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J24kHYtzo46yxpyjQDYnyu9W6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21F41F-7183-4C7B-A9DF-51EEE421AA1D}">
  <a:tblStyle styleId="{0321F41F-7183-4C7B-A9DF-51EEE421AA1D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0F2EE"/>
          </a:solidFill>
        </a:fill>
      </a:tcStyle>
    </a:band1H>
    <a:band2H>
      <a:tcTxStyle/>
    </a:band2H>
    <a:band1V>
      <a:tcTxStyle/>
      <a:tcStyle>
        <a:fill>
          <a:solidFill>
            <a:srgbClr val="F0F2EE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4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4" name="Google Shape;24;p2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4" name="Google Shape;34;p2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3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36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6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 rot="5400000">
            <a:off x="3840993" y="2745920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 rot="5400000">
            <a:off x="581386" y="637813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9" name="Google Shape;49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8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0" name="Google Shape;80;p3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2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3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23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" name="Google Shape;8;p23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2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" name="Google Shape;10;p23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3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3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23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8077231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8060297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323528" y="2204864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zh-TW" sz="4000">
                <a:solidFill>
                  <a:srgbClr val="4B376B"/>
                </a:solidFill>
              </a:rPr>
              <a:t>長者人權門診</a:t>
            </a:r>
            <a:r>
              <a:rPr b="1" lang="zh-TW" sz="4000"/>
              <a:t>跨域學分學程</a:t>
            </a:r>
            <a:endParaRPr b="1" sz="4000"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467544" y="306896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zh-TW" sz="3200"/>
              <a:t>課程介紹</a:t>
            </a:r>
            <a:endParaRPr sz="3200"/>
          </a:p>
        </p:txBody>
      </p:sp>
      <p:sp>
        <p:nvSpPr>
          <p:cNvPr id="145" name="Google Shape;145;p1"/>
          <p:cNvSpPr txBox="1"/>
          <p:nvPr/>
        </p:nvSpPr>
        <p:spPr>
          <a:xfrm>
            <a:off x="475994" y="432256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0" i="0" lang="zh-TW" sz="2400" u="none" cap="none" strike="noStrike">
                <a:solidFill>
                  <a:srgbClr val="44332A"/>
                </a:solidFill>
                <a:latin typeface="Arial"/>
                <a:ea typeface="Arial"/>
                <a:cs typeface="Arial"/>
                <a:sym typeface="Arial"/>
              </a:rPr>
              <a:t>施慧玲教授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7410" y="1571348"/>
            <a:ext cx="3959440" cy="50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學分學程取得方式及程序</a:t>
            </a:r>
            <a:endParaRPr/>
          </a:p>
        </p:txBody>
      </p:sp>
      <p:sp>
        <p:nvSpPr>
          <p:cNvPr id="228" name="Google Shape;228;p9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於畢業前修畢學程規定之學分及課程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向法學院申請核發學程學分證明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經法學院及教務處審核無誤後，由教務處發給「學分學程證明書」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課程介紹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83568" y="198884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510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zh-TW" sz="2400"/>
              <a:t>課程目標：一同打造出友善高齡的城市</a:t>
            </a:r>
            <a:endParaRPr sz="2400"/>
          </a:p>
        </p:txBody>
      </p:sp>
      <p:grpSp>
        <p:nvGrpSpPr>
          <p:cNvPr id="152" name="Google Shape;152;p2"/>
          <p:cNvGrpSpPr/>
          <p:nvPr/>
        </p:nvGrpSpPr>
        <p:grpSpPr>
          <a:xfrm>
            <a:off x="543757" y="2463260"/>
            <a:ext cx="8272509" cy="1957014"/>
            <a:chOff x="4205" y="1626548"/>
            <a:chExt cx="8272509" cy="1957014"/>
          </a:xfrm>
        </p:grpSpPr>
        <p:sp>
          <p:nvSpPr>
            <p:cNvPr id="153" name="Google Shape;153;p2"/>
            <p:cNvSpPr/>
            <p:nvPr/>
          </p:nvSpPr>
          <p:spPr>
            <a:xfrm>
              <a:off x="4205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 txBox="1"/>
            <p:nvPr/>
          </p:nvSpPr>
          <p:spPr>
            <a:xfrm>
              <a:off x="290803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zh-TW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配合教室中的問題導向學習 (PBL) 與 小組討論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092549" y="2136019"/>
              <a:ext cx="938072" cy="938072"/>
            </a:xfrm>
            <a:prstGeom prst="mathPlus">
              <a:avLst>
                <a:gd fmla="val 23520" name="adj1"/>
              </a:avLst>
            </a:prstGeom>
            <a:solidFill>
              <a:srgbClr val="F4C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2216890" y="2494738"/>
              <a:ext cx="689390" cy="220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161952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3448550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zh-TW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練習規劃務實的創業模式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250297" y="2136019"/>
              <a:ext cx="938072" cy="938072"/>
            </a:xfrm>
            <a:prstGeom prst="mathEqual">
              <a:avLst>
                <a:gd fmla="val 23520" name="adj1"/>
                <a:gd fmla="val 11760" name="adj2"/>
              </a:avLst>
            </a:prstGeom>
            <a:solidFill>
              <a:srgbClr val="F4C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5374638" y="2329262"/>
              <a:ext cx="689390" cy="551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t/>
              </a:r>
              <a:endParaRPr b="0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319700" y="1626548"/>
              <a:ext cx="1957014" cy="1957014"/>
            </a:xfrm>
            <a:prstGeom prst="ellipse">
              <a:avLst/>
            </a:prstGeom>
            <a:solidFill>
              <a:srgbClr val="EFA22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6606298" y="1913146"/>
              <a:ext cx="1383818" cy="138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zh-TW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長者人權門診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跨領域課程簡介</a:t>
            </a: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>
            <a:off x="1475655" y="1898064"/>
            <a:ext cx="5787620" cy="3823118"/>
            <a:chOff x="72007" y="125248"/>
            <a:chExt cx="5787620" cy="3823118"/>
          </a:xfrm>
        </p:grpSpPr>
        <p:sp>
          <p:nvSpPr>
            <p:cNvPr id="169" name="Google Shape;169;p3"/>
            <p:cNvSpPr/>
            <p:nvPr/>
          </p:nvSpPr>
          <p:spPr>
            <a:xfrm>
              <a:off x="238632" y="266803"/>
              <a:ext cx="5618734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00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238632" y="266803"/>
              <a:ext cx="5618734" cy="1046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088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zh-TW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相關法律、傳播、成人教育、政治、心理、勞工、資管、企管、外文、語言、資工等專業課程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2014" y="125248"/>
              <a:ext cx="732591" cy="1098887"/>
            </a:xfrm>
            <a:prstGeom prst="rect">
              <a:avLst/>
            </a:prstGeom>
            <a:solidFill>
              <a:srgbClr val="F8D7B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6372" y="1584305"/>
              <a:ext cx="5623255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00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 txBox="1"/>
            <p:nvPr/>
          </p:nvSpPr>
          <p:spPr>
            <a:xfrm>
              <a:off x="236372" y="1584305"/>
              <a:ext cx="5623255" cy="1046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088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zh-TW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與長期從事老人社區服務的盧弘毅、劉黃麗娟、李藹慈等教授合作，定期參與其社區服務活動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2007" y="1440157"/>
              <a:ext cx="732591" cy="1098887"/>
            </a:xfrm>
            <a:prstGeom prst="rect">
              <a:avLst/>
            </a:prstGeom>
            <a:solidFill>
              <a:srgbClr val="F8D7B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6372" y="2901807"/>
              <a:ext cx="5623255" cy="104655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100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 txBox="1"/>
            <p:nvPr/>
          </p:nvSpPr>
          <p:spPr>
            <a:xfrm>
              <a:off x="236372" y="2901807"/>
              <a:ext cx="5623255" cy="1046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7088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zh-TW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邀請不可無料劇場團長、莎士比亞青年劇作家鍾欣怡指導學生與長者之聆聽、講述及溝通技巧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2007" y="2718308"/>
              <a:ext cx="732591" cy="1098887"/>
            </a:xfrm>
            <a:prstGeom prst="rect">
              <a:avLst/>
            </a:prstGeom>
            <a:solidFill>
              <a:srgbClr val="F8D7B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zh-TW" sz="3200"/>
              <a:t>學程必修科目學分、選修學分及應修學分</a:t>
            </a:r>
            <a:endParaRPr sz="3200"/>
          </a:p>
        </p:txBody>
      </p:sp>
      <p:sp>
        <p:nvSpPr>
          <p:cNvPr id="183" name="Google Shape;183;p4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/>
              <a:t>相對必修6學分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/>
              <a:t>選修課程10學分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</a:pPr>
            <a:r>
              <a:rPr lang="zh-TW"/>
              <a:t>應修滿16學分，其中至少應有9學分屬跨院或系所課程。</a:t>
            </a:r>
            <a:endParaRPr/>
          </a:p>
          <a:p>
            <a:pPr indent="-20066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315817" y="32499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開課規劃</a:t>
            </a:r>
            <a:endParaRPr/>
          </a:p>
        </p:txBody>
      </p:sp>
      <p:graphicFrame>
        <p:nvGraphicFramePr>
          <p:cNvPr id="189" name="Google Shape;189;p5"/>
          <p:cNvGraphicFramePr/>
          <p:nvPr/>
        </p:nvGraphicFramePr>
        <p:xfrm>
          <a:off x="505154" y="124620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{0321F41F-7183-4C7B-A9DF-51EEE421AA1D}</a:tableStyleId>
              </a:tblPr>
              <a:tblGrid>
                <a:gridCol w="1405725"/>
                <a:gridCol w="2407500"/>
                <a:gridCol w="1773725"/>
                <a:gridCol w="1641525"/>
                <a:gridCol w="1079650"/>
              </a:tblGrid>
              <a:tr h="3705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cap="none" strike="noStrike">
                          <a:solidFill>
                            <a:srgbClr val="002060"/>
                          </a:solidFill>
                        </a:rPr>
                        <a:t>(一)相對必修課程：6學分</a:t>
                      </a:r>
                      <a:endParaRPr sz="1800" u="none" cap="none" strike="noStrike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2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授課師資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課程名稱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所屬核心領域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開課單位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學分數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施慧玲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劉建宏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長者人權門診（一）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高齡社會及人權  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專業實習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法律學系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2學分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楊志和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高齡社會的衝擊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與因應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高齡社會實務    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專業實習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通識中心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2學分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許秋田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照顧者多元教育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介入方案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高齡社會實務    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專業實習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成人教育學系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3學分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林麗惠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高齡社會與活躍老化研究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高齡教育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成人教育學系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3學分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9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李藹慈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成人教育方案規劃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高齡教育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成人教育學系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3學分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羅俊瑋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長者人權案例研習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高齡社會及人權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法律學系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/>
                        <a:t>2學分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151488" y="89096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</a:pPr>
            <a:r>
              <a:rPr lang="zh-TW"/>
              <a:t>開課規劃</a:t>
            </a:r>
            <a:endParaRPr/>
          </a:p>
        </p:txBody>
      </p:sp>
      <p:graphicFrame>
        <p:nvGraphicFramePr>
          <p:cNvPr id="195" name="Google Shape;195;p22"/>
          <p:cNvGraphicFramePr/>
          <p:nvPr/>
        </p:nvGraphicFramePr>
        <p:xfrm>
          <a:off x="304800" y="789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{0321F41F-7183-4C7B-A9DF-51EEE421AA1D}</a:tableStyleId>
              </a:tblPr>
              <a:tblGrid>
                <a:gridCol w="1516650"/>
                <a:gridCol w="2346600"/>
                <a:gridCol w="1597450"/>
                <a:gridCol w="1652525"/>
                <a:gridCol w="1266950"/>
              </a:tblGrid>
              <a:tr h="32627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Trebuchet MS"/>
                        <a:buNone/>
                      </a:pPr>
                      <a:r>
                        <a:rPr lang="zh-TW" sz="1600" u="none" cap="none" strike="noStrike">
                          <a:solidFill>
                            <a:srgbClr val="002060"/>
                          </a:solidFill>
                        </a:rPr>
                        <a:t>(二)選修專業課程：至少修習10學分</a:t>
                      </a:r>
                      <a:endParaRPr sz="20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授課師資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課程名稱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所屬核心領域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開課單位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學分數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郝鳳鳴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王韻茹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社會法總論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高齡社會及人權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施慧玲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高文琦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梁弘孟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法律社會學導論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高齡社會及人權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謝國欣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人權與法律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高齡社會及人權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通識中心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王正嘉	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法律服務 (一)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專業實習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王正嘉	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法律服務 (二)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專業實習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盧鴻毅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健康傳播與行銷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高齡社會實務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傳播學系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3學分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高文彬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成人教育行銷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高齡教育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成人教育學系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3學分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吳明儒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社區工作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高齡社會實務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社會福利學系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3學分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崔曉倩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李妙純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百歲人生趨勢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高齡社會實務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通識中心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羅俊瑋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保險法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高齡社會及人權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陳毓璟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社會老年學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高齡教育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成人教育學系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3學分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李雅慧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樂齡生涯規劃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高齡社會實務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成人教育學系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3學分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施慧玲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劉建宏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長者人權門診（二）、（三）、（四）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高齡社會及人權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專業實習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法律學系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None/>
                      </a:pPr>
                      <a:r>
                        <a:rPr b="1" lang="zh-TW" sz="1600" u="none" cap="none" strike="noStrike"/>
                        <a:t>2學分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5469" y="331788"/>
            <a:ext cx="4509900" cy="637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申請方式及申請表</a:t>
            </a:r>
            <a:endParaRPr/>
          </a:p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填寫「跨領域學分學程申請書」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繳交至法學院登錄備查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無須附歷年成績單</a:t>
            </a:r>
            <a:endParaRPr/>
          </a:p>
          <a:p>
            <a:pPr indent="-218440" lvl="0" marL="3429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</p:txBody>
      </p:sp>
      <p:cxnSp>
        <p:nvCxnSpPr>
          <p:cNvPr id="203" name="Google Shape;203;p6"/>
          <p:cNvCxnSpPr/>
          <p:nvPr/>
        </p:nvCxnSpPr>
        <p:spPr>
          <a:xfrm flipH="1" rot="10800000">
            <a:off x="3000652" y="3906176"/>
            <a:ext cx="1633492" cy="43500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教務系統學程搜尋方式</a:t>
            </a:r>
            <a:endParaRPr/>
          </a:p>
        </p:txBody>
      </p:sp>
      <p:sp>
        <p:nvSpPr>
          <p:cNvPr id="209" name="Google Shape;209;p7"/>
          <p:cNvSpPr txBox="1"/>
          <p:nvPr>
            <p:ph idx="1" type="body"/>
          </p:nvPr>
        </p:nvSpPr>
        <p:spPr>
          <a:xfrm>
            <a:off x="3048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至「中正大學教務處」網站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選取「教務資訊」－「課務」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於左列課務中選取「跨領域學程」</a:t>
            </a:r>
            <a:endParaRPr/>
          </a:p>
          <a:p>
            <a:pPr indent="-342900" lvl="0" marL="342900" rtl="0" algn="l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</a:pPr>
            <a:r>
              <a:rPr lang="zh-TW"/>
              <a:t>即可於第33項取得長者人權門診學分學程之資訊！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zh-TW"/>
              <a:t>教務系統學程搜尋方式</a:t>
            </a:r>
            <a:endParaRPr/>
          </a:p>
        </p:txBody>
      </p:sp>
      <p:pic>
        <p:nvPicPr>
          <p:cNvPr id="215" name="Google Shape;21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08" y="1628800"/>
            <a:ext cx="896292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3277410" y="233958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3131840" y="2915652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323528" y="4653136"/>
            <a:ext cx="3098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3563888" y="2420888"/>
            <a:ext cx="576064" cy="288032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491880" y="2985990"/>
            <a:ext cx="1224136" cy="216024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83568" y="4725144"/>
            <a:ext cx="986336" cy="216024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多面向">
  <a:themeElements>
    <a:clrScheme name="宣紙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2020-12-03T05:30:36Z</dcterms:created>
  <dc:creator>admin</dc:creator>
</cp:coreProperties>
</file>