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1"/>
  </p:notesMasterIdLst>
  <p:sldIdLst>
    <p:sldId id="270" r:id="rId2"/>
    <p:sldId id="349" r:id="rId3"/>
    <p:sldId id="331" r:id="rId4"/>
    <p:sldId id="332" r:id="rId5"/>
    <p:sldId id="333" r:id="rId6"/>
    <p:sldId id="326" r:id="rId7"/>
    <p:sldId id="256" r:id="rId8"/>
    <p:sldId id="338" r:id="rId9"/>
    <p:sldId id="334" r:id="rId10"/>
    <p:sldId id="373" r:id="rId11"/>
    <p:sldId id="392" r:id="rId12"/>
    <p:sldId id="393" r:id="rId13"/>
    <p:sldId id="389" r:id="rId14"/>
    <p:sldId id="391" r:id="rId15"/>
    <p:sldId id="421" r:id="rId16"/>
    <p:sldId id="422" r:id="rId17"/>
    <p:sldId id="395" r:id="rId18"/>
    <p:sldId id="394" r:id="rId19"/>
    <p:sldId id="371" r:id="rId20"/>
    <p:sldId id="418" r:id="rId21"/>
    <p:sldId id="352" r:id="rId22"/>
    <p:sldId id="353" r:id="rId23"/>
    <p:sldId id="335" r:id="rId24"/>
    <p:sldId id="336" r:id="rId25"/>
    <p:sldId id="424" r:id="rId26"/>
    <p:sldId id="368" r:id="rId27"/>
    <p:sldId id="346" r:id="rId28"/>
    <p:sldId id="330" r:id="rId29"/>
    <p:sldId id="301"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23" r:id="rId53"/>
    <p:sldId id="419" r:id="rId54"/>
    <p:sldId id="420" r:id="rId55"/>
    <p:sldId id="425" r:id="rId56"/>
    <p:sldId id="426" r:id="rId57"/>
    <p:sldId id="427" r:id="rId58"/>
    <p:sldId id="428" r:id="rId59"/>
    <p:sldId id="429" r:id="rId6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99"/>
    <a:srgbClr val="C07200"/>
    <a:srgbClr val="D60093"/>
    <a:srgbClr val="006600"/>
    <a:srgbClr val="008000"/>
    <a:srgbClr val="003366"/>
    <a:srgbClr val="663300"/>
    <a:srgbClr val="0000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6132" autoAdjust="0"/>
    <p:restoredTop sz="76985" autoAdjust="0"/>
  </p:normalViewPr>
  <p:slideViewPr>
    <p:cSldViewPr>
      <p:cViewPr>
        <p:scale>
          <a:sx n="61" d="100"/>
          <a:sy n="61" d="100"/>
        </p:scale>
        <p:origin x="-1714" y="-127"/>
      </p:cViewPr>
      <p:guideLst>
        <p:guide orient="horz" pos="2160"/>
        <p:guide pos="2880"/>
      </p:guideLst>
    </p:cSldViewPr>
  </p:slideViewPr>
  <p:outlineViewPr>
    <p:cViewPr>
      <p:scale>
        <a:sx n="33" d="100"/>
        <a:sy n="33" d="100"/>
      </p:scale>
      <p:origin x="0" y="2273"/>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59503-6C82-2946-9134-667152A6EAC3}" type="datetimeFigureOut">
              <a:rPr kumimoji="1" lang="zh-TW" altLang="en-US" smtClean="0"/>
              <a:t>2017/9/21</a:t>
            </a:fld>
            <a:endParaRPr kumimoji="1"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BEBE4-3931-5F4C-BCCD-C9D48E4881FD}" type="slidenum">
              <a:rPr kumimoji="1" lang="zh-TW" altLang="en-US" smtClean="0"/>
              <a:t>‹#›</a:t>
            </a:fld>
            <a:endParaRPr kumimoji="1" lang="zh-TW" altLang="en-US"/>
          </a:p>
        </p:txBody>
      </p:sp>
    </p:spTree>
    <p:extLst>
      <p:ext uri="{BB962C8B-B14F-4D97-AF65-F5344CB8AC3E}">
        <p14:creationId xmlns:p14="http://schemas.microsoft.com/office/powerpoint/2010/main" val="133047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a:t>
            </a:r>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a:t>
            </a:fld>
            <a:endParaRPr kumimoji="1" lang="zh-TW" altLang="en-US"/>
          </a:p>
        </p:txBody>
      </p:sp>
    </p:spTree>
    <p:extLst>
      <p:ext uri="{BB962C8B-B14F-4D97-AF65-F5344CB8AC3E}">
        <p14:creationId xmlns:p14="http://schemas.microsoft.com/office/powerpoint/2010/main" val="92132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19</a:t>
            </a:fld>
            <a:endParaRPr kumimoji="1" lang="zh-TW" altLang="en-US"/>
          </a:p>
        </p:txBody>
      </p:sp>
    </p:spTree>
    <p:extLst>
      <p:ext uri="{BB962C8B-B14F-4D97-AF65-F5344CB8AC3E}">
        <p14:creationId xmlns:p14="http://schemas.microsoft.com/office/powerpoint/2010/main" val="304556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9177D-A51C-483A-A2E8-FC1AE186B431}" type="slidenum">
              <a:rPr lang="zh-TW" altLang="en-US"/>
              <a:pPr/>
              <a:t>26</a:t>
            </a:fld>
            <a:endParaRPr lang="en-US" altLang="zh-TW"/>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914400" y="4343400"/>
            <a:ext cx="5029200" cy="4114800"/>
          </a:xfrm>
        </p:spPr>
        <p:txBody>
          <a:bodyPr/>
          <a:lstStyle/>
          <a:p>
            <a:endParaRPr lang="zh-TW"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 </a:t>
            </a:r>
            <a:r>
              <a:rPr lang="en-US" altLang="zh-TW" dirty="0" smtClean="0"/>
              <a:t>6 </a:t>
            </a:r>
            <a:r>
              <a:rPr lang="zh-TW" altLang="en-US" dirty="0" smtClean="0"/>
              <a:t>條		</a:t>
            </a:r>
          </a:p>
          <a:p>
            <a:r>
              <a:rPr lang="zh-TW" altLang="en-US" dirty="0" smtClean="0"/>
              <a:t>人之權利能力，始於出生，終於死亡。</a:t>
            </a:r>
            <a:endParaRPr lang="en-US" altLang="zh-TW" dirty="0" smtClean="0"/>
          </a:p>
          <a:p>
            <a:r>
              <a:rPr lang="zh-TW" altLang="en-US" dirty="0" smtClean="0"/>
              <a:t>第 </a:t>
            </a:r>
            <a:r>
              <a:rPr lang="en-US" altLang="zh-TW" dirty="0" smtClean="0"/>
              <a:t>16 </a:t>
            </a:r>
            <a:r>
              <a:rPr lang="zh-TW" altLang="en-US" dirty="0" smtClean="0"/>
              <a:t>條		</a:t>
            </a:r>
          </a:p>
          <a:p>
            <a:r>
              <a:rPr lang="zh-TW" altLang="en-US" dirty="0" smtClean="0"/>
              <a:t>權利能力及行為能力，不得拋棄。</a:t>
            </a:r>
            <a:endParaRPr lang="en-US" altLang="zh-TW" dirty="0" smtClean="0"/>
          </a:p>
          <a:p>
            <a:r>
              <a:rPr lang="zh-TW" altLang="en-US" dirty="0" smtClean="0"/>
              <a:t>第 </a:t>
            </a:r>
            <a:r>
              <a:rPr lang="en-US" altLang="zh-TW" dirty="0" smtClean="0"/>
              <a:t>17 </a:t>
            </a:r>
            <a:r>
              <a:rPr lang="zh-TW" altLang="en-US" dirty="0" smtClean="0"/>
              <a:t>條		</a:t>
            </a:r>
          </a:p>
          <a:p>
            <a:r>
              <a:rPr lang="zh-TW" altLang="en-US" dirty="0" smtClean="0"/>
              <a:t>自由不得拋棄。</a:t>
            </a:r>
            <a:endParaRPr lang="en-US" altLang="zh-TW" dirty="0" smtClean="0"/>
          </a:p>
          <a:p>
            <a:r>
              <a:rPr lang="zh-TW" altLang="en-US" dirty="0" smtClean="0"/>
              <a:t>自由之限制，以不背於公共秩序或善良風俗者為限。</a:t>
            </a:r>
          </a:p>
          <a:p>
            <a:endParaRPr lang="zh-TW" altLang="en-US" dirty="0" smtClean="0"/>
          </a:p>
          <a:p>
            <a:endParaRPr lang="zh-TW" altLang="en-US" dirty="0" smtClean="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30</a:t>
            </a:fld>
            <a:endParaRPr kumimoji="1" lang="zh-TW" altLang="en-US"/>
          </a:p>
        </p:txBody>
      </p:sp>
    </p:spTree>
    <p:extLst>
      <p:ext uri="{BB962C8B-B14F-4D97-AF65-F5344CB8AC3E}">
        <p14:creationId xmlns:p14="http://schemas.microsoft.com/office/powerpoint/2010/main" val="45284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 </a:t>
            </a:r>
            <a:r>
              <a:rPr lang="en-US" altLang="zh-TW" dirty="0" smtClean="0"/>
              <a:t>12 </a:t>
            </a:r>
            <a:r>
              <a:rPr lang="zh-TW" altLang="en-US" dirty="0" smtClean="0"/>
              <a:t>條		</a:t>
            </a:r>
          </a:p>
          <a:p>
            <a:r>
              <a:rPr lang="zh-TW" altLang="en-US" dirty="0" smtClean="0"/>
              <a:t>滿二十歲為成年。</a:t>
            </a:r>
          </a:p>
          <a:p>
            <a:r>
              <a:rPr lang="zh-TW" altLang="en-US" dirty="0" smtClean="0"/>
              <a:t>第 </a:t>
            </a:r>
            <a:r>
              <a:rPr lang="en-US" altLang="zh-TW" dirty="0" smtClean="0"/>
              <a:t>13 </a:t>
            </a:r>
            <a:r>
              <a:rPr lang="zh-TW" altLang="en-US" dirty="0" smtClean="0"/>
              <a:t>條		</a:t>
            </a:r>
          </a:p>
          <a:p>
            <a:r>
              <a:rPr lang="zh-TW" altLang="en-US" dirty="0" smtClean="0"/>
              <a:t>未滿七歲之未成年人，無行為能力。</a:t>
            </a:r>
          </a:p>
          <a:p>
            <a:r>
              <a:rPr lang="zh-TW" altLang="en-US" dirty="0" smtClean="0"/>
              <a:t>滿七歲以上之未成年人，有限制行為能力。</a:t>
            </a:r>
          </a:p>
          <a:p>
            <a:r>
              <a:rPr lang="zh-TW" altLang="en-US" dirty="0" smtClean="0"/>
              <a:t>未成年人已結婚者，有行為能力。</a:t>
            </a:r>
          </a:p>
          <a:p>
            <a:endParaRPr lang="en-US" altLang="zh-TW" dirty="0" smtClean="0"/>
          </a:p>
          <a:p>
            <a:endParaRPr lang="zh-TW" altLang="en-US" dirty="0" smtClean="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31</a:t>
            </a:fld>
            <a:endParaRPr kumimoji="1" lang="zh-TW" altLang="en-US"/>
          </a:p>
        </p:txBody>
      </p:sp>
    </p:spTree>
    <p:extLst>
      <p:ext uri="{BB962C8B-B14F-4D97-AF65-F5344CB8AC3E}">
        <p14:creationId xmlns:p14="http://schemas.microsoft.com/office/powerpoint/2010/main" val="45284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民法  </a:t>
            </a:r>
            <a:r>
              <a:rPr lang="en-US" altLang="zh-TW" dirty="0" smtClean="0"/>
              <a:t>Civil Code    [</a:t>
            </a:r>
            <a:r>
              <a:rPr lang="zh-TW" altLang="en-US" dirty="0" smtClean="0"/>
              <a:t>總則</a:t>
            </a:r>
            <a:r>
              <a:rPr lang="en-US" altLang="zh-TW" dirty="0" smtClean="0"/>
              <a:t>\ </a:t>
            </a:r>
            <a:r>
              <a:rPr lang="zh-TW" altLang="en-US" dirty="0" smtClean="0"/>
              <a:t>第二章 人</a:t>
            </a:r>
            <a:r>
              <a:rPr lang="en-US" altLang="zh-TW" dirty="0" smtClean="0"/>
              <a:t>\ </a:t>
            </a:r>
            <a:r>
              <a:rPr lang="zh-TW" altLang="en-US" dirty="0" smtClean="0"/>
              <a:t>第一節 自然人</a:t>
            </a:r>
            <a:r>
              <a:rPr lang="en-US" altLang="zh-TW" dirty="0" smtClean="0"/>
              <a:t>]</a:t>
            </a:r>
            <a:br>
              <a:rPr lang="en-US" altLang="zh-TW" dirty="0" smtClean="0"/>
            </a:br>
            <a:r>
              <a:rPr lang="zh-TW" altLang="en-US" dirty="0" smtClean="0"/>
              <a:t>第 </a:t>
            </a:r>
            <a:r>
              <a:rPr lang="en-US" altLang="zh-TW" dirty="0" smtClean="0"/>
              <a:t>14 </a:t>
            </a:r>
            <a:r>
              <a:rPr lang="zh-TW" altLang="en-US" dirty="0" smtClean="0"/>
              <a:t>條  對於因精神障礙或其他心智缺陷，致不能為意思表示或受意思表示，或不能辨識其意思表示之效果者，法院得因本人、配偶、四親等內之親屬、最近一年有同居事實之其他親屬、檢察官、主管機關或社會福利機構之聲請，為監護之宣告。</a:t>
            </a:r>
            <a:endParaRPr lang="en-US" altLang="zh-TW" dirty="0" smtClean="0"/>
          </a:p>
          <a:p>
            <a:r>
              <a:rPr lang="zh-TW" altLang="en-US" dirty="0" smtClean="0"/>
              <a:t>第 </a:t>
            </a:r>
            <a:r>
              <a:rPr lang="en-US" altLang="zh-TW" dirty="0" smtClean="0"/>
              <a:t>15  </a:t>
            </a:r>
            <a:r>
              <a:rPr lang="zh-TW" altLang="en-US" dirty="0" smtClean="0"/>
              <a:t>條受監護宣告之人，無行為能力。</a:t>
            </a:r>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32</a:t>
            </a:fld>
            <a:endParaRPr kumimoji="1" lang="zh-TW" altLang="en-US"/>
          </a:p>
        </p:txBody>
      </p:sp>
    </p:spTree>
    <p:extLst>
      <p:ext uri="{BB962C8B-B14F-4D97-AF65-F5344CB8AC3E}">
        <p14:creationId xmlns:p14="http://schemas.microsoft.com/office/powerpoint/2010/main" val="355578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民法  </a:t>
            </a:r>
            <a:r>
              <a:rPr lang="en-US" altLang="zh-TW" dirty="0" smtClean="0"/>
              <a:t>Civil Code    [</a:t>
            </a:r>
            <a:r>
              <a:rPr lang="zh-TW" altLang="en-US" dirty="0" smtClean="0"/>
              <a:t>總則</a:t>
            </a:r>
            <a:r>
              <a:rPr lang="en-US" altLang="zh-TW" dirty="0" smtClean="0"/>
              <a:t>\ </a:t>
            </a:r>
            <a:r>
              <a:rPr lang="zh-TW" altLang="en-US" dirty="0" smtClean="0"/>
              <a:t>第二章 人</a:t>
            </a:r>
            <a:r>
              <a:rPr lang="en-US" altLang="zh-TW" dirty="0" smtClean="0"/>
              <a:t>\ </a:t>
            </a:r>
            <a:r>
              <a:rPr lang="zh-TW" altLang="en-US" dirty="0" smtClean="0"/>
              <a:t>第一節 自然人</a:t>
            </a:r>
            <a:r>
              <a:rPr lang="en-US" altLang="zh-TW" dirty="0" smtClean="0"/>
              <a:t>]</a:t>
            </a:r>
            <a:br>
              <a:rPr lang="en-US" altLang="zh-TW" dirty="0" smtClean="0"/>
            </a:br>
            <a:r>
              <a:rPr lang="en-US" altLang="zh-TW" dirty="0" smtClean="0"/>
              <a:t>Article 15-1	</a:t>
            </a:r>
            <a:r>
              <a:rPr lang="zh-TW" altLang="en-US" dirty="0" smtClean="0"/>
              <a:t>　	</a:t>
            </a:r>
          </a:p>
          <a:p>
            <a:r>
              <a:rPr lang="en-US" altLang="zh-TW" dirty="0" smtClean="0"/>
              <a:t>With respect to any person who has insufficient capacity to make declaration of intention, receive declaration of intention, or who lacks the ability to discern the outcome of the declaration of intention due to mental disability, the court may order the commencement of assistance at the request of the person in question, his/her spouse, any relative within the fourth degree of kinship, a prosecutor, a competent authority or an organization of social welfare.</a:t>
            </a:r>
          </a:p>
          <a:p>
            <a:r>
              <a:rPr lang="en-US" altLang="zh-TW" dirty="0" smtClean="0"/>
              <a:t>When the cause of assistance ceases to exist, the court must revoke the order of the commencement of guardianship at the request of the applicant set forth in previous paragraph.</a:t>
            </a:r>
          </a:p>
          <a:p>
            <a:r>
              <a:rPr lang="en-US" altLang="zh-TW" dirty="0" smtClean="0"/>
              <a:t>If a person who is the subject to the order of commencement of assistance is in need of guardianship, the court, under paragraph 1 of Article 14, may change the order to the commencement of guardianship.</a:t>
            </a:r>
          </a:p>
          <a:p>
            <a:r>
              <a:rPr lang="en-US" altLang="zh-TW" dirty="0" smtClean="0"/>
              <a:t>Article 15-2	</a:t>
            </a:r>
            <a:r>
              <a:rPr lang="zh-TW" altLang="en-US" dirty="0" smtClean="0"/>
              <a:t>　	</a:t>
            </a:r>
          </a:p>
          <a:p>
            <a:r>
              <a:rPr lang="en-US" altLang="zh-TW" dirty="0" smtClean="0"/>
              <a:t>A person under assistance must obtain the consent of his/her assistant if he/she intends to perform any of the following acts; provided, however, that, this shall not apply to any act relating to pure legal benefit or the necessity based on the person’s age, status, and daily life</a:t>
            </a:r>
          </a:p>
          <a:p>
            <a:endParaRPr lang="en-US" altLang="zh-TW" dirty="0" smtClean="0"/>
          </a:p>
          <a:p>
            <a:r>
              <a:rPr lang="zh-TW" altLang="en-US" dirty="0" smtClean="0"/>
              <a:t>第 </a:t>
            </a:r>
            <a:r>
              <a:rPr lang="en-US" altLang="zh-TW" dirty="0" smtClean="0"/>
              <a:t>15-1 </a:t>
            </a:r>
            <a:r>
              <a:rPr lang="zh-TW" altLang="en-US" dirty="0" smtClean="0"/>
              <a:t>條	 	</a:t>
            </a:r>
          </a:p>
          <a:p>
            <a:r>
              <a:rPr lang="zh-TW" altLang="en-US" dirty="0" smtClean="0"/>
              <a:t>對於因精神障礙或其他心智缺陷，致其為意思表示或受意思表示，或辨識其意思表示效果之能力，顯有不足者，法院得因本人、配偶、四親等內之</a:t>
            </a:r>
          </a:p>
          <a:p>
            <a:r>
              <a:rPr lang="zh-TW" altLang="en-US" dirty="0" smtClean="0"/>
              <a:t>親屬、最近一年有同居事實之其他親屬、檢察官、主管機關或社會福利機構之聲請，為輔助之宣告。</a:t>
            </a:r>
          </a:p>
          <a:p>
            <a:r>
              <a:rPr lang="zh-TW" altLang="en-US" dirty="0" smtClean="0"/>
              <a:t>受輔助之原因消滅時，法院應依前項聲請權人之聲請，撤銷其宣告。</a:t>
            </a:r>
          </a:p>
          <a:p>
            <a:r>
              <a:rPr lang="zh-TW" altLang="en-US" dirty="0" smtClean="0"/>
              <a:t>受輔助宣告之人有受監護之必要者，法院得依第十四條第一項規定，變更為監護之宣告。</a:t>
            </a:r>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33</a:t>
            </a:fld>
            <a:endParaRPr kumimoji="1" lang="zh-TW" altLang="en-US"/>
          </a:p>
        </p:txBody>
      </p:sp>
    </p:spTree>
    <p:extLst>
      <p:ext uri="{BB962C8B-B14F-4D97-AF65-F5344CB8AC3E}">
        <p14:creationId xmlns:p14="http://schemas.microsoft.com/office/powerpoint/2010/main" val="355578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民法 </a:t>
            </a:r>
            <a:r>
              <a:rPr lang="en-US" altLang="zh-TW" dirty="0" smtClean="0"/>
              <a:t>Civil Code  [</a:t>
            </a:r>
            <a:r>
              <a:rPr lang="zh-TW" altLang="en-US" dirty="0" smtClean="0"/>
              <a:t>總則</a:t>
            </a:r>
            <a:r>
              <a:rPr lang="en-US" altLang="zh-TW" dirty="0" smtClean="0"/>
              <a:t>\ </a:t>
            </a:r>
            <a:r>
              <a:rPr lang="zh-TW" altLang="en-US" dirty="0" smtClean="0"/>
              <a:t>第四章 法律行為</a:t>
            </a:r>
            <a:r>
              <a:rPr lang="en-US" altLang="zh-TW" dirty="0" smtClean="0"/>
              <a:t>\ </a:t>
            </a:r>
            <a:r>
              <a:rPr lang="zh-TW" altLang="en-US" dirty="0" smtClean="0"/>
              <a:t>第二節 行為能力</a:t>
            </a:r>
            <a:r>
              <a:rPr lang="en-US" altLang="zh-TW" dirty="0" smtClean="0"/>
              <a:t>]</a:t>
            </a:r>
            <a:br>
              <a:rPr lang="en-US" altLang="zh-TW" dirty="0" smtClean="0"/>
            </a:br>
            <a:r>
              <a:rPr lang="zh-TW" altLang="en-US" dirty="0" smtClean="0"/>
              <a:t>第 </a:t>
            </a:r>
            <a:r>
              <a:rPr lang="en-US" altLang="zh-TW" dirty="0" smtClean="0"/>
              <a:t>75 </a:t>
            </a:r>
            <a:r>
              <a:rPr lang="zh-TW" altLang="en-US" dirty="0" smtClean="0"/>
              <a:t>條		</a:t>
            </a:r>
          </a:p>
          <a:p>
            <a:r>
              <a:rPr lang="zh-TW" altLang="en-US" dirty="0" smtClean="0"/>
              <a:t>無行為能力人之意思表示，無效；雖非無行為能力人，而其意思表示，係在無意識或精神錯亂中所為者亦同。</a:t>
            </a:r>
            <a:endParaRPr lang="en-US" altLang="zh-TW" dirty="0" smtClean="0"/>
          </a:p>
          <a:p>
            <a:r>
              <a:rPr lang="zh-TW" altLang="en-US" dirty="0" smtClean="0"/>
              <a:t>第 </a:t>
            </a:r>
            <a:r>
              <a:rPr lang="en-US" altLang="zh-TW" dirty="0" smtClean="0"/>
              <a:t>76 </a:t>
            </a:r>
            <a:r>
              <a:rPr lang="zh-TW" altLang="en-US" dirty="0" smtClean="0"/>
              <a:t>條		</a:t>
            </a:r>
          </a:p>
          <a:p>
            <a:r>
              <a:rPr lang="zh-TW" altLang="en-US" dirty="0" smtClean="0"/>
              <a:t>無行為能力人由法定代理人代為意思表示，並代受意思表示。</a:t>
            </a:r>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34</a:t>
            </a:fld>
            <a:endParaRPr kumimoji="1" lang="zh-TW" altLang="en-US"/>
          </a:p>
        </p:txBody>
      </p:sp>
    </p:spTree>
    <p:extLst>
      <p:ext uri="{BB962C8B-B14F-4D97-AF65-F5344CB8AC3E}">
        <p14:creationId xmlns:p14="http://schemas.microsoft.com/office/powerpoint/2010/main" val="420125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t>民法第 </a:t>
            </a:r>
            <a:r>
              <a:rPr lang="en-US" altLang="zh-TW" dirty="0" smtClean="0"/>
              <a:t>1100 </a:t>
            </a:r>
            <a:r>
              <a:rPr lang="zh-TW" altLang="en-US" dirty="0" smtClean="0"/>
              <a:t>條   監護人應以善良管理人之注意，執行監護職務。</a:t>
            </a:r>
            <a:endParaRPr lang="en-US" altLang="zh-TW" dirty="0" smtClean="0"/>
          </a:p>
          <a:p>
            <a:pPr marL="0" indent="0">
              <a:buNone/>
            </a:pPr>
            <a:endParaRPr lang="zh-TW" altLang="en-US" dirty="0" smtClean="0"/>
          </a:p>
          <a:p>
            <a:pPr marL="0" indent="0">
              <a:buNone/>
            </a:pPr>
            <a:r>
              <a:rPr lang="zh-TW" altLang="en-US" dirty="0" smtClean="0"/>
              <a:t>第 </a:t>
            </a:r>
            <a:r>
              <a:rPr lang="en-US" altLang="zh-TW" dirty="0" smtClean="0"/>
              <a:t>1110 </a:t>
            </a:r>
            <a:r>
              <a:rPr lang="zh-TW" altLang="en-US" dirty="0" smtClean="0"/>
              <a:t>條   受監護宣告之人應置監護人。</a:t>
            </a:r>
          </a:p>
          <a:p>
            <a:pPr marL="228600" indent="-228600">
              <a:buAutoNum type="arabicPeriod"/>
            </a:pPr>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35</a:t>
            </a:fld>
            <a:endParaRPr kumimoji="1" lang="zh-TW" altLang="en-US"/>
          </a:p>
        </p:txBody>
      </p:sp>
    </p:spTree>
    <p:extLst>
      <p:ext uri="{BB962C8B-B14F-4D97-AF65-F5344CB8AC3E}">
        <p14:creationId xmlns:p14="http://schemas.microsoft.com/office/powerpoint/2010/main" val="452842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民法  </a:t>
            </a:r>
            <a:r>
              <a:rPr lang="en-US" altLang="zh-TW" dirty="0" smtClean="0"/>
              <a:t>[</a:t>
            </a:r>
            <a:r>
              <a:rPr lang="zh-TW" altLang="en-US" dirty="0" smtClean="0"/>
              <a:t>第四篇 親屬</a:t>
            </a:r>
            <a:r>
              <a:rPr lang="en-US" altLang="zh-TW" dirty="0" smtClean="0"/>
              <a:t>\ </a:t>
            </a:r>
            <a:r>
              <a:rPr lang="zh-TW" altLang="en-US" dirty="0" smtClean="0"/>
              <a:t>第四章 監護</a:t>
            </a:r>
            <a:r>
              <a:rPr lang="en-US" altLang="zh-TW" dirty="0" smtClean="0"/>
              <a:t>\ </a:t>
            </a:r>
            <a:r>
              <a:rPr lang="zh-TW" altLang="en-US" dirty="0" smtClean="0"/>
              <a:t>第二節 成年人監護</a:t>
            </a:r>
            <a:r>
              <a:rPr lang="en-US" altLang="zh-TW" dirty="0" smtClean="0"/>
              <a:t>]</a:t>
            </a:r>
          </a:p>
          <a:p>
            <a:r>
              <a:rPr lang="zh-TW" altLang="en-US" dirty="0" smtClean="0"/>
              <a:t>第 </a:t>
            </a:r>
            <a:r>
              <a:rPr lang="en-US" altLang="zh-TW" dirty="0" smtClean="0"/>
              <a:t>1111 </a:t>
            </a:r>
            <a:r>
              <a:rPr lang="zh-TW" altLang="en-US" dirty="0" smtClean="0"/>
              <a:t>條		</a:t>
            </a:r>
          </a:p>
          <a:p>
            <a:r>
              <a:rPr lang="en-US" altLang="zh-TW" dirty="0" smtClean="0"/>
              <a:t>[I] </a:t>
            </a:r>
            <a:r>
              <a:rPr lang="zh-TW" altLang="en-US" dirty="0" smtClean="0"/>
              <a:t>法院為監護之宣告時，應依職權就配偶、四親等內之親屬、最近一年有同居事實之其他親屬、主管機關、社會福利機構或其他適當之人選定一人或數人為監護人，並同時指定會同開具財產清冊之人。</a:t>
            </a:r>
            <a:r>
              <a:rPr lang="en-US" altLang="zh-TW" dirty="0" smtClean="0"/>
              <a:t>[II] </a:t>
            </a:r>
            <a:r>
              <a:rPr lang="zh-TW" altLang="en-US" dirty="0" smtClean="0"/>
              <a:t>法院為前項選定及指定前，得命主管機關或社會福利機構進行訪視，提出調查報告及建議。監護之聲請人或利害關係人亦得提出相關資料或證據，供法院斟酌。</a:t>
            </a:r>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36</a:t>
            </a:fld>
            <a:endParaRPr kumimoji="1" lang="zh-TW" altLang="en-US"/>
          </a:p>
        </p:txBody>
      </p:sp>
    </p:spTree>
    <p:extLst>
      <p:ext uri="{BB962C8B-B14F-4D97-AF65-F5344CB8AC3E}">
        <p14:creationId xmlns:p14="http://schemas.microsoft.com/office/powerpoint/2010/main" val="117973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t>第 </a:t>
            </a:r>
            <a:r>
              <a:rPr lang="en-US" altLang="zh-TW" dirty="0" smtClean="0"/>
              <a:t>1113-1 </a:t>
            </a:r>
            <a:r>
              <a:rPr lang="zh-TW" altLang="en-US" dirty="0" smtClean="0"/>
              <a:t>條		</a:t>
            </a:r>
          </a:p>
          <a:p>
            <a:pPr marL="0" indent="0">
              <a:buNone/>
            </a:pPr>
            <a:r>
              <a:rPr lang="zh-TW" altLang="en-US" dirty="0" smtClean="0"/>
              <a:t>受輔助宣告之人，應置輔助人。</a:t>
            </a:r>
          </a:p>
          <a:p>
            <a:pPr marL="0" indent="0">
              <a:buNone/>
            </a:pPr>
            <a:r>
              <a:rPr lang="zh-TW" altLang="en-US" dirty="0" smtClean="0"/>
              <a:t>輔助人及有關輔助之職務，準用第一千零九十五條、第一千零九十六條、第一千零九十八條第二項、第一千一百條、第一千一百零二條、第一千一百零三條第二項、第一千一百零四條、第一千一百零六條、第一千一百零六條之一、第一千一百零九條、第一千一百十一條至第一千一百十一條之二、第一千一百十二條之一及第一千一百十二條之二之規定。</a:t>
            </a:r>
          </a:p>
          <a:p>
            <a:pPr marL="228600" indent="-228600">
              <a:buAutoNum type="arabicPeriod"/>
            </a:pPr>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37</a:t>
            </a:fld>
            <a:endParaRPr kumimoji="1" lang="zh-TW" altLang="en-US"/>
          </a:p>
        </p:txBody>
      </p:sp>
    </p:spTree>
    <p:extLst>
      <p:ext uri="{BB962C8B-B14F-4D97-AF65-F5344CB8AC3E}">
        <p14:creationId xmlns:p14="http://schemas.microsoft.com/office/powerpoint/2010/main" val="45284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4</a:t>
            </a:fld>
            <a:endParaRPr kumimoji="1" lang="zh-TW" altLang="en-US"/>
          </a:p>
        </p:txBody>
      </p:sp>
    </p:spTree>
    <p:extLst>
      <p:ext uri="{BB962C8B-B14F-4D97-AF65-F5344CB8AC3E}">
        <p14:creationId xmlns:p14="http://schemas.microsoft.com/office/powerpoint/2010/main" val="161489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638B355-973E-4744-BD54-4770CCA4E177}" type="slidenum">
              <a:rPr lang="zh-TW" altLang="en-US" smtClean="0"/>
              <a:pPr>
                <a:defRPr/>
              </a:pPr>
              <a:t>48</a:t>
            </a:fld>
            <a:endParaRPr lang="en-US" altLang="zh-TW"/>
          </a:p>
        </p:txBody>
      </p:sp>
    </p:spTree>
    <p:extLst>
      <p:ext uri="{BB962C8B-B14F-4D97-AF65-F5344CB8AC3E}">
        <p14:creationId xmlns:p14="http://schemas.microsoft.com/office/powerpoint/2010/main" val="291053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638B355-973E-4744-BD54-4770CCA4E177}" type="slidenum">
              <a:rPr lang="zh-TW" altLang="en-US" smtClean="0"/>
              <a:pPr>
                <a:defRPr/>
              </a:pPr>
              <a:t>49</a:t>
            </a:fld>
            <a:endParaRPr lang="en-US" altLang="zh-TW"/>
          </a:p>
        </p:txBody>
      </p:sp>
    </p:spTree>
    <p:extLst>
      <p:ext uri="{BB962C8B-B14F-4D97-AF65-F5344CB8AC3E}">
        <p14:creationId xmlns:p14="http://schemas.microsoft.com/office/powerpoint/2010/main" val="2910538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638B355-973E-4744-BD54-4770CCA4E177}" type="slidenum">
              <a:rPr lang="zh-TW" altLang="en-US" smtClean="0"/>
              <a:pPr>
                <a:defRPr/>
              </a:pPr>
              <a:t>50</a:t>
            </a:fld>
            <a:endParaRPr lang="en-US" altLang="zh-TW"/>
          </a:p>
        </p:txBody>
      </p:sp>
    </p:spTree>
    <p:extLst>
      <p:ext uri="{BB962C8B-B14F-4D97-AF65-F5344CB8AC3E}">
        <p14:creationId xmlns:p14="http://schemas.microsoft.com/office/powerpoint/2010/main" val="291053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5638B355-973E-4744-BD54-4770CCA4E177}" type="slidenum">
              <a:rPr lang="zh-TW" altLang="en-US" smtClean="0"/>
              <a:pPr>
                <a:defRPr/>
              </a:pPr>
              <a:t>51</a:t>
            </a:fld>
            <a:endParaRPr lang="en-US" altLang="zh-TW"/>
          </a:p>
        </p:txBody>
      </p:sp>
    </p:spTree>
    <p:extLst>
      <p:ext uri="{BB962C8B-B14F-4D97-AF65-F5344CB8AC3E}">
        <p14:creationId xmlns:p14="http://schemas.microsoft.com/office/powerpoint/2010/main" val="2910538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4ACDCC-11E1-4707-8741-209B4BE638A7}" type="slidenum">
              <a:rPr lang="en-US" altLang="zh-TW" sz="1200">
                <a:solidFill>
                  <a:srgbClr val="000000"/>
                </a:solidFill>
              </a:rPr>
              <a:pPr algn="r"/>
              <a:t>52</a:t>
            </a:fld>
            <a:endParaRPr lang="en-US" altLang="zh-TW" sz="1200">
              <a:solidFill>
                <a:srgbClr val="000000"/>
              </a:solidFill>
            </a:endParaRPr>
          </a:p>
        </p:txBody>
      </p:sp>
      <p:sp>
        <p:nvSpPr>
          <p:cNvPr id="50178" name="Rectangle 2"/>
          <p:cNvSpPr>
            <a:spLocks noGrp="1" noRot="1" noChangeAspect="1" noChangeArrowheads="1" noTextEdit="1"/>
          </p:cNvSpPr>
          <p:nvPr>
            <p:ph type="sldImg"/>
          </p:nvPr>
        </p:nvSpPr>
        <p:spPr>
          <a:xfrm>
            <a:off x="1143000" y="685800"/>
            <a:ext cx="4573588" cy="3429000"/>
          </a:xfrm>
          <a:ln/>
        </p:spPr>
      </p:sp>
      <p:sp>
        <p:nvSpPr>
          <p:cNvPr id="50179"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54</a:t>
            </a:fld>
            <a:endParaRPr kumimoji="1" lang="zh-TW" altLang="en-US"/>
          </a:p>
        </p:txBody>
      </p:sp>
    </p:spTree>
    <p:extLst>
      <p:ext uri="{BB962C8B-B14F-4D97-AF65-F5344CB8AC3E}">
        <p14:creationId xmlns:p14="http://schemas.microsoft.com/office/powerpoint/2010/main" val="315416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事實：</a:t>
            </a:r>
            <a:r>
              <a:rPr lang="en-US" altLang="zh-TW" dirty="0" smtClean="0"/>
              <a:t>85 </a:t>
            </a:r>
            <a:r>
              <a:rPr lang="zh-TW" altLang="en-US" dirty="0" smtClean="0"/>
              <a:t>歲失智老人仍每天開車，但某日開車在公路上，一時間失去意識，因而肇事，撞死一名單親爸爸丁，留下三個小孩。試析本案之侵權行為責任。</a:t>
            </a:r>
          </a:p>
          <a:p>
            <a:r>
              <a:rPr lang="zh-TW" altLang="en-US" dirty="0" smtClean="0"/>
              <a:t>分析：</a:t>
            </a:r>
            <a:endParaRPr lang="en-US" altLang="zh-TW" dirty="0" smtClean="0"/>
          </a:p>
          <a:p>
            <a:pPr marL="0" indent="0">
              <a:buFont typeface="Arial" charset="0"/>
              <a:buNone/>
            </a:pPr>
            <a:r>
              <a:rPr lang="zh-TW" altLang="en-US" dirty="0" smtClean="0"/>
              <a:t>* 行為人</a:t>
            </a:r>
            <a:r>
              <a:rPr lang="en-US" altLang="zh-TW" dirty="0" smtClean="0"/>
              <a:t>:</a:t>
            </a:r>
            <a:r>
              <a:rPr lang="zh-TW" altLang="en-US" dirty="0" smtClean="0"/>
              <a:t> </a:t>
            </a:r>
            <a:endParaRPr lang="en-US" altLang="zh-TW" dirty="0" smtClean="0"/>
          </a:p>
          <a:p>
            <a:pPr marL="228600" indent="-228600">
              <a:buFont typeface="Arial" charset="0"/>
              <a:buAutoNum type="arabicParenBoth"/>
            </a:pPr>
            <a:r>
              <a:rPr lang="zh-TW" altLang="en-US" dirty="0" smtClean="0"/>
              <a:t>依民法 </a:t>
            </a:r>
            <a:r>
              <a:rPr lang="en-US" altLang="zh-TW" dirty="0" smtClean="0"/>
              <a:t>184 </a:t>
            </a:r>
            <a:r>
              <a:rPr lang="zh-TW" altLang="en-US" dirty="0" smtClean="0"/>
              <a:t>條 </a:t>
            </a:r>
            <a:r>
              <a:rPr lang="en-US" altLang="zh-TW" dirty="0" smtClean="0"/>
              <a:t>I</a:t>
            </a:r>
            <a:r>
              <a:rPr lang="zh-TW" altLang="en-US" dirty="0" smtClean="0"/>
              <a:t> 項，因甲肇事當下並無識別能力，因此亦無侵權行為責任能力 </a:t>
            </a:r>
            <a:r>
              <a:rPr lang="en-US" altLang="zh-TW" dirty="0" smtClean="0"/>
              <a:t>[</a:t>
            </a:r>
            <a:r>
              <a:rPr lang="zh-TW" altLang="en-US" dirty="0" smtClean="0"/>
              <a:t>在行為時無識別能力</a:t>
            </a:r>
            <a:r>
              <a:rPr lang="en-US" altLang="zh-TW" dirty="0" smtClean="0"/>
              <a:t>] </a:t>
            </a:r>
            <a:r>
              <a:rPr lang="zh-TW" altLang="en-US" dirty="0" smtClean="0"/>
              <a:t>。</a:t>
            </a:r>
            <a:endParaRPr lang="en-US" altLang="zh-TW" dirty="0" smtClean="0"/>
          </a:p>
          <a:p>
            <a:pPr marL="228600" indent="-228600">
              <a:buFont typeface="Arial" charset="0"/>
              <a:buAutoNum type="arabicParenBoth"/>
            </a:pPr>
            <a:r>
              <a:rPr lang="zh-TW" altLang="en-US" dirty="0" smtClean="0"/>
              <a:t>依據我國民法第</a:t>
            </a:r>
            <a:r>
              <a:rPr lang="en-US" altLang="zh-TW" dirty="0" smtClean="0"/>
              <a:t>184</a:t>
            </a:r>
            <a:r>
              <a:rPr lang="zh-TW" altLang="en-US" dirty="0" smtClean="0"/>
              <a:t>條 </a:t>
            </a:r>
            <a:r>
              <a:rPr lang="en-US" altLang="zh-TW" dirty="0" smtClean="0"/>
              <a:t>I</a:t>
            </a:r>
            <a:r>
              <a:rPr lang="zh-TW" altLang="en-US" dirty="0" smtClean="0"/>
              <a:t> 項前段，可能會產生有無責任能力問題，法院會直接遁入第</a:t>
            </a:r>
            <a:r>
              <a:rPr lang="en-US" altLang="zh-TW" dirty="0" smtClean="0"/>
              <a:t>184</a:t>
            </a:r>
            <a:r>
              <a:rPr lang="zh-TW" altLang="en-US" dirty="0" smtClean="0"/>
              <a:t>條 </a:t>
            </a:r>
            <a:r>
              <a:rPr lang="en-US" altLang="zh-TW" dirty="0" smtClean="0"/>
              <a:t>II</a:t>
            </a:r>
            <a:r>
              <a:rPr lang="zh-TW" altLang="en-US" dirty="0" smtClean="0"/>
              <a:t> 項違反保護他人法令之請求權依據。依民法第</a:t>
            </a:r>
            <a:r>
              <a:rPr lang="en-US" altLang="zh-TW" dirty="0" smtClean="0"/>
              <a:t>184</a:t>
            </a:r>
            <a:r>
              <a:rPr lang="zh-TW" altLang="en-US" dirty="0" smtClean="0"/>
              <a:t>條 </a:t>
            </a:r>
            <a:r>
              <a:rPr lang="en-US" altLang="zh-TW" dirty="0" smtClean="0"/>
              <a:t>II</a:t>
            </a:r>
            <a:r>
              <a:rPr lang="zh-TW" altLang="en-US" dirty="0" smtClean="0"/>
              <a:t> 項違反保護他人法令，參道路交通管理處罰條例第</a:t>
            </a:r>
            <a:r>
              <a:rPr lang="en-US" altLang="zh-TW" dirty="0" smtClean="0"/>
              <a:t>34</a:t>
            </a:r>
            <a:r>
              <a:rPr lang="zh-TW" altLang="en-US" dirty="0" smtClean="0"/>
              <a:t>條：「汽車駕駛人，患病足以影響安全駕駛者，處新臺幣一千二百元以上二千四百元以下罰鍰，並禁止其駕駛；如應歸責於汽車所有人者，得吊扣其汽車牌照三個月。」依該處罰條例，患病足以影響安全駕駛者，其責任能力之判斷拉前到一開始駕車的時候，而非發生事故時候。</a:t>
            </a:r>
          </a:p>
          <a:p>
            <a:endParaRPr lang="en-US" altLang="zh-TW" dirty="0" smtClean="0"/>
          </a:p>
          <a:p>
            <a:r>
              <a:rPr lang="zh-TW" altLang="en-US" dirty="0" smtClean="0"/>
              <a:t>* 事實上照顧之人： 依民法 </a:t>
            </a:r>
            <a:r>
              <a:rPr lang="en-US" altLang="zh-TW" dirty="0" smtClean="0"/>
              <a:t>184 </a:t>
            </a:r>
            <a:r>
              <a:rPr lang="zh-TW" altLang="en-US" dirty="0" smtClean="0"/>
              <a:t>條之規定，侵權行為責人包括做為義務及不作為義務，甲之照顧者若未盡照個者之義務，仍可能需要負起不作為之權行為責任。</a:t>
            </a:r>
          </a:p>
          <a:p>
            <a:endParaRPr lang="en-US" altLang="zh-TW" dirty="0" smtClean="0"/>
          </a:p>
          <a:p>
            <a:r>
              <a:rPr lang="zh-TW" altLang="en-US" dirty="0" smtClean="0"/>
              <a:t>* 監護人 </a:t>
            </a:r>
            <a:r>
              <a:rPr lang="en-US" altLang="zh-TW" dirty="0" smtClean="0"/>
              <a:t>[</a:t>
            </a:r>
            <a:r>
              <a:rPr lang="zh-TW" altLang="en-US" dirty="0" smtClean="0"/>
              <a:t>若甲有受輔助或監護宣告</a:t>
            </a:r>
            <a:r>
              <a:rPr lang="en-US" altLang="zh-TW" dirty="0" smtClean="0"/>
              <a:t>]</a:t>
            </a:r>
            <a:r>
              <a:rPr lang="zh-TW" altLang="en-US" dirty="0" smtClean="0"/>
              <a:t>：</a:t>
            </a:r>
            <a:r>
              <a:rPr lang="en-US" altLang="zh-TW" dirty="0" smtClean="0"/>
              <a:t>(1) </a:t>
            </a:r>
            <a:r>
              <a:rPr lang="zh-TW" altLang="en-US" dirty="0" smtClean="0"/>
              <a:t>依民法 </a:t>
            </a:r>
            <a:r>
              <a:rPr lang="en-US" altLang="zh-TW" dirty="0" smtClean="0"/>
              <a:t>187 </a:t>
            </a:r>
            <a:r>
              <a:rPr lang="zh-TW" altLang="en-US" dirty="0" smtClean="0"/>
              <a:t>條之規定，若甲受有輔助或監護宣告，其輔助人或監護人則依 </a:t>
            </a:r>
            <a:r>
              <a:rPr lang="en-US" altLang="zh-TW" dirty="0" smtClean="0"/>
              <a:t>187 </a:t>
            </a:r>
            <a:r>
              <a:rPr lang="zh-TW" altLang="en-US" dirty="0" smtClean="0"/>
              <a:t>條負連帶責任 </a:t>
            </a:r>
            <a:r>
              <a:rPr lang="en-US" altLang="zh-TW" dirty="0" smtClean="0"/>
              <a:t>(2) </a:t>
            </a:r>
            <a:r>
              <a:rPr lang="zh-TW" altLang="en-US" dirty="0" smtClean="0"/>
              <a:t>若判斷甲在肇事時有識別能力，其與監護人負連帶責任；若判斷甲在肇事時無識別能力，由其監護人負全部責任；但監護人證明其已善盡照顧義務，則可免責；但若又有不公平之情形，仍可請求相當賠償。</a:t>
            </a:r>
          </a:p>
          <a:p>
            <a:endParaRPr lang="en-US" altLang="zh-TW" dirty="0" smtClean="0"/>
          </a:p>
          <a:p>
            <a:r>
              <a:rPr lang="zh-TW" altLang="en-US" dirty="0" smtClean="0"/>
              <a:t>* 汽車所有人：</a:t>
            </a:r>
            <a:r>
              <a:rPr lang="en-US" altLang="zh-TW" dirty="0" smtClean="0"/>
              <a:t>(</a:t>
            </a:r>
            <a:r>
              <a:rPr lang="zh-TW" altLang="en-US" dirty="0" smtClean="0"/>
              <a:t>台灣高等法院台中分院 </a:t>
            </a:r>
            <a:r>
              <a:rPr lang="en-US" altLang="zh-TW" dirty="0" smtClean="0"/>
              <a:t>101 </a:t>
            </a:r>
            <a:r>
              <a:rPr lang="zh-TW" altLang="en-US" dirty="0" smtClean="0"/>
              <a:t>年度上字第 </a:t>
            </a:r>
            <a:r>
              <a:rPr lang="en-US" altLang="zh-TW" dirty="0" smtClean="0"/>
              <a:t>211 </a:t>
            </a:r>
            <a:r>
              <a:rPr lang="zh-TW" altLang="en-US" dirty="0" smtClean="0"/>
              <a:t>號判決</a:t>
            </a:r>
            <a:r>
              <a:rPr lang="en-US" altLang="zh-TW" dirty="0" smtClean="0"/>
              <a:t>) </a:t>
            </a:r>
            <a:r>
              <a:rPr lang="zh-TW" altLang="en-US" dirty="0" smtClean="0"/>
              <a:t>甲 「因疾病而無法安全駕駛</a:t>
            </a:r>
            <a:r>
              <a:rPr lang="en-US" altLang="zh-TW" dirty="0" smtClean="0"/>
              <a:t>…  </a:t>
            </a:r>
            <a:r>
              <a:rPr lang="zh-TW" altLang="en-US" dirty="0" smtClean="0"/>
              <a:t>汽車所有人，未盡其車主管理汽車之責任，而發生 </a:t>
            </a:r>
            <a:r>
              <a:rPr lang="en-US" altLang="zh-TW" dirty="0" smtClean="0"/>
              <a:t>(</a:t>
            </a:r>
            <a:r>
              <a:rPr lang="zh-TW" altLang="en-US" dirty="0" smtClean="0"/>
              <a:t>甲</a:t>
            </a:r>
            <a:r>
              <a:rPr lang="en-US" altLang="zh-TW" dirty="0" smtClean="0"/>
              <a:t>) </a:t>
            </a:r>
            <a:r>
              <a:rPr lang="zh-TW" altLang="en-US" dirty="0" smtClean="0"/>
              <a:t>肇事致 </a:t>
            </a:r>
            <a:r>
              <a:rPr lang="en-US" altLang="zh-TW" dirty="0" smtClean="0"/>
              <a:t>(</a:t>
            </a:r>
            <a:r>
              <a:rPr lang="zh-TW" altLang="en-US" dirty="0" smtClean="0"/>
              <a:t>丁</a:t>
            </a:r>
            <a:r>
              <a:rPr lang="en-US" altLang="zh-TW" dirty="0" smtClean="0"/>
              <a:t>) </a:t>
            </a:r>
            <a:r>
              <a:rPr lang="zh-TW" altLang="en-US" dirty="0" smtClean="0"/>
              <a:t>死亡之事，自係違反道路交通安全規則第 </a:t>
            </a:r>
            <a:r>
              <a:rPr lang="en-US" altLang="zh-TW" dirty="0" smtClean="0"/>
              <a:t>114 </a:t>
            </a:r>
            <a:r>
              <a:rPr lang="zh-TW" altLang="en-US" dirty="0" smtClean="0"/>
              <a:t>條第 </a:t>
            </a:r>
            <a:r>
              <a:rPr lang="en-US" altLang="zh-TW" dirty="0" smtClean="0"/>
              <a:t>4 </a:t>
            </a:r>
            <a:r>
              <a:rPr lang="zh-TW" altLang="en-US" dirty="0" smtClean="0"/>
              <a:t>款 </a:t>
            </a:r>
            <a:r>
              <a:rPr lang="en-US" altLang="zh-TW" dirty="0" smtClean="0"/>
              <a:t>[</a:t>
            </a:r>
            <a:r>
              <a:rPr lang="zh-TW" altLang="en-US" dirty="0" smtClean="0"/>
              <a:t>患病影響安全駕駛</a:t>
            </a:r>
            <a:r>
              <a:rPr lang="en-US" altLang="zh-TW" dirty="0" smtClean="0"/>
              <a:t>] </a:t>
            </a:r>
            <a:r>
              <a:rPr lang="zh-TW" altLang="en-US" dirty="0" smtClean="0"/>
              <a:t>之保護他人之法律，致生損害於他人，因而使丁之父受有精神上極大痛苦</a:t>
            </a:r>
            <a:r>
              <a:rPr lang="en-US" altLang="zh-TW" dirty="0" smtClean="0"/>
              <a:t>… </a:t>
            </a:r>
            <a:r>
              <a:rPr lang="zh-TW" altLang="en-US" dirty="0" smtClean="0"/>
              <a:t>援依民法第 </a:t>
            </a:r>
            <a:r>
              <a:rPr lang="en-US" altLang="zh-TW" dirty="0" smtClean="0"/>
              <a:t>184 </a:t>
            </a:r>
            <a:r>
              <a:rPr lang="zh-TW" altLang="en-US" dirty="0" smtClean="0"/>
              <a:t>條第 </a:t>
            </a:r>
            <a:r>
              <a:rPr lang="en-US" altLang="zh-TW" dirty="0" smtClean="0"/>
              <a:t>2 </a:t>
            </a:r>
            <a:r>
              <a:rPr lang="zh-TW" altLang="en-US" dirty="0" smtClean="0"/>
              <a:t>項、第 </a:t>
            </a:r>
            <a:r>
              <a:rPr lang="en-US" altLang="zh-TW" dirty="0" smtClean="0"/>
              <a:t>194 </a:t>
            </a:r>
            <a:r>
              <a:rPr lang="zh-TW" altLang="en-US" dirty="0" smtClean="0"/>
              <a:t>條規定，丁之子女得請求甲之照顧者賠償慰撫金。</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10</a:t>
            </a:fld>
            <a:endParaRPr kumimoji="1" lang="zh-TW" altLang="en-US"/>
          </a:p>
        </p:txBody>
      </p:sp>
    </p:spTree>
    <p:extLst>
      <p:ext uri="{BB962C8B-B14F-4D97-AF65-F5344CB8AC3E}">
        <p14:creationId xmlns:p14="http://schemas.microsoft.com/office/powerpoint/2010/main" val="161489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民法第 </a:t>
            </a:r>
            <a:r>
              <a:rPr lang="en-US" altLang="zh-TW" dirty="0" smtClean="0"/>
              <a:t>184 </a:t>
            </a:r>
            <a:r>
              <a:rPr lang="zh-TW" altLang="en-US" dirty="0" smtClean="0"/>
              <a:t>條</a:t>
            </a:r>
            <a:endParaRPr lang="en-US" altLang="zh-TW" dirty="0" smtClean="0"/>
          </a:p>
          <a:p>
            <a:r>
              <a:rPr lang="en-US" altLang="zh-TW" dirty="0" smtClean="0"/>
              <a:t>(1) </a:t>
            </a:r>
            <a:r>
              <a:rPr lang="zh-TW" altLang="en-US" dirty="0" smtClean="0"/>
              <a:t>因故意或過失，不法侵害他人之權利者，負損害賠償責任。故意以背於善良風俗之方法，加損害於他人者亦同。</a:t>
            </a:r>
          </a:p>
          <a:p>
            <a:r>
              <a:rPr lang="en-US" altLang="zh-TW" dirty="0" smtClean="0"/>
              <a:t>(2)</a:t>
            </a:r>
            <a:r>
              <a:rPr lang="en-US" altLang="zh-TW" baseline="0" dirty="0" smtClean="0"/>
              <a:t> </a:t>
            </a:r>
            <a:r>
              <a:rPr lang="zh-TW" altLang="en-US" dirty="0" smtClean="0"/>
              <a:t>違反保護他人之法律，致生損害於他人者，負賠償責任。但能證明其行為無過失者，不在此限。</a:t>
            </a:r>
          </a:p>
          <a:p>
            <a:endParaRPr lang="en-US" altLang="zh-TW" dirty="0" smtClean="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11</a:t>
            </a:fld>
            <a:endParaRPr kumimoji="1" lang="zh-TW" altLang="en-US"/>
          </a:p>
        </p:txBody>
      </p:sp>
    </p:spTree>
    <p:extLst>
      <p:ext uri="{BB962C8B-B14F-4D97-AF65-F5344CB8AC3E}">
        <p14:creationId xmlns:p14="http://schemas.microsoft.com/office/powerpoint/2010/main" val="3045565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民法第 </a:t>
            </a:r>
            <a:r>
              <a:rPr lang="en-US" altLang="zh-TW" dirty="0" smtClean="0"/>
              <a:t>184 </a:t>
            </a:r>
            <a:r>
              <a:rPr lang="zh-TW" altLang="en-US" dirty="0" smtClean="0"/>
              <a:t>條</a:t>
            </a:r>
            <a:endParaRPr lang="en-US" altLang="zh-TW" dirty="0" smtClean="0"/>
          </a:p>
          <a:p>
            <a:r>
              <a:rPr lang="en-US" altLang="zh-TW" dirty="0" smtClean="0"/>
              <a:t>(1)  </a:t>
            </a:r>
            <a:r>
              <a:rPr lang="zh-TW" altLang="en-US" dirty="0" smtClean="0"/>
              <a:t>因故意或過失，不法侵害他人之權利者，負損害賠償責任。故意以背於善良風俗之方法，加損害於他人者亦同。</a:t>
            </a:r>
          </a:p>
          <a:p>
            <a:r>
              <a:rPr lang="en-US" altLang="zh-TW" dirty="0" smtClean="0"/>
              <a:t>(2) </a:t>
            </a:r>
            <a:r>
              <a:rPr lang="zh-TW" altLang="en-US" dirty="0" smtClean="0"/>
              <a:t>違反保護他人之法律，致生損害於他人者，負賠償責任。但能證明其行為無過失者，不在此限。</a:t>
            </a:r>
          </a:p>
          <a:p>
            <a:endParaRPr lang="en-US" altLang="zh-TW" dirty="0" smtClean="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12</a:t>
            </a:fld>
            <a:endParaRPr kumimoji="1" lang="zh-TW" altLang="en-US"/>
          </a:p>
        </p:txBody>
      </p:sp>
    </p:spTree>
    <p:extLst>
      <p:ext uri="{BB962C8B-B14F-4D97-AF65-F5344CB8AC3E}">
        <p14:creationId xmlns:p14="http://schemas.microsoft.com/office/powerpoint/2010/main" val="304556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道路交通管理處罰條例</a:t>
            </a:r>
            <a:endParaRPr lang="en-US" altLang="zh-TW" dirty="0" smtClean="0"/>
          </a:p>
          <a:p>
            <a:r>
              <a:rPr lang="zh-TW" altLang="en-US" dirty="0" smtClean="0"/>
              <a:t>第</a:t>
            </a:r>
            <a:r>
              <a:rPr lang="en-US" altLang="zh-TW" dirty="0" smtClean="0"/>
              <a:t>34</a:t>
            </a:r>
            <a:r>
              <a:rPr lang="zh-TW" altLang="en-US" dirty="0" smtClean="0"/>
              <a:t>條：</a:t>
            </a:r>
          </a:p>
          <a:p>
            <a:r>
              <a:rPr lang="zh-TW" altLang="en-US" dirty="0" smtClean="0"/>
              <a:t>汽車駕駛人，連續駕車超過八小時經查屬實，或患病足以影響安全駕駛者，處新臺幣一千二百元以上二千四百元以下罰鍰，並禁止其駕駛；如應歸責於汽車所有人者，得吊扣其汽車牌照三個月。</a:t>
            </a:r>
            <a:endParaRPr lang="en-US" altLang="zh-TW" dirty="0" smtClean="0"/>
          </a:p>
          <a:p>
            <a:r>
              <a:rPr lang="zh-TW" altLang="en-US" dirty="0" smtClean="0"/>
              <a:t>道路交通安全規則 </a:t>
            </a:r>
          </a:p>
          <a:p>
            <a:r>
              <a:rPr lang="zh-TW" altLang="en-US" dirty="0" smtClean="0"/>
              <a:t>第</a:t>
            </a:r>
            <a:r>
              <a:rPr lang="en-US" altLang="zh-TW" dirty="0" smtClean="0"/>
              <a:t>114</a:t>
            </a:r>
            <a:r>
              <a:rPr lang="zh-TW" altLang="en-US" dirty="0" smtClean="0"/>
              <a:t>條</a:t>
            </a:r>
          </a:p>
          <a:p>
            <a:r>
              <a:rPr lang="zh-TW" altLang="en-US" dirty="0" smtClean="0"/>
              <a:t>汽車駕駛人有下列情形之一者，不得駕車：</a:t>
            </a:r>
          </a:p>
          <a:p>
            <a:r>
              <a:rPr lang="zh-TW" altLang="en-US" dirty="0" smtClean="0"/>
              <a:t>一、連續駕車超過八小時。</a:t>
            </a:r>
          </a:p>
          <a:p>
            <a:r>
              <a:rPr lang="zh-TW" altLang="en-US" dirty="0" smtClean="0"/>
              <a:t>二、飲用酒類或其他類似物後其吐氣所含酒精濃度達每公升○</a:t>
            </a:r>
            <a:r>
              <a:rPr lang="en-US" altLang="zh-TW" dirty="0" smtClean="0"/>
              <a:t>‧</a:t>
            </a:r>
            <a:r>
              <a:rPr lang="zh-TW" altLang="en-US" dirty="0" smtClean="0"/>
              <a:t>一五毫克或血液中酒精濃度達百分之○</a:t>
            </a:r>
            <a:r>
              <a:rPr lang="en-US" altLang="zh-TW" dirty="0" smtClean="0"/>
              <a:t>‧○</a:t>
            </a:r>
            <a:r>
              <a:rPr lang="zh-TW" altLang="en-US" dirty="0" smtClean="0"/>
              <a:t>三以上。</a:t>
            </a:r>
            <a:r>
              <a:rPr lang="en-US" altLang="zh-TW" dirty="0" smtClean="0"/>
              <a:t>Drunken driving</a:t>
            </a:r>
          </a:p>
          <a:p>
            <a:r>
              <a:rPr lang="zh-TW" altLang="en-US" dirty="0" smtClean="0"/>
              <a:t>三、吸食毒品、迷幻藥、麻醉藥品或其相類似管制藥品。</a:t>
            </a:r>
          </a:p>
          <a:p>
            <a:r>
              <a:rPr lang="zh-TW" altLang="en-US" dirty="0" smtClean="0"/>
              <a:t>四、患病影響安全駕駛。</a:t>
            </a:r>
          </a:p>
          <a:p>
            <a:r>
              <a:rPr lang="zh-TW" altLang="en-US" dirty="0" smtClean="0"/>
              <a:t>五、計程車駕駛人未向警察機關請領執業登記證，或雖已領有而未依規定放置車內指定之插座。</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13</a:t>
            </a:fld>
            <a:endParaRPr kumimoji="1" lang="zh-TW" altLang="en-US"/>
          </a:p>
        </p:txBody>
      </p:sp>
    </p:spTree>
    <p:extLst>
      <p:ext uri="{BB962C8B-B14F-4D97-AF65-F5344CB8AC3E}">
        <p14:creationId xmlns:p14="http://schemas.microsoft.com/office/powerpoint/2010/main" val="375924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民法 </a:t>
            </a:r>
            <a:r>
              <a:rPr lang="en-US" altLang="zh-TW" dirty="0" smtClean="0"/>
              <a:t>[</a:t>
            </a:r>
            <a:r>
              <a:rPr lang="zh-TW" altLang="en-US" dirty="0" smtClean="0"/>
              <a:t>第二篇 債</a:t>
            </a:r>
            <a:r>
              <a:rPr lang="en-US" altLang="zh-TW" dirty="0" smtClean="0"/>
              <a:t>\ </a:t>
            </a:r>
            <a:r>
              <a:rPr lang="zh-TW" altLang="en-US" dirty="0" smtClean="0"/>
              <a:t>第一章 通則</a:t>
            </a:r>
            <a:r>
              <a:rPr lang="en-US" altLang="zh-TW" dirty="0" smtClean="0"/>
              <a:t>\ </a:t>
            </a:r>
            <a:r>
              <a:rPr lang="zh-TW" altLang="en-US" dirty="0" smtClean="0"/>
              <a:t>第一節 債之發生</a:t>
            </a:r>
            <a:r>
              <a:rPr lang="en-US" altLang="zh-TW" dirty="0" smtClean="0"/>
              <a:t>\ </a:t>
            </a:r>
            <a:r>
              <a:rPr lang="zh-TW" altLang="en-US" dirty="0" smtClean="0"/>
              <a:t>第五款 侵權行為</a:t>
            </a:r>
            <a:r>
              <a:rPr lang="en-US" altLang="zh-TW" dirty="0" smtClean="0"/>
              <a:t>]</a:t>
            </a:r>
          </a:p>
          <a:p>
            <a:r>
              <a:rPr lang="zh-TW" altLang="en-US" dirty="0" smtClean="0"/>
              <a:t>第 </a:t>
            </a:r>
            <a:r>
              <a:rPr lang="en-US" altLang="zh-TW" dirty="0" smtClean="0"/>
              <a:t>191-2 </a:t>
            </a:r>
            <a:r>
              <a:rPr lang="zh-TW" altLang="en-US" dirty="0" smtClean="0"/>
              <a:t>條	 	</a:t>
            </a:r>
          </a:p>
          <a:p>
            <a:r>
              <a:rPr lang="zh-TW" altLang="en-US" dirty="0" smtClean="0"/>
              <a:t>汽車、機車或其他非依軌道行駛之動力車輛，在使用中加損害於他人者，駕駛人應賠償因此所生之損害。但於防止損害之發生，已盡相當之注意者，不在此限。</a:t>
            </a:r>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14</a:t>
            </a:fld>
            <a:endParaRPr kumimoji="1" lang="zh-TW" altLang="en-US"/>
          </a:p>
        </p:txBody>
      </p:sp>
    </p:spTree>
    <p:extLst>
      <p:ext uri="{BB962C8B-B14F-4D97-AF65-F5344CB8AC3E}">
        <p14:creationId xmlns:p14="http://schemas.microsoft.com/office/powerpoint/2010/main" val="76480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15</a:t>
            </a:fld>
            <a:endParaRPr kumimoji="1" lang="zh-TW" altLang="en-US"/>
          </a:p>
        </p:txBody>
      </p:sp>
    </p:spTree>
    <p:extLst>
      <p:ext uri="{BB962C8B-B14F-4D97-AF65-F5344CB8AC3E}">
        <p14:creationId xmlns:p14="http://schemas.microsoft.com/office/powerpoint/2010/main" val="304556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 </a:t>
            </a:r>
            <a:r>
              <a:rPr lang="en-US" altLang="zh-TW" dirty="0" smtClean="0"/>
              <a:t>15-2 </a:t>
            </a:r>
            <a:r>
              <a:rPr lang="zh-TW" altLang="en-US" dirty="0" smtClean="0"/>
              <a:t>條		</a:t>
            </a:r>
          </a:p>
          <a:p>
            <a:r>
              <a:rPr lang="zh-TW" altLang="en-US" dirty="0" smtClean="0"/>
              <a:t>受輔助宣告之人為下列行為時，應經輔助人同意。但純獲法律上利益，或依其年齡及身分、日常生活所必需者，不在此限：</a:t>
            </a:r>
          </a:p>
          <a:p>
            <a:r>
              <a:rPr lang="zh-TW" altLang="en-US" dirty="0" smtClean="0"/>
              <a:t>一、為獨資、合夥營業或為法人之負責人。二、為消費借貸、消費寄託、保證、贈與或信託。三、為訴訟行為。四、為和解、調解、調處或簽訂仲裁契約。五、為不動產、船舶、航空器、汽車或其他重要財產之處分、設定負擔、買賣、租賃或借貸。六、為遺產分割、遺贈、拋棄繼承權或其他相關權利。七、法院依前條聲請權人或輔助人之聲請，所指定之其他行為。</a:t>
            </a:r>
          </a:p>
          <a:p>
            <a:r>
              <a:rPr lang="zh-TW" altLang="en-US" dirty="0" smtClean="0"/>
              <a:t>第七十八條至第八十三條規定，於未依前項規定得輔助人同意之情形，準用之。</a:t>
            </a:r>
          </a:p>
          <a:p>
            <a:r>
              <a:rPr lang="zh-TW" altLang="en-US" dirty="0" smtClean="0"/>
              <a:t>第八十五條規定，於輔助人同意受輔助宣告之人為第一項第一款行為時，準用之。</a:t>
            </a:r>
          </a:p>
          <a:p>
            <a:r>
              <a:rPr lang="zh-TW" altLang="en-US" dirty="0" smtClean="0"/>
              <a:t>第一項所列應經同意之行為，無損害受輔助宣告之人利益之虞，而輔助人仍不為同意時，受輔助宣告之人得逕行聲請法院許可後為之。</a:t>
            </a:r>
          </a:p>
          <a:p>
            <a:endParaRPr lang="zh-TW" altLang="en-US" dirty="0"/>
          </a:p>
        </p:txBody>
      </p:sp>
      <p:sp>
        <p:nvSpPr>
          <p:cNvPr id="4" name="投影片編號版面配置區 3"/>
          <p:cNvSpPr>
            <a:spLocks noGrp="1"/>
          </p:cNvSpPr>
          <p:nvPr>
            <p:ph type="sldNum" sz="quarter" idx="10"/>
          </p:nvPr>
        </p:nvSpPr>
        <p:spPr/>
        <p:txBody>
          <a:bodyPr/>
          <a:lstStyle/>
          <a:p>
            <a:fld id="{380BEBE4-3931-5F4C-BCCD-C9D48E4881FD}" type="slidenum">
              <a:rPr kumimoji="1" lang="zh-TW" altLang="en-US" smtClean="0"/>
              <a:t>17</a:t>
            </a:fld>
            <a:endParaRPr kumimoji="1" lang="zh-TW" altLang="en-US"/>
          </a:p>
        </p:txBody>
      </p:sp>
    </p:spTree>
    <p:extLst>
      <p:ext uri="{BB962C8B-B14F-4D97-AF65-F5344CB8AC3E}">
        <p14:creationId xmlns:p14="http://schemas.microsoft.com/office/powerpoint/2010/main" val="86190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kumimoji="1" lang="zh-TW" altLang="en-US" smtClean="0"/>
              <a:t>按一下以編輯母片標題樣式</a:t>
            </a:r>
            <a:endParaRPr kumimoji="1"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TW" altLang="en-US" smtClean="0"/>
              <a:t>按一下以編輯母片副標題樣式</a:t>
            </a:r>
            <a:endParaRPr kumimoji="1" lang="zh-TW" altLang="en-US"/>
          </a:p>
        </p:txBody>
      </p:sp>
      <p:sp>
        <p:nvSpPr>
          <p:cNvPr id="4" name="日期版面配置區 3"/>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43675" y="365125"/>
            <a:ext cx="1971675" cy="5811838"/>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含標題的兩張圖片">
    <p:spTree>
      <p:nvGrpSpPr>
        <p:cNvPr id="1" name=""/>
        <p:cNvGrpSpPr/>
        <p:nvPr/>
      </p:nvGrpSpPr>
      <p:grpSpPr>
        <a:xfrm>
          <a:off x="0" y="0"/>
          <a:ext cx="0" cy="0"/>
          <a:chOff x="0" y="0"/>
          <a:chExt cx="0" cy="0"/>
        </a:xfrm>
      </p:grpSpPr>
      <p:sp>
        <p:nvSpPr>
          <p:cNvPr id="6" name="手繪多邊形 6"/>
          <p:cNvSpPr>
            <a:spLocks/>
          </p:cNvSpPr>
          <p:nvPr/>
        </p:nvSpPr>
        <p:spPr bwMode="auto">
          <a:xfrm>
            <a:off x="915591" y="457200"/>
            <a:ext cx="3505200" cy="3810000"/>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a:lstStyle/>
          <a:p>
            <a:pPr fontAlgn="auto">
              <a:spcBef>
                <a:spcPts val="0"/>
              </a:spcBef>
              <a:spcAft>
                <a:spcPts val="0"/>
              </a:spcAft>
              <a:defRPr/>
            </a:pPr>
            <a:endParaRPr kumimoji="0" lang="zh-TW">
              <a:latin typeface="+mn-lt"/>
              <a:ea typeface="+mn-ea"/>
              <a:cs typeface="+mn-cs"/>
            </a:endParaRPr>
          </a:p>
        </p:txBody>
      </p:sp>
      <p:sp>
        <p:nvSpPr>
          <p:cNvPr id="7" name="手繪多邊形 6"/>
          <p:cNvSpPr>
            <a:spLocks/>
          </p:cNvSpPr>
          <p:nvPr/>
        </p:nvSpPr>
        <p:spPr bwMode="auto">
          <a:xfrm>
            <a:off x="4714875" y="457201"/>
            <a:ext cx="3504010" cy="3813175"/>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a:lstStyle/>
          <a:p>
            <a:pPr fontAlgn="auto">
              <a:spcBef>
                <a:spcPts val="0"/>
              </a:spcBef>
              <a:spcAft>
                <a:spcPts val="0"/>
              </a:spcAft>
              <a:defRPr/>
            </a:pPr>
            <a:endParaRPr kumimoji="0" lang="zh-TW">
              <a:latin typeface="+mn-lt"/>
              <a:ea typeface="+mn-ea"/>
              <a:cs typeface="+mn-cs"/>
            </a:endParaRPr>
          </a:p>
        </p:txBody>
      </p:sp>
      <p:sp>
        <p:nvSpPr>
          <p:cNvPr id="4" name="文字版面配置區 3"/>
          <p:cNvSpPr>
            <a:spLocks noGrp="1"/>
          </p:cNvSpPr>
          <p:nvPr>
            <p:ph type="body" sz="half" idx="2"/>
          </p:nvPr>
        </p:nvSpPr>
        <p:spPr>
          <a:xfrm>
            <a:off x="1210808" y="4572001"/>
            <a:ext cx="2914650" cy="1304924"/>
          </a:xfrm>
        </p:spPr>
        <p:txBody>
          <a:bodyPr/>
          <a:lstStyle>
            <a:lvl1pPr marL="0" indent="0" latinLnBrk="0">
              <a:buNone/>
              <a:defRPr lang="zh-TW" sz="1600">
                <a:solidFill>
                  <a:schemeClr val="tx1">
                    <a:lumMod val="65000"/>
                    <a:lumOff val="35000"/>
                  </a:schemeClr>
                </a:solidFill>
              </a:defRPr>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17" name="圖片版面配置區 16"/>
          <p:cNvSpPr>
            <a:spLocks noGrp="1"/>
          </p:cNvSpPr>
          <p:nvPr>
            <p:ph type="pic" idx="1"/>
          </p:nvPr>
        </p:nvSpPr>
        <p:spPr>
          <a:xfrm>
            <a:off x="1006199" y="564133"/>
            <a:ext cx="3323871"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pPr lvl="0"/>
            <a:r>
              <a:rPr lang="zh-TW" altLang="en-US" noProof="0" smtClean="0"/>
              <a:t>按一下圖示以新增圖片</a:t>
            </a:r>
            <a:endParaRPr lang="zh-TW" noProof="0"/>
          </a:p>
        </p:txBody>
      </p:sp>
      <p:sp>
        <p:nvSpPr>
          <p:cNvPr id="10" name="圖片版面配置區 9"/>
          <p:cNvSpPr>
            <a:spLocks noGrp="1"/>
          </p:cNvSpPr>
          <p:nvPr>
            <p:ph type="pic" idx="13"/>
          </p:nvPr>
        </p:nvSpPr>
        <p:spPr>
          <a:xfrm>
            <a:off x="4804029" y="566928"/>
            <a:ext cx="3326130" cy="3593592"/>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tIns="457200" rtlCol="0">
            <a:noAutofit/>
          </a:bodyPr>
          <a:lstStyle>
            <a:lvl1pPr marL="0" indent="0" algn="ctr" latinLnBrk="0">
              <a:buNone/>
              <a:defRPr lang="zh-TW" sz="2400">
                <a:solidFill>
                  <a:schemeClr val="bg1"/>
                </a:solidFill>
              </a:defRPr>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pPr lvl="0"/>
            <a:r>
              <a:rPr lang="zh-TW" altLang="en-US" noProof="0" smtClean="0"/>
              <a:t>按一下圖示以新增圖片</a:t>
            </a:r>
            <a:endParaRPr lang="zh-TW" noProof="0"/>
          </a:p>
        </p:txBody>
      </p:sp>
      <p:sp>
        <p:nvSpPr>
          <p:cNvPr id="11" name="文字版面配置區 3"/>
          <p:cNvSpPr>
            <a:spLocks noGrp="1"/>
          </p:cNvSpPr>
          <p:nvPr>
            <p:ph type="body" sz="half" idx="14"/>
          </p:nvPr>
        </p:nvSpPr>
        <p:spPr>
          <a:xfrm>
            <a:off x="5009769" y="4572001"/>
            <a:ext cx="2914650" cy="1304924"/>
          </a:xfrm>
        </p:spPr>
        <p:txBody>
          <a:bodyPr/>
          <a:lstStyle>
            <a:lvl1pPr marL="0" indent="0" latinLnBrk="0">
              <a:buNone/>
              <a:defRPr lang="zh-TW" sz="1600">
                <a:solidFill>
                  <a:schemeClr val="tx1">
                    <a:lumMod val="65000"/>
                    <a:lumOff val="35000"/>
                  </a:schemeClr>
                </a:solidFill>
              </a:defRPr>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8" name="日期版面配置區 4"/>
          <p:cNvSpPr>
            <a:spLocks noGrp="1"/>
          </p:cNvSpPr>
          <p:nvPr>
            <p:ph type="dt" sz="half" idx="15"/>
          </p:nvPr>
        </p:nvSpPr>
        <p:spPr/>
        <p:txBody>
          <a:bodyPr/>
          <a:lstStyle>
            <a:lvl1pPr>
              <a:defRPr/>
            </a:lvl1pPr>
          </a:lstStyle>
          <a:p>
            <a:pPr>
              <a:defRPr/>
            </a:pPr>
            <a:fld id="{0C48F5D0-C237-412B-BCE4-C8F7F0A9316C}" type="datetimeFigureOut">
              <a:rPr lang="zh-TW" altLang="en-US"/>
              <a:pPr>
                <a:defRPr/>
              </a:pPr>
              <a:t>2017/9/21</a:t>
            </a:fld>
            <a:endParaRPr dirty="0"/>
          </a:p>
        </p:txBody>
      </p:sp>
      <p:sp>
        <p:nvSpPr>
          <p:cNvPr id="9" name="頁尾版面配置區 5"/>
          <p:cNvSpPr>
            <a:spLocks noGrp="1"/>
          </p:cNvSpPr>
          <p:nvPr>
            <p:ph type="ftr" sz="quarter" idx="16"/>
          </p:nvPr>
        </p:nvSpPr>
        <p:spPr/>
        <p:txBody>
          <a:bodyPr/>
          <a:lstStyle>
            <a:lvl1pPr>
              <a:defRPr/>
            </a:lvl1pPr>
          </a:lstStyle>
          <a:p>
            <a:pPr>
              <a:defRPr/>
            </a:pPr>
            <a:endParaRPr dirty="0"/>
          </a:p>
        </p:txBody>
      </p:sp>
      <p:sp>
        <p:nvSpPr>
          <p:cNvPr id="12" name="投影片編號版面配置區 6"/>
          <p:cNvSpPr>
            <a:spLocks noGrp="1"/>
          </p:cNvSpPr>
          <p:nvPr>
            <p:ph type="sldNum" sz="quarter" idx="17"/>
          </p:nvPr>
        </p:nvSpPr>
        <p:spPr/>
        <p:txBody>
          <a:bodyPr/>
          <a:lstStyle>
            <a:lvl1pPr>
              <a:defRPr/>
            </a:lvl1pPr>
          </a:lstStyle>
          <a:p>
            <a:pPr>
              <a:defRPr/>
            </a:pPr>
            <a:fld id="{19BFF46D-BDA6-4202-9A93-20CA93885513}" type="slidenum">
              <a:rPr lang="en-US" altLang="zh-TW"/>
              <a:pPr>
                <a:defRPr/>
              </a:pPr>
              <a:t>‹#›</a:t>
            </a:fld>
            <a:endParaRPr dirty="0"/>
          </a:p>
        </p:txBody>
      </p:sp>
    </p:spTree>
    <p:extLst>
      <p:ext uri="{BB962C8B-B14F-4D97-AF65-F5344CB8AC3E}">
        <p14:creationId xmlns:p14="http://schemas.microsoft.com/office/powerpoint/2010/main" val="18082955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628650" y="1825625"/>
            <a:ext cx="38862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29150" y="1825625"/>
            <a:ext cx="388620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CFE98A19-1C70-4EE5-BD1E-03B7B67BABC0}" type="datetimeFigureOut">
              <a:rPr lang="zh-TW" altLang="en-US" smtClean="0"/>
              <a:t>2017/9/21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A7465B1-9889-461A-8882-8BE9C506006A}"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E98A19-1C70-4EE5-BD1E-03B7B67BABC0}" type="datetimeFigureOut">
              <a:rPr lang="zh-TW" altLang="en-US" smtClean="0"/>
              <a:t>2017/9/21</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7465B1-9889-461A-8882-8BE9C506006A}" type="slidenum">
              <a:rPr lang="zh-TW" altLang="en-US" smtClean="0"/>
              <a:t>‹#›</a:t>
            </a:fld>
            <a:endParaRPr lang="zh-TW" altLang="en-US"/>
          </a:p>
        </p:txBody>
      </p:sp>
    </p:spTree>
    <p:extLst>
      <p:ext uri="{BB962C8B-B14F-4D97-AF65-F5344CB8AC3E}">
        <p14:creationId xmlns:p14="http://schemas.microsoft.com/office/powerpoint/2010/main" val="160950775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33.xml"/></Relationships>
</file>

<file path=ppt/slides/_rels/slide5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33.xml"/><Relationship Id="rId4" Type="http://schemas.openxmlformats.org/officeDocument/2006/relationships/slide" Target="slide28.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6806" y="7322"/>
            <a:ext cx="9144000" cy="6858000"/>
          </a:xfrm>
          <a:prstGeom prst="rect">
            <a:avLst/>
          </a:prstGeom>
          <a:gradFill>
            <a:gsLst>
              <a:gs pos="0">
                <a:srgbClr val="F1F1F1"/>
              </a:gs>
              <a:gs pos="100000">
                <a:srgbClr val="ED7C7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矩形 3"/>
          <p:cNvSpPr/>
          <p:nvPr/>
        </p:nvSpPr>
        <p:spPr>
          <a:xfrm>
            <a:off x="33612" y="7322"/>
            <a:ext cx="9110387" cy="1152128"/>
          </a:xfrm>
          <a:prstGeom prst="rect">
            <a:avLst/>
          </a:prstGeom>
          <a:solidFill>
            <a:srgbClr val="0033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zh-TW" sz="2800" b="1" dirty="0" smtClean="0">
                <a:solidFill>
                  <a:srgbClr val="FFFF00"/>
                </a:solidFill>
                <a:ea typeface="華康粗黑體" pitchFamily="49" charset="-120"/>
              </a:rPr>
              <a:t>30th </a:t>
            </a:r>
            <a:r>
              <a:rPr lang="en-US" altLang="zh-TW" sz="2800" b="1" dirty="0">
                <a:solidFill>
                  <a:srgbClr val="FFFF00"/>
                </a:solidFill>
                <a:ea typeface="華康粗黑體" pitchFamily="49" charset="-120"/>
              </a:rPr>
              <a:t>LAWASIA </a:t>
            </a:r>
            <a:r>
              <a:rPr lang="en-US" altLang="zh-TW" sz="2800" b="1" dirty="0" smtClean="0">
                <a:solidFill>
                  <a:srgbClr val="FFFF00"/>
                </a:solidFill>
                <a:ea typeface="華康粗黑體" pitchFamily="49" charset="-120"/>
              </a:rPr>
              <a:t>Conference, 18–21 </a:t>
            </a:r>
            <a:r>
              <a:rPr lang="en-US" altLang="zh-TW" sz="2800" b="1" dirty="0">
                <a:solidFill>
                  <a:srgbClr val="FFFF00"/>
                </a:solidFill>
                <a:ea typeface="華康粗黑體" pitchFamily="49" charset="-120"/>
              </a:rPr>
              <a:t>September </a:t>
            </a:r>
            <a:r>
              <a:rPr lang="en-US" altLang="zh-TW" sz="2800" b="1" dirty="0" smtClean="0">
                <a:solidFill>
                  <a:srgbClr val="FFFF00"/>
                </a:solidFill>
                <a:ea typeface="華康粗黑體" pitchFamily="49" charset="-120"/>
              </a:rPr>
              <a:t>2017</a:t>
            </a:r>
          </a:p>
          <a:p>
            <a:pPr algn="ctr">
              <a:spcBef>
                <a:spcPts val="1200"/>
              </a:spcBef>
            </a:pPr>
            <a:r>
              <a:rPr kumimoji="1" lang="en-US" altLang="zh-TW" sz="2800" b="1" dirty="0" smtClean="0">
                <a:solidFill>
                  <a:srgbClr val="FFFF00"/>
                </a:solidFill>
              </a:rPr>
              <a:t>FAMILY </a:t>
            </a:r>
            <a:r>
              <a:rPr kumimoji="1" lang="en-US" altLang="zh-TW" sz="2800" b="1" dirty="0">
                <a:solidFill>
                  <a:srgbClr val="FFFF00"/>
                </a:solidFill>
              </a:rPr>
              <a:t>LAW: Legal Issues in Aged Society</a:t>
            </a:r>
            <a:endParaRPr kumimoji="1" lang="zh-TW" altLang="en-US" sz="2800" b="1" dirty="0">
              <a:solidFill>
                <a:srgbClr val="FFFF00"/>
              </a:solidFill>
            </a:endParaRPr>
          </a:p>
        </p:txBody>
      </p:sp>
      <p:sp>
        <p:nvSpPr>
          <p:cNvPr id="6" name="文字方塊 5"/>
          <p:cNvSpPr txBox="1"/>
          <p:nvPr/>
        </p:nvSpPr>
        <p:spPr>
          <a:xfrm>
            <a:off x="33613" y="6097991"/>
            <a:ext cx="9110386" cy="584775"/>
          </a:xfrm>
          <a:prstGeom prst="rect">
            <a:avLst/>
          </a:prstGeom>
          <a:noFill/>
          <a:ln w="19050">
            <a:noFill/>
          </a:ln>
        </p:spPr>
        <p:txBody>
          <a:bodyPr wrap="square" rtlCol="0">
            <a:spAutoFit/>
          </a:bodyPr>
          <a:lstStyle/>
          <a:p>
            <a:pPr algn="ctr">
              <a:spcBef>
                <a:spcPts val="1200"/>
              </a:spcBef>
            </a:pPr>
            <a:r>
              <a:rPr lang="en-US" altLang="zh-TW" sz="3200" b="1" dirty="0" smtClean="0">
                <a:solidFill>
                  <a:srgbClr val="003300"/>
                </a:solidFill>
                <a:ea typeface="Tahoma" pitchFamily="34" charset="0"/>
                <a:cs typeface="Tahoma" pitchFamily="34" charset="0"/>
              </a:rPr>
              <a:t>19 Sep.2017</a:t>
            </a:r>
            <a:r>
              <a:rPr lang="en-US" altLang="zh-TW" sz="3200" b="1" dirty="0">
                <a:solidFill>
                  <a:srgbClr val="003300"/>
                </a:solidFill>
                <a:ea typeface="Tahoma" pitchFamily="34" charset="0"/>
                <a:cs typeface="Tahoma" pitchFamily="34" charset="0"/>
              </a:rPr>
              <a:t>, 14:00 – </a:t>
            </a:r>
            <a:r>
              <a:rPr lang="en-US" altLang="zh-TW" sz="3200" b="1" dirty="0" smtClean="0">
                <a:solidFill>
                  <a:srgbClr val="003300"/>
                </a:solidFill>
                <a:ea typeface="Tahoma" pitchFamily="34" charset="0"/>
                <a:cs typeface="Tahoma" pitchFamily="34" charset="0"/>
              </a:rPr>
              <a:t>15:30, </a:t>
            </a:r>
            <a:r>
              <a:rPr lang="en-US" altLang="zh-TW" sz="3200" b="1" dirty="0" smtClean="0">
                <a:solidFill>
                  <a:srgbClr val="003300"/>
                </a:solidFill>
              </a:rPr>
              <a:t>Hotel </a:t>
            </a:r>
            <a:r>
              <a:rPr lang="en-US" altLang="zh-TW" sz="3200" b="1" dirty="0">
                <a:solidFill>
                  <a:srgbClr val="003300"/>
                </a:solidFill>
              </a:rPr>
              <a:t>New </a:t>
            </a:r>
            <a:r>
              <a:rPr lang="en-US" altLang="zh-TW" sz="3200" b="1" dirty="0" smtClean="0">
                <a:solidFill>
                  <a:srgbClr val="003300"/>
                </a:solidFill>
              </a:rPr>
              <a:t>Otani</a:t>
            </a:r>
            <a:endParaRPr kumimoji="1" lang="zh-TW" altLang="en-US" sz="3200" b="1" dirty="0">
              <a:solidFill>
                <a:srgbClr val="003300"/>
              </a:solidFill>
            </a:endParaRPr>
          </a:p>
        </p:txBody>
      </p:sp>
      <p:sp>
        <p:nvSpPr>
          <p:cNvPr id="3" name="矩形 2"/>
          <p:cNvSpPr/>
          <p:nvPr/>
        </p:nvSpPr>
        <p:spPr>
          <a:xfrm>
            <a:off x="323528" y="1389817"/>
            <a:ext cx="8568952" cy="216982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spcBef>
                <a:spcPts val="1800"/>
              </a:spcBef>
            </a:pPr>
            <a:r>
              <a:rPr lang="en-US" altLang="zh-TW" sz="3000" b="1" spc="50" dirty="0">
                <a:ln w="11430"/>
                <a:solidFill>
                  <a:srgbClr val="003300"/>
                </a:solidFill>
                <a:latin typeface="Verdana" pitchFamily="34" charset="0"/>
                <a:ea typeface="Verdana" pitchFamily="34" charset="0"/>
                <a:cs typeface="Verdana" pitchFamily="34" charset="0"/>
              </a:rPr>
              <a:t>Human Dignity of </a:t>
            </a:r>
            <a:r>
              <a:rPr lang="en-US" altLang="zh-TW" sz="3000" b="1" spc="50" dirty="0" smtClean="0">
                <a:ln w="11430"/>
                <a:solidFill>
                  <a:srgbClr val="003300"/>
                </a:solidFill>
                <a:latin typeface="Verdana" pitchFamily="34" charset="0"/>
                <a:ea typeface="Verdana" pitchFamily="34" charset="0"/>
                <a:cs typeface="Verdana" pitchFamily="34" charset="0"/>
              </a:rPr>
              <a:t>Elders </a:t>
            </a:r>
            <a:r>
              <a:rPr lang="en-US" altLang="zh-TW" sz="3000" b="1" spc="50" dirty="0">
                <a:ln w="11430"/>
                <a:solidFill>
                  <a:srgbClr val="003300"/>
                </a:solidFill>
                <a:latin typeface="Verdana" pitchFamily="34" charset="0"/>
                <a:ea typeface="Verdana" pitchFamily="34" charset="0"/>
                <a:cs typeface="Verdana" pitchFamily="34" charset="0"/>
              </a:rPr>
              <a:t>and Family Responsibilities: Reflections upon </a:t>
            </a:r>
            <a:r>
              <a:rPr lang="en-US" altLang="zh-TW" sz="3000" b="1" spc="50" dirty="0" smtClean="0">
                <a:ln w="11430"/>
                <a:solidFill>
                  <a:srgbClr val="003300"/>
                </a:solidFill>
                <a:latin typeface="Verdana" pitchFamily="34" charset="0"/>
                <a:ea typeface="Verdana" pitchFamily="34" charset="0"/>
                <a:cs typeface="Verdana" pitchFamily="34" charset="0"/>
              </a:rPr>
              <a:t>    A Japanese Supreme Court Decision</a:t>
            </a:r>
            <a:endParaRPr lang="zh-TW" altLang="en-US" sz="3000" b="1" spc="50" dirty="0">
              <a:ln w="11430"/>
              <a:solidFill>
                <a:srgbClr val="003300"/>
              </a:solidFill>
              <a:latin typeface="Verdana" pitchFamily="34" charset="0"/>
              <a:cs typeface="Verdana" pitchFamily="34" charset="0"/>
            </a:endParaRPr>
          </a:p>
        </p:txBody>
      </p:sp>
      <p:sp>
        <p:nvSpPr>
          <p:cNvPr id="8" name="矩形 7"/>
          <p:cNvSpPr/>
          <p:nvPr/>
        </p:nvSpPr>
        <p:spPr>
          <a:xfrm>
            <a:off x="849797" y="3789040"/>
            <a:ext cx="7529466" cy="2016224"/>
          </a:xfrm>
          <a:prstGeom prst="rect">
            <a:avLst/>
          </a:prstGeom>
          <a:solidFill>
            <a:srgbClr val="003300"/>
          </a:solidFill>
          <a:ln w="38100">
            <a:solidFill>
              <a:srgbClr val="C07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zh-TW" sz="2800" b="1" dirty="0" smtClean="0">
                <a:solidFill>
                  <a:schemeClr val="bg1"/>
                </a:solidFill>
                <a:ea typeface="華康粗黑體" pitchFamily="49" charset="-120"/>
              </a:rPr>
              <a:t>Prof. Amy Huey-Ling SHEE,</a:t>
            </a:r>
          </a:p>
          <a:p>
            <a:pPr algn="ctr">
              <a:spcBef>
                <a:spcPts val="1200"/>
              </a:spcBef>
            </a:pPr>
            <a:r>
              <a:rPr lang="en-US" altLang="zh-TW" sz="2800" b="1" dirty="0" smtClean="0">
                <a:solidFill>
                  <a:schemeClr val="bg1"/>
                </a:solidFill>
                <a:ea typeface="華康粗黑體" pitchFamily="49" charset="-120"/>
              </a:rPr>
              <a:t>Director, Taiwan Legal Information Institute,</a:t>
            </a:r>
            <a:endParaRPr lang="en-US" altLang="zh-TW" sz="2800" b="1" dirty="0">
              <a:solidFill>
                <a:schemeClr val="bg1"/>
              </a:solidFill>
              <a:ea typeface="華康粗黑體" pitchFamily="49" charset="-120"/>
            </a:endParaRPr>
          </a:p>
          <a:p>
            <a:pPr algn="ctr">
              <a:spcBef>
                <a:spcPts val="1200"/>
              </a:spcBef>
            </a:pPr>
            <a:r>
              <a:rPr lang="en-US" altLang="zh-TW" sz="2800" b="1" dirty="0" smtClean="0">
                <a:solidFill>
                  <a:schemeClr val="bg1"/>
                </a:solidFill>
                <a:ea typeface="華康粗黑體" pitchFamily="49" charset="-120"/>
              </a:rPr>
              <a:t>National Chung Chen University, Taiwan</a:t>
            </a:r>
          </a:p>
        </p:txBody>
      </p:sp>
    </p:spTree>
    <p:extLst>
      <p:ext uri="{BB962C8B-B14F-4D97-AF65-F5344CB8AC3E}">
        <p14:creationId xmlns:p14="http://schemas.microsoft.com/office/powerpoint/2010/main" val="123380552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5" y="170511"/>
            <a:ext cx="7674187" cy="864096"/>
          </a:xfrm>
        </p:spPr>
        <p:txBody>
          <a:bodyPr>
            <a:normAutofit/>
          </a:bodyPr>
          <a:lstStyle/>
          <a:p>
            <a:pPr algn="ctr"/>
            <a:r>
              <a:rPr lang="en-US" altLang="zh-TW" sz="4400" b="1" dirty="0" smtClean="0"/>
              <a:t>Facts</a:t>
            </a:r>
            <a:endParaRPr lang="zh-TW" altLang="en-US" sz="4400" b="1" dirty="0"/>
          </a:p>
        </p:txBody>
      </p:sp>
      <p:sp>
        <p:nvSpPr>
          <p:cNvPr id="3" name="內容版面配置區 2"/>
          <p:cNvSpPr>
            <a:spLocks noGrp="1"/>
          </p:cNvSpPr>
          <p:nvPr>
            <p:ph idx="1"/>
          </p:nvPr>
        </p:nvSpPr>
        <p:spPr>
          <a:xfrm>
            <a:off x="755577" y="1556792"/>
            <a:ext cx="7560840" cy="4783386"/>
          </a:xfrm>
        </p:spPr>
        <p:txBody>
          <a:bodyPr>
            <a:normAutofit/>
          </a:bodyPr>
          <a:lstStyle/>
          <a:p>
            <a:pPr marL="0" indent="0" algn="just">
              <a:lnSpc>
                <a:spcPts val="3300"/>
              </a:lnSpc>
              <a:buNone/>
            </a:pPr>
            <a:r>
              <a:rPr lang="en-US" altLang="zh-TW" sz="2400" b="1" dirty="0" smtClean="0">
                <a:solidFill>
                  <a:schemeClr val="accent2">
                    <a:lumMod val="50000"/>
                  </a:schemeClr>
                </a:solidFill>
              </a:rPr>
              <a:t>An </a:t>
            </a:r>
            <a:r>
              <a:rPr lang="en-US" altLang="zh-TW" sz="2400" b="1" dirty="0">
                <a:solidFill>
                  <a:schemeClr val="accent2">
                    <a:lumMod val="50000"/>
                  </a:schemeClr>
                </a:solidFill>
              </a:rPr>
              <a:t>85-year-old person with dementia </a:t>
            </a:r>
            <a:r>
              <a:rPr lang="en-US" altLang="zh-TW" sz="2400" b="1" dirty="0">
                <a:solidFill>
                  <a:srgbClr val="7030A0"/>
                </a:solidFill>
              </a:rPr>
              <a:t>drove a car almost every day, </a:t>
            </a:r>
            <a:r>
              <a:rPr lang="en-US" altLang="zh-TW" sz="2400" b="1" dirty="0">
                <a:solidFill>
                  <a:srgbClr val="006600"/>
                </a:solidFill>
              </a:rPr>
              <a:t>but </a:t>
            </a:r>
            <a:r>
              <a:rPr lang="en-US" altLang="zh-TW" sz="2400" b="1" dirty="0" smtClean="0">
                <a:solidFill>
                  <a:srgbClr val="006600"/>
                </a:solidFill>
              </a:rPr>
              <a:t>one </a:t>
            </a:r>
            <a:r>
              <a:rPr lang="en-US" altLang="zh-TW" sz="2400" b="1" dirty="0">
                <a:solidFill>
                  <a:srgbClr val="006600"/>
                </a:solidFill>
              </a:rPr>
              <a:t>day he lost sense of location while driving</a:t>
            </a:r>
            <a:r>
              <a:rPr lang="en-US" altLang="zh-TW" sz="2400" b="1" dirty="0">
                <a:solidFill>
                  <a:srgbClr val="7030A0"/>
                </a:solidFill>
              </a:rPr>
              <a:t>.  </a:t>
            </a:r>
            <a:r>
              <a:rPr lang="en-US" altLang="zh-TW" sz="2400" b="1" dirty="0" smtClean="0">
                <a:solidFill>
                  <a:srgbClr val="C00000"/>
                </a:solidFill>
              </a:rPr>
              <a:t>As </a:t>
            </a:r>
            <a:r>
              <a:rPr lang="en-US" altLang="zh-TW" sz="2400" b="1" dirty="0">
                <a:solidFill>
                  <a:srgbClr val="C00000"/>
                </a:solidFill>
              </a:rPr>
              <a:t>a result he ran into the wrong direction of highway and killed the driver of another car, who was in his 40s and had two little children to support</a:t>
            </a:r>
            <a:r>
              <a:rPr lang="en-US" altLang="zh-TW" sz="2400" b="1" dirty="0">
                <a:solidFill>
                  <a:srgbClr val="7030A0"/>
                </a:solidFill>
              </a:rPr>
              <a:t>. </a:t>
            </a:r>
            <a:r>
              <a:rPr lang="en-US" altLang="zh-TW" sz="2400" b="1" dirty="0" smtClean="0">
                <a:solidFill>
                  <a:srgbClr val="7030A0"/>
                </a:solidFill>
              </a:rPr>
              <a:t> </a:t>
            </a:r>
            <a:r>
              <a:rPr lang="en-US" altLang="zh-TW" sz="2400" b="1" dirty="0" smtClean="0">
                <a:solidFill>
                  <a:srgbClr val="006600"/>
                </a:solidFill>
              </a:rPr>
              <a:t>The </a:t>
            </a:r>
            <a:r>
              <a:rPr lang="en-US" altLang="zh-TW" sz="2400" b="1" dirty="0">
                <a:solidFill>
                  <a:srgbClr val="006600"/>
                </a:solidFill>
              </a:rPr>
              <a:t>elder was found totally incapacitated at the time of </a:t>
            </a:r>
            <a:r>
              <a:rPr lang="en-US" altLang="zh-TW" sz="2400" b="1" dirty="0" smtClean="0">
                <a:solidFill>
                  <a:srgbClr val="006600"/>
                </a:solidFill>
              </a:rPr>
              <a:t>the accident</a:t>
            </a:r>
            <a:r>
              <a:rPr lang="en-US" altLang="zh-TW" sz="2400" b="1" dirty="0" smtClean="0">
                <a:solidFill>
                  <a:srgbClr val="7030A0"/>
                </a:solidFill>
              </a:rPr>
              <a:t>. </a:t>
            </a:r>
            <a:endParaRPr lang="zh-TW" altLang="en-US" sz="2400" b="1" dirty="0">
              <a:solidFill>
                <a:srgbClr val="003300"/>
              </a:solidFill>
            </a:endParaRPr>
          </a:p>
        </p:txBody>
      </p:sp>
      <p:sp>
        <p:nvSpPr>
          <p:cNvPr id="4" name="矩形圖說文字 3"/>
          <p:cNvSpPr/>
          <p:nvPr/>
        </p:nvSpPr>
        <p:spPr>
          <a:xfrm>
            <a:off x="5508104" y="437682"/>
            <a:ext cx="2988332" cy="1014084"/>
          </a:xfrm>
          <a:prstGeom prst="wedgeRectCallout">
            <a:avLst>
              <a:gd name="adj1" fmla="val -1090"/>
              <a:gd name="adj2" fmla="val 7053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altLang="zh-TW" sz="2400" b="1" dirty="0" smtClean="0"/>
              <a:t>Neglect of legal caretaker\guardian?</a:t>
            </a:r>
            <a:endParaRPr lang="zh-TW" altLang="en-US" sz="2400" b="1" dirty="0"/>
          </a:p>
        </p:txBody>
      </p:sp>
      <p:sp>
        <p:nvSpPr>
          <p:cNvPr id="5" name="矩形圖說文字 4"/>
          <p:cNvSpPr/>
          <p:nvPr/>
        </p:nvSpPr>
        <p:spPr>
          <a:xfrm>
            <a:off x="634862" y="476672"/>
            <a:ext cx="3096344" cy="936104"/>
          </a:xfrm>
          <a:prstGeom prst="wedgeRectCallout">
            <a:avLst>
              <a:gd name="adj1" fmla="val 58432"/>
              <a:gd name="adj2" fmla="val 73879"/>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spcBef>
                <a:spcPts val="600"/>
              </a:spcBef>
            </a:pPr>
            <a:r>
              <a:rPr lang="en-US" altLang="zh-TW" sz="2400" b="1" dirty="0" smtClean="0"/>
              <a:t>Under medication? Under guardianship?</a:t>
            </a:r>
            <a:endParaRPr lang="zh-TW" altLang="en-US" sz="2400" b="1" dirty="0"/>
          </a:p>
        </p:txBody>
      </p:sp>
      <p:sp>
        <p:nvSpPr>
          <p:cNvPr id="6" name="矩形圖說文字 5"/>
          <p:cNvSpPr/>
          <p:nvPr/>
        </p:nvSpPr>
        <p:spPr>
          <a:xfrm>
            <a:off x="4283604" y="4567454"/>
            <a:ext cx="4392851" cy="1224136"/>
          </a:xfrm>
          <a:prstGeom prst="wedgeRectCallout">
            <a:avLst>
              <a:gd name="adj1" fmla="val -44993"/>
              <a:gd name="adj2" fmla="val -82619"/>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spcBef>
                <a:spcPts val="600"/>
              </a:spcBef>
            </a:pPr>
            <a:r>
              <a:rPr lang="en-US" altLang="zh-TW" sz="2400" b="1" dirty="0" smtClean="0"/>
              <a:t>capacity to foresee possibilities of causing an accident</a:t>
            </a:r>
            <a:endParaRPr lang="zh-TW" altLang="en-US" sz="2400" b="1" dirty="0"/>
          </a:p>
        </p:txBody>
      </p:sp>
      <p:sp>
        <p:nvSpPr>
          <p:cNvPr id="8" name="向下箭號圖說文字 7"/>
          <p:cNvSpPr/>
          <p:nvPr/>
        </p:nvSpPr>
        <p:spPr>
          <a:xfrm>
            <a:off x="467544" y="4567454"/>
            <a:ext cx="3600400" cy="2060848"/>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400"/>
              </a:lnSpc>
              <a:spcBef>
                <a:spcPts val="1200"/>
              </a:spcBef>
            </a:pPr>
            <a:r>
              <a:rPr lang="en-US" altLang="zh-TW" sz="2800" b="1" dirty="0" smtClean="0"/>
              <a:t>Who is liable for the tort liabilities</a:t>
            </a:r>
            <a:endParaRPr lang="zh-TW" altLang="en-US" sz="2800" b="1" dirty="0"/>
          </a:p>
        </p:txBody>
      </p:sp>
    </p:spTree>
    <p:extLst>
      <p:ext uri="{BB962C8B-B14F-4D97-AF65-F5344CB8AC3E}">
        <p14:creationId xmlns:p14="http://schemas.microsoft.com/office/powerpoint/2010/main" val="28641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886700" cy="980728"/>
          </a:xfrm>
        </p:spPr>
        <p:txBody>
          <a:bodyPr>
            <a:normAutofit/>
          </a:bodyPr>
          <a:lstStyle/>
          <a:p>
            <a:pPr algn="ctr"/>
            <a:r>
              <a:rPr lang="en-US" altLang="zh-TW" sz="3600" b="1" dirty="0" smtClean="0">
                <a:solidFill>
                  <a:srgbClr val="003300"/>
                </a:solidFill>
                <a:latin typeface="Cambria Math" pitchFamily="18" charset="0"/>
                <a:ea typeface="Cambria Math" pitchFamily="18" charset="0"/>
              </a:rPr>
              <a:t>Civil Code</a:t>
            </a:r>
            <a:endParaRPr lang="zh-TW" altLang="en-US" sz="3600" b="1" dirty="0">
              <a:solidFill>
                <a:srgbClr val="003300"/>
              </a:solidFill>
              <a:latin typeface="Cambria Math" pitchFamily="18" charset="0"/>
            </a:endParaRPr>
          </a:p>
        </p:txBody>
      </p:sp>
      <p:sp>
        <p:nvSpPr>
          <p:cNvPr id="3" name="內容版面配置區 2"/>
          <p:cNvSpPr>
            <a:spLocks noGrp="1"/>
          </p:cNvSpPr>
          <p:nvPr>
            <p:ph idx="1"/>
          </p:nvPr>
        </p:nvSpPr>
        <p:spPr>
          <a:xfrm>
            <a:off x="827584" y="1052736"/>
            <a:ext cx="7488832" cy="5949280"/>
          </a:xfrm>
        </p:spPr>
        <p:txBody>
          <a:bodyPr>
            <a:normAutofit/>
          </a:bodyPr>
          <a:lstStyle/>
          <a:p>
            <a:pPr marL="0" indent="0" algn="just">
              <a:lnSpc>
                <a:spcPts val="4000"/>
              </a:lnSpc>
              <a:spcBef>
                <a:spcPts val="600"/>
              </a:spcBef>
              <a:buNone/>
            </a:pPr>
            <a:r>
              <a:rPr lang="en-US" altLang="zh-TW" sz="2400" b="1" dirty="0" smtClean="0"/>
              <a:t>Article 184 (I)</a:t>
            </a:r>
          </a:p>
          <a:p>
            <a:pPr marL="0" indent="0" algn="just">
              <a:lnSpc>
                <a:spcPts val="4000"/>
              </a:lnSpc>
              <a:spcBef>
                <a:spcPts val="600"/>
              </a:spcBef>
              <a:buNone/>
            </a:pPr>
            <a:r>
              <a:rPr lang="en-US" altLang="zh-TW" sz="2400" b="1" dirty="0" smtClean="0"/>
              <a:t>A person </a:t>
            </a:r>
            <a:r>
              <a:rPr lang="en-US" altLang="zh-TW" sz="2400" b="1" dirty="0"/>
              <a:t>who</a:t>
            </a:r>
            <a:r>
              <a:rPr lang="en-US" altLang="zh-TW" sz="2400" b="1" dirty="0">
                <a:solidFill>
                  <a:srgbClr val="FF0000"/>
                </a:solidFill>
              </a:rPr>
              <a:t>, intentionally or negligently, has wrongfully damaged the rights of another </a:t>
            </a:r>
            <a:r>
              <a:rPr lang="en-US" altLang="zh-TW" sz="2400" b="1" dirty="0"/>
              <a:t>is </a:t>
            </a:r>
            <a:r>
              <a:rPr lang="en-US" altLang="zh-TW" sz="2400" b="1" dirty="0" smtClean="0"/>
              <a:t>liable to </a:t>
            </a:r>
            <a:r>
              <a:rPr lang="en-US" altLang="zh-TW" sz="2400" b="1" dirty="0"/>
              <a:t>compensate </a:t>
            </a:r>
            <a:r>
              <a:rPr lang="en-US" altLang="zh-TW" sz="2400" b="1" dirty="0" smtClean="0"/>
              <a:t>for injuries </a:t>
            </a:r>
            <a:r>
              <a:rPr lang="en-US" altLang="zh-TW" sz="2400" b="1" dirty="0"/>
              <a:t>arising therefrom</a:t>
            </a:r>
            <a:r>
              <a:rPr lang="en-US" altLang="zh-TW" sz="2400" b="1" dirty="0" smtClean="0"/>
              <a:t>.</a:t>
            </a:r>
          </a:p>
          <a:p>
            <a:pPr marL="514350" indent="-514350" algn="just">
              <a:lnSpc>
                <a:spcPts val="4700"/>
              </a:lnSpc>
              <a:spcBef>
                <a:spcPts val="1200"/>
              </a:spcBef>
              <a:buAutoNum type="romanUcPeriod"/>
            </a:pPr>
            <a:endParaRPr lang="zh-TW" altLang="en-US" dirty="0"/>
          </a:p>
        </p:txBody>
      </p:sp>
      <p:sp>
        <p:nvSpPr>
          <p:cNvPr id="4" name="向上箭號圖說文字 3"/>
          <p:cNvSpPr/>
          <p:nvPr/>
        </p:nvSpPr>
        <p:spPr>
          <a:xfrm>
            <a:off x="405808" y="2707740"/>
            <a:ext cx="8486672" cy="190621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zh-TW" sz="2800" b="1" dirty="0" smtClean="0">
                <a:solidFill>
                  <a:srgbClr val="FFFF00"/>
                </a:solidFill>
                <a:latin typeface="Cambria Math" pitchFamily="18" charset="0"/>
                <a:ea typeface="Cambria Math" pitchFamily="18" charset="0"/>
              </a:rPr>
              <a:t>The Driver </a:t>
            </a:r>
            <a:r>
              <a:rPr lang="en-US" altLang="zh-TW" sz="2400" b="1" dirty="0" smtClean="0">
                <a:latin typeface="Cambria Math" pitchFamily="18" charset="0"/>
                <a:ea typeface="Cambria Math" pitchFamily="18" charset="0"/>
              </a:rPr>
              <a:t>= A  person</a:t>
            </a:r>
            <a:r>
              <a:rPr lang="zh-TW" altLang="en-US" sz="2400" b="1" dirty="0" smtClean="0">
                <a:latin typeface="Cambria Math" pitchFamily="18" charset="0"/>
                <a:ea typeface="Cambria Math" pitchFamily="18" charset="0"/>
              </a:rPr>
              <a:t> </a:t>
            </a:r>
            <a:r>
              <a:rPr lang="en-US" altLang="zh-TW" sz="2400" b="1" dirty="0" smtClean="0">
                <a:latin typeface="Cambria Math" pitchFamily="18" charset="0"/>
                <a:ea typeface="Cambria Math" pitchFamily="18" charset="0"/>
              </a:rPr>
              <a:t> =</a:t>
            </a:r>
            <a:r>
              <a:rPr lang="zh-TW" altLang="en-US" sz="2400" b="1" dirty="0" smtClean="0">
                <a:latin typeface="Cambria Math" pitchFamily="18" charset="0"/>
                <a:ea typeface="Cambria Math" pitchFamily="18" charset="0"/>
              </a:rPr>
              <a:t> </a:t>
            </a:r>
            <a:r>
              <a:rPr lang="zh-TW" altLang="en-US" sz="2400" b="1" dirty="0" smtClean="0">
                <a:latin typeface="華康粗圓體" pitchFamily="49" charset="-120"/>
                <a:ea typeface="華康粗圓體" pitchFamily="49" charset="-120"/>
              </a:rPr>
              <a:t>行為時有識別</a:t>
            </a:r>
            <a:r>
              <a:rPr lang="zh-TW" altLang="en-US" sz="2400" b="1" dirty="0">
                <a:latin typeface="華康粗圓體" pitchFamily="49" charset="-120"/>
                <a:ea typeface="華康粗圓體" pitchFamily="49" charset="-120"/>
              </a:rPr>
              <a:t>能力</a:t>
            </a:r>
            <a:endParaRPr lang="en-US" altLang="zh-TW" sz="2400" b="1" dirty="0">
              <a:latin typeface="華康粗圓體" pitchFamily="49" charset="-120"/>
              <a:ea typeface="華康粗圓體" pitchFamily="49" charset="-120"/>
            </a:endParaRPr>
          </a:p>
          <a:p>
            <a:pPr algn="ctr">
              <a:spcBef>
                <a:spcPts val="1200"/>
              </a:spcBef>
            </a:pPr>
            <a:r>
              <a:rPr lang="en-US" altLang="zh-TW" sz="2400" b="1" dirty="0" smtClean="0">
                <a:latin typeface="Cambria Math" pitchFamily="18" charset="0"/>
                <a:ea typeface="Cambria Math" pitchFamily="18" charset="0"/>
              </a:rPr>
              <a:t>is </a:t>
            </a:r>
            <a:r>
              <a:rPr lang="en-US" altLang="zh-TW" sz="2400" b="1" dirty="0">
                <a:latin typeface="Cambria Math" pitchFamily="18" charset="0"/>
                <a:ea typeface="Cambria Math" pitchFamily="18" charset="0"/>
              </a:rPr>
              <a:t>capable of discernment at the time of committing such an act</a:t>
            </a:r>
          </a:p>
        </p:txBody>
      </p:sp>
      <p:sp>
        <p:nvSpPr>
          <p:cNvPr id="5" name="向上箭號圖說文字 4"/>
          <p:cNvSpPr/>
          <p:nvPr/>
        </p:nvSpPr>
        <p:spPr>
          <a:xfrm>
            <a:off x="431032" y="4581128"/>
            <a:ext cx="8317432" cy="1906216"/>
          </a:xfrm>
          <a:prstGeom prst="upArrowCallout">
            <a:avLst/>
          </a:prstGeom>
          <a:solidFill>
            <a:srgbClr val="C07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zh-TW" sz="2800" b="1" dirty="0" smtClean="0">
                <a:solidFill>
                  <a:srgbClr val="92D050"/>
                </a:solidFill>
                <a:latin typeface="Cambria Math" pitchFamily="18" charset="0"/>
                <a:ea typeface="Cambria Math" pitchFamily="18" charset="0"/>
              </a:rPr>
              <a:t>The  Caretaker \Guardian </a:t>
            </a:r>
            <a:r>
              <a:rPr lang="en-US" altLang="zh-TW" sz="2400" b="1" dirty="0" smtClean="0">
                <a:latin typeface="Cambria Math" pitchFamily="18" charset="0"/>
                <a:ea typeface="Cambria Math" pitchFamily="18" charset="0"/>
              </a:rPr>
              <a:t>= </a:t>
            </a:r>
            <a:r>
              <a:rPr lang="zh-TW" altLang="en-US" sz="2400" b="1" dirty="0" smtClean="0">
                <a:latin typeface="華康中圓體" pitchFamily="49" charset="-120"/>
                <a:ea typeface="華康中圓體" pitchFamily="49" charset="-120"/>
              </a:rPr>
              <a:t>證明</a:t>
            </a:r>
            <a:r>
              <a:rPr lang="zh-TW" altLang="en-US" sz="2400" b="1" dirty="0">
                <a:latin typeface="華康中圓體" pitchFamily="49" charset="-120"/>
                <a:ea typeface="華康中圓體" pitchFamily="49" charset="-120"/>
              </a:rPr>
              <a:t>其行為無過失</a:t>
            </a:r>
            <a:endParaRPr lang="en-US" altLang="zh-TW" sz="2400" b="1" dirty="0">
              <a:latin typeface="華康中圓體" pitchFamily="49" charset="-120"/>
              <a:ea typeface="華康中圓體" pitchFamily="49" charset="-120"/>
            </a:endParaRPr>
          </a:p>
          <a:p>
            <a:pPr algn="ctr">
              <a:spcBef>
                <a:spcPts val="1200"/>
              </a:spcBef>
            </a:pPr>
            <a:r>
              <a:rPr lang="en-US" altLang="zh-TW" sz="2400" b="1" dirty="0" smtClean="0">
                <a:latin typeface="Cambria Math" pitchFamily="18" charset="0"/>
                <a:ea typeface="Cambria Math" pitchFamily="18" charset="0"/>
              </a:rPr>
              <a:t>Unless proved to have no neglects for causing the tort</a:t>
            </a:r>
            <a:endParaRPr lang="en-US" altLang="zh-TW" sz="2400" b="1" dirty="0">
              <a:latin typeface="Cambria Math" pitchFamily="18" charset="0"/>
              <a:ea typeface="Cambria Math" pitchFamily="18" charset="0"/>
            </a:endParaRPr>
          </a:p>
        </p:txBody>
      </p:sp>
    </p:spTree>
    <p:extLst>
      <p:ext uri="{BB962C8B-B14F-4D97-AF65-F5344CB8AC3E}">
        <p14:creationId xmlns:p14="http://schemas.microsoft.com/office/powerpoint/2010/main" val="1648141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886700" cy="980728"/>
          </a:xfrm>
        </p:spPr>
        <p:txBody>
          <a:bodyPr>
            <a:normAutofit/>
          </a:bodyPr>
          <a:lstStyle/>
          <a:p>
            <a:pPr algn="ctr"/>
            <a:r>
              <a:rPr lang="en-US" altLang="zh-TW" sz="3600" b="1" dirty="0" smtClean="0">
                <a:solidFill>
                  <a:srgbClr val="003300"/>
                </a:solidFill>
                <a:latin typeface="Cambria Math" pitchFamily="18" charset="0"/>
                <a:ea typeface="Cambria Math" pitchFamily="18" charset="0"/>
              </a:rPr>
              <a:t>Civil Code</a:t>
            </a:r>
            <a:endParaRPr lang="zh-TW" altLang="en-US" sz="3600" b="1" dirty="0">
              <a:solidFill>
                <a:srgbClr val="003300"/>
              </a:solidFill>
              <a:latin typeface="Cambria Math" pitchFamily="18" charset="0"/>
            </a:endParaRPr>
          </a:p>
        </p:txBody>
      </p:sp>
      <p:sp>
        <p:nvSpPr>
          <p:cNvPr id="3" name="內容版面配置區 2"/>
          <p:cNvSpPr>
            <a:spLocks noGrp="1"/>
          </p:cNvSpPr>
          <p:nvPr>
            <p:ph idx="1"/>
          </p:nvPr>
        </p:nvSpPr>
        <p:spPr>
          <a:xfrm>
            <a:off x="899591" y="1052736"/>
            <a:ext cx="7272808" cy="5949280"/>
          </a:xfrm>
        </p:spPr>
        <p:txBody>
          <a:bodyPr>
            <a:normAutofit/>
          </a:bodyPr>
          <a:lstStyle/>
          <a:p>
            <a:pPr marL="0" indent="0" algn="just">
              <a:lnSpc>
                <a:spcPts val="4000"/>
              </a:lnSpc>
              <a:spcBef>
                <a:spcPts val="600"/>
              </a:spcBef>
              <a:buNone/>
            </a:pPr>
            <a:r>
              <a:rPr lang="en-US" altLang="zh-TW" sz="2400" b="1" dirty="0" smtClean="0"/>
              <a:t>Article 184 (II)</a:t>
            </a:r>
          </a:p>
          <a:p>
            <a:pPr marL="0" indent="0" algn="just">
              <a:lnSpc>
                <a:spcPts val="4000"/>
              </a:lnSpc>
              <a:spcBef>
                <a:spcPts val="600"/>
              </a:spcBef>
              <a:buNone/>
            </a:pPr>
            <a:r>
              <a:rPr lang="en-US" altLang="zh-TW" sz="2400" b="1" dirty="0" smtClean="0"/>
              <a:t>A </a:t>
            </a:r>
            <a:r>
              <a:rPr lang="en-US" altLang="zh-TW" sz="2400" b="1" dirty="0"/>
              <a:t>person, who </a:t>
            </a:r>
            <a:r>
              <a:rPr lang="en-US" altLang="zh-TW" sz="2400" b="1" dirty="0">
                <a:solidFill>
                  <a:srgbClr val="FF0000"/>
                </a:solidFill>
              </a:rPr>
              <a:t>violates a statutory provision enacted for the protection of others and </a:t>
            </a:r>
            <a:r>
              <a:rPr lang="en-US" altLang="zh-TW" sz="2400" b="1" dirty="0" smtClean="0">
                <a:solidFill>
                  <a:srgbClr val="FF0000"/>
                </a:solidFill>
              </a:rPr>
              <a:t>thus causes damages </a:t>
            </a:r>
            <a:r>
              <a:rPr lang="en-US" altLang="zh-TW" sz="2400" b="1" dirty="0">
                <a:solidFill>
                  <a:srgbClr val="FF0000"/>
                </a:solidFill>
              </a:rPr>
              <a:t>to others</a:t>
            </a:r>
            <a:r>
              <a:rPr lang="en-US" altLang="zh-TW" sz="2400" b="1" dirty="0"/>
              <a:t>, is </a:t>
            </a:r>
            <a:r>
              <a:rPr lang="en-US" altLang="zh-TW" sz="2400" b="1" dirty="0" smtClean="0"/>
              <a:t>liable </a:t>
            </a:r>
            <a:r>
              <a:rPr lang="en-US" altLang="zh-TW" sz="2400" b="1" dirty="0"/>
              <a:t>to compensate for the injury, except no negligence in his act can be proved</a:t>
            </a:r>
            <a:r>
              <a:rPr lang="en-US" altLang="zh-TW" sz="2400" b="1" dirty="0" smtClean="0"/>
              <a:t>.</a:t>
            </a:r>
          </a:p>
          <a:p>
            <a:pPr marL="514350" indent="-514350" algn="just">
              <a:lnSpc>
                <a:spcPts val="4700"/>
              </a:lnSpc>
              <a:spcBef>
                <a:spcPts val="1200"/>
              </a:spcBef>
              <a:buAutoNum type="romanUcPeriod"/>
            </a:pPr>
            <a:endParaRPr lang="zh-TW" altLang="en-US" dirty="0"/>
          </a:p>
        </p:txBody>
      </p:sp>
      <p:sp>
        <p:nvSpPr>
          <p:cNvPr id="4" name="向上箭號圖說文字 3"/>
          <p:cNvSpPr/>
          <p:nvPr/>
        </p:nvSpPr>
        <p:spPr>
          <a:xfrm>
            <a:off x="899591" y="3717032"/>
            <a:ext cx="7488833" cy="1507305"/>
          </a:xfrm>
          <a:prstGeom prst="upArrowCallout">
            <a:avLst>
              <a:gd name="adj1" fmla="val 25000"/>
              <a:gd name="adj2" fmla="val 25000"/>
              <a:gd name="adj3" fmla="val 25000"/>
              <a:gd name="adj4" fmla="val 69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zh-TW" sz="2400" b="1" dirty="0" smtClean="0">
                <a:latin typeface="Cambria Math" pitchFamily="18" charset="0"/>
                <a:ea typeface="Cambria Math" pitchFamily="18" charset="0"/>
              </a:rPr>
              <a:t>A  person</a:t>
            </a:r>
            <a:r>
              <a:rPr lang="zh-TW" altLang="en-US" sz="2400" b="1" dirty="0" smtClean="0">
                <a:latin typeface="Cambria Math" pitchFamily="18" charset="0"/>
                <a:ea typeface="Cambria Math" pitchFamily="18" charset="0"/>
              </a:rPr>
              <a:t> </a:t>
            </a:r>
            <a:r>
              <a:rPr lang="en-US" altLang="zh-TW" sz="2400" b="1" dirty="0" smtClean="0">
                <a:latin typeface="Cambria Math" pitchFamily="18" charset="0"/>
                <a:ea typeface="Cambria Math" pitchFamily="18" charset="0"/>
              </a:rPr>
              <a:t> = </a:t>
            </a:r>
            <a:r>
              <a:rPr lang="zh-TW" altLang="en-US" sz="2400" b="1" dirty="0" smtClean="0">
                <a:latin typeface="華康中圓體" pitchFamily="49" charset="-120"/>
                <a:ea typeface="華康中圓體" pitchFamily="49" charset="-120"/>
              </a:rPr>
              <a:t>違反</a:t>
            </a:r>
            <a:r>
              <a:rPr lang="zh-TW" altLang="en-US" sz="2400" b="1" dirty="0">
                <a:latin typeface="華康中圓體" pitchFamily="49" charset="-120"/>
                <a:ea typeface="華康中圓體" pitchFamily="49" charset="-120"/>
              </a:rPr>
              <a:t>保護他人之法律，致生損害於他人</a:t>
            </a:r>
            <a:endParaRPr lang="en-US" altLang="zh-TW" sz="2400" b="1" dirty="0" smtClean="0">
              <a:latin typeface="華康中圓體" pitchFamily="49" charset="-120"/>
              <a:ea typeface="華康中圓體" pitchFamily="49" charset="-120"/>
            </a:endParaRPr>
          </a:p>
          <a:p>
            <a:pPr algn="ctr">
              <a:spcBef>
                <a:spcPts val="1200"/>
              </a:spcBef>
            </a:pPr>
            <a:r>
              <a:rPr lang="en-US" altLang="zh-TW" sz="2400" b="1" dirty="0">
                <a:latin typeface="Cambria Math" pitchFamily="18" charset="0"/>
                <a:ea typeface="Cambria Math" pitchFamily="18" charset="0"/>
              </a:rPr>
              <a:t>except no negligence in his act can be proved</a:t>
            </a:r>
          </a:p>
        </p:txBody>
      </p:sp>
      <p:sp>
        <p:nvSpPr>
          <p:cNvPr id="5" name="向上箭號圖說文字 4"/>
          <p:cNvSpPr/>
          <p:nvPr/>
        </p:nvSpPr>
        <p:spPr>
          <a:xfrm>
            <a:off x="539552" y="5224337"/>
            <a:ext cx="8208911" cy="1512168"/>
          </a:xfrm>
          <a:prstGeom prst="upArrowCallout">
            <a:avLst>
              <a:gd name="adj1" fmla="val 25000"/>
              <a:gd name="adj2" fmla="val 25000"/>
              <a:gd name="adj3" fmla="val 25000"/>
              <a:gd name="adj4" fmla="val 66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zh-TW" sz="2100" b="1" dirty="0" smtClean="0">
                <a:solidFill>
                  <a:srgbClr val="FFFF00"/>
                </a:solidFill>
                <a:latin typeface="Cambria Math" pitchFamily="18" charset="0"/>
                <a:ea typeface="Cambria Math" pitchFamily="18" charset="0"/>
              </a:rPr>
              <a:t>* Regulation </a:t>
            </a:r>
            <a:r>
              <a:rPr lang="en-US" altLang="zh-TW" sz="2100" b="1" dirty="0">
                <a:solidFill>
                  <a:srgbClr val="FFFF00"/>
                </a:solidFill>
                <a:latin typeface="Cambria Math" pitchFamily="18" charset="0"/>
                <a:ea typeface="Cambria Math" pitchFamily="18" charset="0"/>
              </a:rPr>
              <a:t>on Road and Traffic Management and Offence </a:t>
            </a:r>
            <a:r>
              <a:rPr lang="en-US" altLang="zh-TW" sz="2100" b="1" dirty="0" smtClean="0">
                <a:solidFill>
                  <a:srgbClr val="FFFF00"/>
                </a:solidFill>
                <a:latin typeface="Cambria Math" pitchFamily="18" charset="0"/>
                <a:ea typeface="Cambria Math" pitchFamily="18" charset="0"/>
              </a:rPr>
              <a:t>Punishment</a:t>
            </a:r>
          </a:p>
          <a:p>
            <a:pPr algn="ctr">
              <a:spcBef>
                <a:spcPts val="1200"/>
              </a:spcBef>
            </a:pPr>
            <a:r>
              <a:rPr lang="en-US" altLang="zh-TW" sz="2100" b="1" dirty="0" smtClean="0">
                <a:solidFill>
                  <a:srgbClr val="99FF99"/>
                </a:solidFill>
                <a:latin typeface="Cambria Math" pitchFamily="18" charset="0"/>
                <a:ea typeface="Cambria Math" pitchFamily="18" charset="0"/>
              </a:rPr>
              <a:t>* Rules </a:t>
            </a:r>
            <a:r>
              <a:rPr lang="en-US" altLang="zh-TW" sz="2100" b="1" dirty="0">
                <a:solidFill>
                  <a:srgbClr val="99FF99"/>
                </a:solidFill>
                <a:latin typeface="Cambria Math" pitchFamily="18" charset="0"/>
                <a:ea typeface="Cambria Math" pitchFamily="18" charset="0"/>
              </a:rPr>
              <a:t>on Road and </a:t>
            </a:r>
            <a:r>
              <a:rPr lang="en-US" altLang="zh-TW" sz="2100" b="1" dirty="0" smtClean="0">
                <a:solidFill>
                  <a:srgbClr val="99FF99"/>
                </a:solidFill>
                <a:latin typeface="Cambria Math" pitchFamily="18" charset="0"/>
                <a:ea typeface="Cambria Math" pitchFamily="18" charset="0"/>
              </a:rPr>
              <a:t>Safety</a:t>
            </a:r>
            <a:endParaRPr lang="en-US" altLang="zh-TW" sz="2100" b="1" dirty="0">
              <a:solidFill>
                <a:srgbClr val="99FF99"/>
              </a:solidFill>
              <a:latin typeface="Cambria Math" pitchFamily="18" charset="0"/>
              <a:ea typeface="Cambria Math" pitchFamily="18" charset="0"/>
            </a:endParaRPr>
          </a:p>
        </p:txBody>
      </p:sp>
    </p:spTree>
    <p:extLst>
      <p:ext uri="{BB962C8B-B14F-4D97-AF65-F5344CB8AC3E}">
        <p14:creationId xmlns:p14="http://schemas.microsoft.com/office/powerpoint/2010/main" val="1277192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764704"/>
            <a:ext cx="7560840" cy="2880319"/>
          </a:xfrm>
        </p:spPr>
        <p:txBody>
          <a:bodyPr>
            <a:noAutofit/>
          </a:bodyPr>
          <a:lstStyle/>
          <a:p>
            <a:pPr>
              <a:lnSpc>
                <a:spcPts val="3800"/>
              </a:lnSpc>
              <a:spcBef>
                <a:spcPts val="1200"/>
              </a:spcBef>
              <a:spcAft>
                <a:spcPts val="600"/>
              </a:spcAft>
            </a:pPr>
            <a:r>
              <a:rPr lang="en-US" altLang="zh-TW" sz="2800" b="1" dirty="0" smtClean="0">
                <a:solidFill>
                  <a:schemeClr val="accent2">
                    <a:lumMod val="50000"/>
                  </a:schemeClr>
                </a:solidFill>
                <a:latin typeface="Cambria Math" pitchFamily="18" charset="0"/>
                <a:ea typeface="Cambria Math" pitchFamily="18" charset="0"/>
              </a:rPr>
              <a:t>Regulation on Road and Traffic Management and </a:t>
            </a:r>
            <a:r>
              <a:rPr lang="en-US" altLang="zh-TW" sz="2800" b="1" dirty="0">
                <a:solidFill>
                  <a:schemeClr val="accent2">
                    <a:lumMod val="50000"/>
                  </a:schemeClr>
                </a:solidFill>
                <a:latin typeface="Cambria Math" pitchFamily="18" charset="0"/>
                <a:ea typeface="Cambria Math" pitchFamily="18" charset="0"/>
              </a:rPr>
              <a:t>Offence </a:t>
            </a:r>
            <a:r>
              <a:rPr lang="en-US" altLang="zh-TW" sz="2800" b="1" dirty="0" smtClean="0">
                <a:solidFill>
                  <a:schemeClr val="accent2">
                    <a:lumMod val="50000"/>
                  </a:schemeClr>
                </a:solidFill>
                <a:latin typeface="Cambria Math" pitchFamily="18" charset="0"/>
                <a:ea typeface="Cambria Math" pitchFamily="18" charset="0"/>
              </a:rPr>
              <a:t>Punishment</a:t>
            </a:r>
            <a:r>
              <a:rPr lang="en-US" altLang="zh-TW" sz="3200" b="1" dirty="0" smtClean="0">
                <a:solidFill>
                  <a:schemeClr val="accent2">
                    <a:lumMod val="50000"/>
                  </a:schemeClr>
                </a:solidFill>
                <a:latin typeface="Cambria Math" pitchFamily="18" charset="0"/>
                <a:ea typeface="Cambria Math" pitchFamily="18" charset="0"/>
              </a:rPr>
              <a:t/>
            </a:r>
            <a:br>
              <a:rPr lang="en-US" altLang="zh-TW" sz="3200" b="1" dirty="0" smtClean="0">
                <a:solidFill>
                  <a:schemeClr val="accent2">
                    <a:lumMod val="50000"/>
                  </a:schemeClr>
                </a:solidFill>
                <a:latin typeface="Cambria Math" pitchFamily="18" charset="0"/>
                <a:ea typeface="Cambria Math" pitchFamily="18" charset="0"/>
              </a:rPr>
            </a:br>
            <a:r>
              <a:rPr lang="en-US" altLang="zh-TW" sz="2200" b="1" dirty="0" smtClean="0">
                <a:solidFill>
                  <a:schemeClr val="accent2">
                    <a:lumMod val="50000"/>
                  </a:schemeClr>
                </a:solidFill>
                <a:latin typeface="Cambria Math" pitchFamily="18" charset="0"/>
                <a:ea typeface="Cambria Math" pitchFamily="18" charset="0"/>
              </a:rPr>
              <a:t>Article </a:t>
            </a:r>
            <a:r>
              <a:rPr lang="en-US" altLang="zh-TW" sz="2200" b="1" dirty="0">
                <a:solidFill>
                  <a:schemeClr val="accent2">
                    <a:lumMod val="50000"/>
                  </a:schemeClr>
                </a:solidFill>
                <a:latin typeface="Cambria Math" pitchFamily="18" charset="0"/>
                <a:ea typeface="Cambria Math" pitchFamily="18" charset="0"/>
              </a:rPr>
              <a:t>34: </a:t>
            </a:r>
            <a:r>
              <a:rPr lang="en-US" altLang="zh-TW" sz="2200" b="1" dirty="0" smtClean="0">
                <a:solidFill>
                  <a:schemeClr val="accent2">
                    <a:lumMod val="50000"/>
                  </a:schemeClr>
                </a:solidFill>
                <a:latin typeface="Cambria Math" pitchFamily="18" charset="0"/>
                <a:ea typeface="Cambria Math" pitchFamily="18" charset="0"/>
              </a:rPr>
              <a:t> Any </a:t>
            </a:r>
            <a:r>
              <a:rPr lang="en-US" altLang="zh-TW" sz="2200" b="1" dirty="0">
                <a:solidFill>
                  <a:schemeClr val="accent2">
                    <a:lumMod val="50000"/>
                  </a:schemeClr>
                </a:solidFill>
                <a:latin typeface="Cambria Math" pitchFamily="18" charset="0"/>
                <a:ea typeface="Cambria Math" pitchFamily="18" charset="0"/>
              </a:rPr>
              <a:t>car driver proved to … have </a:t>
            </a:r>
            <a:r>
              <a:rPr lang="en-US" altLang="zh-TW" sz="2400" b="1" dirty="0">
                <a:solidFill>
                  <a:srgbClr val="FF0000"/>
                </a:solidFill>
                <a:latin typeface="Cambria Math" pitchFamily="18" charset="0"/>
                <a:ea typeface="Cambria Math" pitchFamily="18" charset="0"/>
              </a:rPr>
              <a:t>suffered a decease </a:t>
            </a:r>
            <a:r>
              <a:rPr lang="en-US" altLang="zh-TW" sz="2400" b="1" dirty="0" smtClean="0">
                <a:solidFill>
                  <a:srgbClr val="FF0000"/>
                </a:solidFill>
                <a:latin typeface="Cambria Math" pitchFamily="18" charset="0"/>
                <a:ea typeface="Cambria Math" pitchFamily="18" charset="0"/>
              </a:rPr>
              <a:t>that affects safety of driving </a:t>
            </a:r>
            <a:r>
              <a:rPr lang="en-US" altLang="zh-TW" sz="2200" b="1" dirty="0">
                <a:solidFill>
                  <a:schemeClr val="accent2">
                    <a:lumMod val="50000"/>
                  </a:schemeClr>
                </a:solidFill>
                <a:latin typeface="Cambria Math" pitchFamily="18" charset="0"/>
                <a:ea typeface="Cambria Math" pitchFamily="18" charset="0"/>
              </a:rPr>
              <a:t>shall be fined…and be prohibited from driving. Should the car owner be held responsible, the vehicle license plate shall be suspended...</a:t>
            </a:r>
            <a:r>
              <a:rPr lang="en-US" altLang="zh-TW" sz="3200" b="1" dirty="0">
                <a:solidFill>
                  <a:schemeClr val="accent2">
                    <a:lumMod val="50000"/>
                  </a:schemeClr>
                </a:solidFill>
                <a:latin typeface="Cambria Math" pitchFamily="18" charset="0"/>
                <a:ea typeface="Cambria Math" pitchFamily="18" charset="0"/>
              </a:rPr>
              <a:t/>
            </a:r>
            <a:br>
              <a:rPr lang="en-US" altLang="zh-TW" sz="3200" b="1" dirty="0">
                <a:solidFill>
                  <a:schemeClr val="accent2">
                    <a:lumMod val="50000"/>
                  </a:schemeClr>
                </a:solidFill>
                <a:latin typeface="Cambria Math" pitchFamily="18" charset="0"/>
                <a:ea typeface="Cambria Math" pitchFamily="18" charset="0"/>
              </a:rPr>
            </a:br>
            <a:endParaRPr lang="zh-TW" altLang="en-US" sz="3200" b="1" dirty="0">
              <a:solidFill>
                <a:schemeClr val="accent2">
                  <a:lumMod val="50000"/>
                </a:schemeClr>
              </a:solidFill>
              <a:latin typeface="Cambria Math" pitchFamily="18" charset="0"/>
            </a:endParaRPr>
          </a:p>
        </p:txBody>
      </p:sp>
      <p:sp>
        <p:nvSpPr>
          <p:cNvPr id="3" name="內容版面配置區 2"/>
          <p:cNvSpPr>
            <a:spLocks noGrp="1"/>
          </p:cNvSpPr>
          <p:nvPr>
            <p:ph idx="1"/>
          </p:nvPr>
        </p:nvSpPr>
        <p:spPr>
          <a:xfrm>
            <a:off x="827584" y="3789040"/>
            <a:ext cx="7670676" cy="3068960"/>
          </a:xfrm>
        </p:spPr>
        <p:txBody>
          <a:bodyPr>
            <a:normAutofit/>
          </a:bodyPr>
          <a:lstStyle/>
          <a:p>
            <a:pPr marL="0" indent="0">
              <a:buNone/>
            </a:pPr>
            <a:r>
              <a:rPr lang="en-US" altLang="zh-TW" sz="2800" b="1" dirty="0" smtClean="0">
                <a:solidFill>
                  <a:srgbClr val="003366"/>
                </a:solidFill>
                <a:latin typeface="Cambria Math" pitchFamily="18" charset="0"/>
                <a:ea typeface="Cambria Math" pitchFamily="18" charset="0"/>
              </a:rPr>
              <a:t>Rules </a:t>
            </a:r>
            <a:r>
              <a:rPr lang="en-US" altLang="zh-TW" sz="2800" b="1" dirty="0">
                <a:solidFill>
                  <a:srgbClr val="003366"/>
                </a:solidFill>
                <a:latin typeface="Cambria Math" pitchFamily="18" charset="0"/>
                <a:ea typeface="Cambria Math" pitchFamily="18" charset="0"/>
              </a:rPr>
              <a:t>on Road and </a:t>
            </a:r>
            <a:r>
              <a:rPr lang="en-US" altLang="zh-TW" sz="2800" b="1" dirty="0" smtClean="0">
                <a:solidFill>
                  <a:srgbClr val="003366"/>
                </a:solidFill>
                <a:latin typeface="Cambria Math" pitchFamily="18" charset="0"/>
                <a:ea typeface="Cambria Math" pitchFamily="18" charset="0"/>
              </a:rPr>
              <a:t>Safety</a:t>
            </a:r>
          </a:p>
          <a:p>
            <a:pPr marL="0" indent="0">
              <a:lnSpc>
                <a:spcPts val="3800"/>
              </a:lnSpc>
              <a:buNone/>
            </a:pPr>
            <a:r>
              <a:rPr lang="en-US" altLang="zh-TW" sz="2200" b="1" dirty="0">
                <a:solidFill>
                  <a:srgbClr val="003366"/>
                </a:solidFill>
                <a:latin typeface="Cambria Math" pitchFamily="18" charset="0"/>
                <a:ea typeface="Cambria Math" pitchFamily="18" charset="0"/>
              </a:rPr>
              <a:t>Article </a:t>
            </a:r>
            <a:r>
              <a:rPr lang="en-US" altLang="zh-TW" sz="2200" b="1" dirty="0" smtClean="0">
                <a:solidFill>
                  <a:srgbClr val="003366"/>
                </a:solidFill>
                <a:latin typeface="Cambria Math" pitchFamily="18" charset="0"/>
                <a:ea typeface="Cambria Math" pitchFamily="18" charset="0"/>
              </a:rPr>
              <a:t>114:  Any car driver is prohibited to drive in the following cases: (1</a:t>
            </a:r>
            <a:r>
              <a:rPr lang="en-US" altLang="zh-TW" sz="2200" b="1" dirty="0">
                <a:solidFill>
                  <a:srgbClr val="003366"/>
                </a:solidFill>
                <a:latin typeface="Cambria Math" pitchFamily="18" charset="0"/>
                <a:ea typeface="Cambria Math" pitchFamily="18" charset="0"/>
              </a:rPr>
              <a:t>) Drive continuously for 8 </a:t>
            </a:r>
            <a:r>
              <a:rPr lang="en-US" altLang="zh-TW" sz="2200" b="1" dirty="0" smtClean="0">
                <a:solidFill>
                  <a:srgbClr val="003366"/>
                </a:solidFill>
                <a:latin typeface="Cambria Math" pitchFamily="18" charset="0"/>
                <a:ea typeface="Cambria Math" pitchFamily="18" charset="0"/>
              </a:rPr>
              <a:t>hours; (2) Drunken driving; </a:t>
            </a:r>
            <a:r>
              <a:rPr lang="zh-TW" altLang="en-US" sz="2200" b="1" dirty="0" smtClean="0">
                <a:solidFill>
                  <a:srgbClr val="003366"/>
                </a:solidFill>
                <a:latin typeface="Cambria Math" pitchFamily="18" charset="0"/>
                <a:ea typeface="Cambria Math" pitchFamily="18" charset="0"/>
              </a:rPr>
              <a:t> </a:t>
            </a:r>
            <a:r>
              <a:rPr lang="en-US" altLang="zh-TW" sz="2200" b="1" dirty="0" smtClean="0">
                <a:solidFill>
                  <a:srgbClr val="003366"/>
                </a:solidFill>
                <a:latin typeface="Cambria Math" pitchFamily="18" charset="0"/>
                <a:ea typeface="Cambria Math" pitchFamily="18" charset="0"/>
              </a:rPr>
              <a:t>(3) substance abuse ; (</a:t>
            </a:r>
            <a:r>
              <a:rPr lang="en-US" altLang="zh-TW" sz="2200" b="1" dirty="0">
                <a:solidFill>
                  <a:srgbClr val="003366"/>
                </a:solidFill>
                <a:latin typeface="Cambria Math" pitchFamily="18" charset="0"/>
                <a:ea typeface="Cambria Math" pitchFamily="18" charset="0"/>
              </a:rPr>
              <a:t>4) </a:t>
            </a:r>
            <a:r>
              <a:rPr lang="en-US" altLang="zh-TW" sz="2400" b="1" dirty="0">
                <a:solidFill>
                  <a:srgbClr val="FF0000"/>
                </a:solidFill>
                <a:latin typeface="Cambria Math" pitchFamily="18" charset="0"/>
                <a:ea typeface="Cambria Math" pitchFamily="18" charset="0"/>
              </a:rPr>
              <a:t>Suffering from  a decease that affects safety of </a:t>
            </a:r>
            <a:r>
              <a:rPr lang="en-US" altLang="zh-TW" sz="2400" b="1" dirty="0" smtClean="0">
                <a:solidFill>
                  <a:srgbClr val="FF0000"/>
                </a:solidFill>
                <a:latin typeface="Cambria Math" pitchFamily="18" charset="0"/>
                <a:ea typeface="Cambria Math" pitchFamily="18" charset="0"/>
              </a:rPr>
              <a:t>driving</a:t>
            </a:r>
            <a:r>
              <a:rPr lang="en-US" altLang="zh-TW" sz="2200" b="1" dirty="0" smtClean="0">
                <a:solidFill>
                  <a:srgbClr val="003366"/>
                </a:solidFill>
                <a:latin typeface="Cambria Math" pitchFamily="18" charset="0"/>
                <a:ea typeface="Cambria Math" pitchFamily="18" charset="0"/>
              </a:rPr>
              <a:t>; (5)  Taxi driver……</a:t>
            </a:r>
            <a:endParaRPr lang="en-US" altLang="zh-TW" sz="2200" b="1" dirty="0">
              <a:solidFill>
                <a:srgbClr val="003366"/>
              </a:solidFill>
              <a:latin typeface="Cambria Math" pitchFamily="18" charset="0"/>
              <a:ea typeface="Cambria Math" pitchFamily="18" charset="0"/>
            </a:endParaRPr>
          </a:p>
          <a:p>
            <a:pPr marL="0" indent="0">
              <a:buNone/>
            </a:pPr>
            <a:endParaRPr lang="zh-TW" altLang="en-US" sz="2200" b="1" dirty="0">
              <a:latin typeface="Cambria Math" pitchFamily="18" charset="0"/>
            </a:endParaRPr>
          </a:p>
        </p:txBody>
      </p:sp>
    </p:spTree>
    <p:extLst>
      <p:ext uri="{BB962C8B-B14F-4D97-AF65-F5344CB8AC3E}">
        <p14:creationId xmlns:p14="http://schemas.microsoft.com/office/powerpoint/2010/main" val="7633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365127"/>
            <a:ext cx="7759774" cy="1191666"/>
          </a:xfrm>
        </p:spPr>
        <p:txBody>
          <a:bodyPr>
            <a:normAutofit/>
          </a:bodyPr>
          <a:lstStyle/>
          <a:p>
            <a:pPr algn="ctr"/>
            <a:r>
              <a:rPr lang="en-US" altLang="zh-TW" sz="3600" b="1" dirty="0">
                <a:latin typeface="Cambria Math" pitchFamily="18" charset="0"/>
                <a:ea typeface="Cambria Math" pitchFamily="18" charset="0"/>
              </a:rPr>
              <a:t>Civil Code</a:t>
            </a:r>
            <a:endParaRPr lang="zh-TW" altLang="en-US" sz="3600" b="1" dirty="0">
              <a:latin typeface="Cambria Math" pitchFamily="18" charset="0"/>
            </a:endParaRPr>
          </a:p>
        </p:txBody>
      </p:sp>
      <p:sp>
        <p:nvSpPr>
          <p:cNvPr id="3" name="內容版面配置區 2"/>
          <p:cNvSpPr>
            <a:spLocks noGrp="1"/>
          </p:cNvSpPr>
          <p:nvPr>
            <p:ph idx="1"/>
          </p:nvPr>
        </p:nvSpPr>
        <p:spPr>
          <a:xfrm>
            <a:off x="971600" y="1628800"/>
            <a:ext cx="7272808" cy="4896544"/>
          </a:xfrm>
        </p:spPr>
        <p:txBody>
          <a:bodyPr>
            <a:normAutofit/>
          </a:bodyPr>
          <a:lstStyle/>
          <a:p>
            <a:pPr marL="0" indent="0">
              <a:lnSpc>
                <a:spcPts val="3300"/>
              </a:lnSpc>
              <a:spcBef>
                <a:spcPts val="2400"/>
              </a:spcBef>
              <a:spcAft>
                <a:spcPts val="1200"/>
              </a:spcAft>
              <a:buNone/>
            </a:pPr>
            <a:r>
              <a:rPr lang="en-US" altLang="zh-TW" sz="2800" b="1" dirty="0" smtClean="0"/>
              <a:t>Article </a:t>
            </a:r>
            <a:r>
              <a:rPr lang="en-US" altLang="zh-TW" sz="2800" b="1" dirty="0"/>
              <a:t>191-2	</a:t>
            </a:r>
            <a:r>
              <a:rPr lang="zh-TW" altLang="en-US" sz="2400" dirty="0"/>
              <a:t>　	</a:t>
            </a:r>
            <a:endParaRPr lang="en-US" altLang="zh-TW" sz="2400" dirty="0" smtClean="0"/>
          </a:p>
          <a:p>
            <a:pPr marL="0" indent="0">
              <a:lnSpc>
                <a:spcPts val="4600"/>
              </a:lnSpc>
              <a:buNone/>
            </a:pPr>
            <a:r>
              <a:rPr lang="en-US" altLang="zh-TW" sz="2800" dirty="0" smtClean="0"/>
              <a:t>If </a:t>
            </a:r>
            <a:r>
              <a:rPr lang="en-US" altLang="zh-TW" sz="2800" b="1" dirty="0">
                <a:solidFill>
                  <a:srgbClr val="FF0000"/>
                </a:solidFill>
              </a:rPr>
              <a:t>an automobile</a:t>
            </a:r>
            <a:r>
              <a:rPr lang="en-US" altLang="zh-TW" sz="2800" dirty="0"/>
              <a:t>, motorcycle or other motor vehicles which need not to be driven on tracks in use </a:t>
            </a:r>
            <a:r>
              <a:rPr lang="en-US" altLang="zh-TW" sz="2800" b="1" dirty="0">
                <a:solidFill>
                  <a:srgbClr val="FF0000"/>
                </a:solidFill>
              </a:rPr>
              <a:t>has caused the injury to another</a:t>
            </a:r>
            <a:r>
              <a:rPr lang="en-US" altLang="zh-TW" sz="2800" dirty="0"/>
              <a:t>, the driver shall be liable for the injury arising therefrom, unless he has </a:t>
            </a:r>
            <a:r>
              <a:rPr lang="en-US" altLang="zh-TW" sz="2800" b="1" dirty="0">
                <a:solidFill>
                  <a:srgbClr val="008000"/>
                </a:solidFill>
              </a:rPr>
              <a:t>exercised reasonable care to prevent the injury</a:t>
            </a:r>
            <a:r>
              <a:rPr lang="en-US" altLang="zh-TW" sz="2800" dirty="0"/>
              <a:t>.</a:t>
            </a:r>
            <a:endParaRPr lang="zh-TW" altLang="en-US" sz="2800" dirty="0"/>
          </a:p>
        </p:txBody>
      </p:sp>
    </p:spTree>
    <p:extLst>
      <p:ext uri="{BB962C8B-B14F-4D97-AF65-F5344CB8AC3E}">
        <p14:creationId xmlns:p14="http://schemas.microsoft.com/office/powerpoint/2010/main" val="1072088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7886700" cy="980728"/>
          </a:xfrm>
        </p:spPr>
        <p:txBody>
          <a:bodyPr/>
          <a:lstStyle/>
          <a:p>
            <a:pPr algn="ctr"/>
            <a:r>
              <a:rPr lang="en-US" altLang="zh-TW" b="1" dirty="0" smtClean="0">
                <a:solidFill>
                  <a:srgbClr val="C00000"/>
                </a:solidFill>
              </a:rPr>
              <a:t>Article 187</a:t>
            </a:r>
            <a:r>
              <a:rPr lang="en-US" altLang="zh-TW" b="1" dirty="0" smtClean="0">
                <a:solidFill>
                  <a:srgbClr val="003300"/>
                </a:solidFill>
              </a:rPr>
              <a:t> of Taiwan  (ROC) Civil Code</a:t>
            </a:r>
            <a:endParaRPr lang="zh-TW" altLang="en-US" b="1" dirty="0">
              <a:solidFill>
                <a:srgbClr val="003300"/>
              </a:solidFill>
            </a:endParaRPr>
          </a:p>
        </p:txBody>
      </p:sp>
      <p:sp>
        <p:nvSpPr>
          <p:cNvPr id="3" name="內容版面配置區 2"/>
          <p:cNvSpPr>
            <a:spLocks noGrp="1"/>
          </p:cNvSpPr>
          <p:nvPr>
            <p:ph idx="1"/>
          </p:nvPr>
        </p:nvSpPr>
        <p:spPr>
          <a:xfrm>
            <a:off x="611560" y="1052736"/>
            <a:ext cx="7920880" cy="5949280"/>
          </a:xfrm>
        </p:spPr>
        <p:txBody>
          <a:bodyPr>
            <a:normAutofit/>
          </a:bodyPr>
          <a:lstStyle/>
          <a:p>
            <a:pPr marL="0" indent="0" algn="just">
              <a:lnSpc>
                <a:spcPts val="3500"/>
              </a:lnSpc>
              <a:spcBef>
                <a:spcPts val="1200"/>
              </a:spcBef>
              <a:buNone/>
            </a:pPr>
            <a:r>
              <a:rPr lang="en-US" altLang="zh-TW" sz="2400" b="1" dirty="0" smtClean="0">
                <a:solidFill>
                  <a:srgbClr val="003300"/>
                </a:solidFill>
              </a:rPr>
              <a:t>I. </a:t>
            </a:r>
            <a:r>
              <a:rPr lang="en-US" altLang="zh-TW" sz="2400" b="1" dirty="0" smtClean="0">
                <a:solidFill>
                  <a:srgbClr val="FF0000"/>
                </a:solidFill>
              </a:rPr>
              <a:t>A </a:t>
            </a:r>
            <a:r>
              <a:rPr lang="en-US" altLang="zh-TW" sz="2400" b="1" dirty="0">
                <a:solidFill>
                  <a:srgbClr val="FF0000"/>
                </a:solidFill>
              </a:rPr>
              <a:t>person of no capacity or limited in capacity </a:t>
            </a:r>
            <a:r>
              <a:rPr lang="en-US" altLang="zh-TW" sz="2400" b="1" dirty="0">
                <a:solidFill>
                  <a:srgbClr val="003300"/>
                </a:solidFill>
              </a:rPr>
              <a:t>to make juridical acts, who has wrongfully damaged the rights of another, shall </a:t>
            </a:r>
            <a:r>
              <a:rPr lang="en-US" altLang="zh-TW" sz="2400" b="1" dirty="0">
                <a:solidFill>
                  <a:srgbClr val="7030A0"/>
                </a:solidFill>
              </a:rPr>
              <a:t>be jointly liable with his guardian </a:t>
            </a:r>
            <a:r>
              <a:rPr lang="en-US" altLang="zh-TW" sz="2400" b="1" dirty="0">
                <a:solidFill>
                  <a:srgbClr val="003300"/>
                </a:solidFill>
              </a:rPr>
              <a:t>for any injury arising therefrom </a:t>
            </a:r>
            <a:r>
              <a:rPr lang="en-US" altLang="zh-TW" sz="2400" b="1" dirty="0">
                <a:solidFill>
                  <a:srgbClr val="FF0000"/>
                </a:solidFill>
              </a:rPr>
              <a:t>if </a:t>
            </a:r>
            <a:r>
              <a:rPr lang="en-US" altLang="zh-TW" sz="2400" b="1" dirty="0" smtClean="0">
                <a:solidFill>
                  <a:srgbClr val="FF0000"/>
                </a:solidFill>
              </a:rPr>
              <a:t>he\she </a:t>
            </a:r>
            <a:r>
              <a:rPr lang="en-US" altLang="zh-TW" sz="2400" b="1" dirty="0">
                <a:solidFill>
                  <a:srgbClr val="FF0000"/>
                </a:solidFill>
              </a:rPr>
              <a:t>is capable of discernment at the time of committing such an act</a:t>
            </a:r>
            <a:r>
              <a:rPr lang="en-US" altLang="zh-TW" sz="2400" b="1" dirty="0">
                <a:solidFill>
                  <a:srgbClr val="003300"/>
                </a:solidFill>
              </a:rPr>
              <a:t>. If he </a:t>
            </a:r>
            <a:r>
              <a:rPr lang="en-US" altLang="zh-TW" sz="2400" b="1" dirty="0">
                <a:solidFill>
                  <a:srgbClr val="FF0000"/>
                </a:solidFill>
              </a:rPr>
              <a:t>is incapable of discernment at the time of committing the act</a:t>
            </a:r>
            <a:r>
              <a:rPr lang="en-US" altLang="zh-TW" sz="2400" b="1" dirty="0">
                <a:solidFill>
                  <a:srgbClr val="003300"/>
                </a:solidFill>
              </a:rPr>
              <a:t>, </a:t>
            </a:r>
            <a:r>
              <a:rPr lang="en-US" altLang="zh-TW" sz="2400" b="1" dirty="0">
                <a:solidFill>
                  <a:srgbClr val="7030A0"/>
                </a:solidFill>
              </a:rPr>
              <a:t>his guardian alone</a:t>
            </a:r>
            <a:r>
              <a:rPr lang="en-US" altLang="zh-TW" sz="2400" b="1" dirty="0">
                <a:solidFill>
                  <a:srgbClr val="003300"/>
                </a:solidFill>
              </a:rPr>
              <a:t> shall be liable for such injury.</a:t>
            </a:r>
          </a:p>
          <a:p>
            <a:pPr marL="0" indent="0" algn="just">
              <a:lnSpc>
                <a:spcPts val="3500"/>
              </a:lnSpc>
              <a:spcBef>
                <a:spcPts val="1200"/>
              </a:spcBef>
              <a:buNone/>
            </a:pPr>
            <a:r>
              <a:rPr lang="en-US" altLang="zh-TW" sz="2400" b="1" dirty="0" smtClean="0">
                <a:solidFill>
                  <a:srgbClr val="003300"/>
                </a:solidFill>
              </a:rPr>
              <a:t>II. In </a:t>
            </a:r>
            <a:r>
              <a:rPr lang="en-US" altLang="zh-TW" sz="2400" b="1" dirty="0">
                <a:solidFill>
                  <a:srgbClr val="003300"/>
                </a:solidFill>
              </a:rPr>
              <a:t>the case of the preceding paragraph, </a:t>
            </a:r>
            <a:r>
              <a:rPr lang="en-US" altLang="zh-TW" sz="2400" b="1" dirty="0">
                <a:solidFill>
                  <a:srgbClr val="008000"/>
                </a:solidFill>
              </a:rPr>
              <a:t>the guardian is not liable if there is no negligence in his duty of supervision</a:t>
            </a:r>
            <a:r>
              <a:rPr lang="en-US" altLang="zh-TW" sz="2400" b="1" dirty="0">
                <a:solidFill>
                  <a:srgbClr val="003300"/>
                </a:solidFill>
              </a:rPr>
              <a:t>, or if </a:t>
            </a:r>
            <a:r>
              <a:rPr lang="en-US" altLang="zh-TW" sz="2400" b="1" dirty="0">
                <a:solidFill>
                  <a:srgbClr val="008000"/>
                </a:solidFill>
              </a:rPr>
              <a:t>the injury would have been occasioned notwithstanding the exercise of reasonable supervision</a:t>
            </a:r>
            <a:r>
              <a:rPr lang="en-US" altLang="zh-TW" sz="2400" b="1" dirty="0">
                <a:solidFill>
                  <a:srgbClr val="003300"/>
                </a:solidFill>
              </a:rPr>
              <a:t>.</a:t>
            </a:r>
          </a:p>
          <a:p>
            <a:pPr marL="0" indent="0" algn="just">
              <a:lnSpc>
                <a:spcPts val="3500"/>
              </a:lnSpc>
              <a:spcBef>
                <a:spcPts val="1200"/>
              </a:spcBef>
              <a:buNone/>
            </a:pPr>
            <a:endParaRPr lang="zh-TW" altLang="en-US" dirty="0"/>
          </a:p>
        </p:txBody>
      </p:sp>
    </p:spTree>
    <p:extLst>
      <p:ext uri="{BB962C8B-B14F-4D97-AF65-F5344CB8AC3E}">
        <p14:creationId xmlns:p14="http://schemas.microsoft.com/office/powerpoint/2010/main" val="1513944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332656"/>
            <a:ext cx="7886700" cy="980728"/>
          </a:xfrm>
        </p:spPr>
        <p:txBody>
          <a:bodyPr/>
          <a:lstStyle/>
          <a:p>
            <a:pPr algn="ctr"/>
            <a:r>
              <a:rPr lang="en-US" altLang="zh-TW" b="1" dirty="0" smtClean="0">
                <a:solidFill>
                  <a:srgbClr val="C00000"/>
                </a:solidFill>
              </a:rPr>
              <a:t>Article 187 </a:t>
            </a:r>
            <a:r>
              <a:rPr lang="en-US" altLang="zh-TW" b="1" dirty="0" smtClean="0">
                <a:solidFill>
                  <a:srgbClr val="003300"/>
                </a:solidFill>
              </a:rPr>
              <a:t>of Taiwan  (ROC) Civil Code</a:t>
            </a:r>
            <a:endParaRPr lang="zh-TW" altLang="en-US" b="1" dirty="0">
              <a:solidFill>
                <a:srgbClr val="003300"/>
              </a:solidFill>
            </a:endParaRPr>
          </a:p>
        </p:txBody>
      </p:sp>
      <p:sp>
        <p:nvSpPr>
          <p:cNvPr id="3" name="內容版面配置區 2"/>
          <p:cNvSpPr>
            <a:spLocks noGrp="1"/>
          </p:cNvSpPr>
          <p:nvPr>
            <p:ph idx="1"/>
          </p:nvPr>
        </p:nvSpPr>
        <p:spPr>
          <a:xfrm>
            <a:off x="971600" y="1412776"/>
            <a:ext cx="7200800" cy="5949280"/>
          </a:xfrm>
        </p:spPr>
        <p:txBody>
          <a:bodyPr>
            <a:normAutofit/>
          </a:bodyPr>
          <a:lstStyle/>
          <a:p>
            <a:pPr marL="0" indent="0" algn="just">
              <a:lnSpc>
                <a:spcPts val="4300"/>
              </a:lnSpc>
              <a:buNone/>
            </a:pPr>
            <a:r>
              <a:rPr lang="en-US" altLang="zh-TW" sz="2400" b="1" dirty="0" smtClean="0"/>
              <a:t>III. If </a:t>
            </a:r>
            <a:r>
              <a:rPr lang="en-US" altLang="zh-TW" sz="2400" b="1" dirty="0"/>
              <a:t>compensation cannot be obtained according to the provisions of the preceding two paragraphs, the court may, on the application of the injured person, take the financial conditions among the </a:t>
            </a:r>
            <a:r>
              <a:rPr lang="en-US" altLang="zh-TW" sz="2400" b="1" dirty="0" err="1" smtClean="0"/>
              <a:t>tortfeasors</a:t>
            </a:r>
            <a:r>
              <a:rPr lang="en-US" altLang="zh-TW" sz="2400" b="1" dirty="0"/>
              <a:t>, the guardian and the injured person into consideration, and </a:t>
            </a:r>
            <a:r>
              <a:rPr lang="en-US" altLang="zh-TW" sz="2400" b="1" dirty="0">
                <a:solidFill>
                  <a:srgbClr val="7030A0"/>
                </a:solidFill>
              </a:rPr>
              <a:t>order the </a:t>
            </a:r>
            <a:r>
              <a:rPr lang="en-US" altLang="zh-TW" sz="2400" b="1" dirty="0" err="1" smtClean="0">
                <a:solidFill>
                  <a:srgbClr val="7030A0"/>
                </a:solidFill>
              </a:rPr>
              <a:t>torfeasors</a:t>
            </a:r>
            <a:r>
              <a:rPr lang="en-US" altLang="zh-TW" sz="2400" b="1" dirty="0" smtClean="0">
                <a:solidFill>
                  <a:srgbClr val="7030A0"/>
                </a:solidFill>
              </a:rPr>
              <a:t> </a:t>
            </a:r>
            <a:r>
              <a:rPr lang="en-US" altLang="zh-TW" sz="2400" b="1" dirty="0">
                <a:solidFill>
                  <a:srgbClr val="7030A0"/>
                </a:solidFill>
              </a:rPr>
              <a:t>or his guardian to compensate for a part or the whole of the injury</a:t>
            </a:r>
            <a:r>
              <a:rPr lang="en-US" altLang="zh-TW" sz="2400" b="1" dirty="0" smtClean="0">
                <a:solidFill>
                  <a:srgbClr val="7030A0"/>
                </a:solidFill>
              </a:rPr>
              <a:t>.</a:t>
            </a:r>
            <a:endParaRPr lang="en-US" altLang="zh-TW" sz="2400" b="1" dirty="0">
              <a:solidFill>
                <a:srgbClr val="7030A0"/>
              </a:solidFill>
            </a:endParaRPr>
          </a:p>
        </p:txBody>
      </p:sp>
    </p:spTree>
    <p:extLst>
      <p:ext uri="{BB962C8B-B14F-4D97-AF65-F5344CB8AC3E}">
        <p14:creationId xmlns:p14="http://schemas.microsoft.com/office/powerpoint/2010/main" val="3331328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04664"/>
            <a:ext cx="8047806" cy="792088"/>
          </a:xfrm>
          <a:ln w="19050">
            <a:solidFill>
              <a:schemeClr val="tx1"/>
            </a:solidFill>
          </a:ln>
        </p:spPr>
        <p:txBody>
          <a:bodyPr>
            <a:normAutofit/>
          </a:bodyPr>
          <a:lstStyle/>
          <a:p>
            <a:r>
              <a:rPr lang="en-US" altLang="zh-TW" sz="4400" b="1" dirty="0" smtClean="0">
                <a:solidFill>
                  <a:srgbClr val="FF0000"/>
                </a:solidFill>
              </a:rPr>
              <a:t> AND…   </a:t>
            </a:r>
            <a:r>
              <a:rPr lang="en-US" altLang="zh-TW" sz="3000" b="1" dirty="0" smtClean="0">
                <a:solidFill>
                  <a:srgbClr val="006600"/>
                </a:solidFill>
                <a:latin typeface="Cambria Math" pitchFamily="18" charset="0"/>
                <a:ea typeface="Cambria Math" pitchFamily="18" charset="0"/>
              </a:rPr>
              <a:t>If the actor was under guardianship</a:t>
            </a:r>
            <a:endParaRPr lang="zh-TW" altLang="en-US" sz="3000" b="1" dirty="0">
              <a:solidFill>
                <a:srgbClr val="006600"/>
              </a:solidFill>
              <a:latin typeface="Cambria Math" pitchFamily="18" charset="0"/>
            </a:endParaRPr>
          </a:p>
        </p:txBody>
      </p:sp>
      <p:sp>
        <p:nvSpPr>
          <p:cNvPr id="3" name="內容版面配置區 2"/>
          <p:cNvSpPr>
            <a:spLocks noGrp="1"/>
          </p:cNvSpPr>
          <p:nvPr>
            <p:ph idx="1"/>
          </p:nvPr>
        </p:nvSpPr>
        <p:spPr>
          <a:xfrm>
            <a:off x="1043608" y="1556792"/>
            <a:ext cx="7200800" cy="4968551"/>
          </a:xfrm>
        </p:spPr>
        <p:txBody>
          <a:bodyPr>
            <a:normAutofit/>
          </a:bodyPr>
          <a:lstStyle/>
          <a:p>
            <a:pPr marL="0" indent="0">
              <a:lnSpc>
                <a:spcPts val="3000"/>
              </a:lnSpc>
              <a:buNone/>
            </a:pPr>
            <a:r>
              <a:rPr lang="en-US" altLang="zh-TW" sz="2800" b="1" dirty="0">
                <a:solidFill>
                  <a:srgbClr val="7030A0"/>
                </a:solidFill>
              </a:rPr>
              <a:t>Article 15</a:t>
            </a:r>
            <a:r>
              <a:rPr lang="en-US" altLang="zh-TW" sz="2400" b="1" dirty="0">
                <a:solidFill>
                  <a:srgbClr val="7030A0"/>
                </a:solidFill>
              </a:rPr>
              <a:t>	</a:t>
            </a:r>
          </a:p>
          <a:p>
            <a:pPr marL="0" indent="0">
              <a:lnSpc>
                <a:spcPts val="3000"/>
              </a:lnSpc>
              <a:buNone/>
            </a:pPr>
            <a:r>
              <a:rPr lang="en-US" altLang="zh-TW" sz="2400" b="1" dirty="0"/>
              <a:t>A person who </a:t>
            </a:r>
            <a:r>
              <a:rPr lang="en-US" altLang="zh-TW" sz="2400" b="1" dirty="0" smtClean="0"/>
              <a:t>under the court order </a:t>
            </a:r>
            <a:r>
              <a:rPr lang="en-US" altLang="zh-TW" sz="2400" b="1" dirty="0"/>
              <a:t>of </a:t>
            </a:r>
            <a:r>
              <a:rPr lang="en-US" altLang="zh-TW" sz="2400" b="1" dirty="0" smtClean="0">
                <a:solidFill>
                  <a:srgbClr val="FF0000"/>
                </a:solidFill>
              </a:rPr>
              <a:t>guardianship</a:t>
            </a:r>
            <a:r>
              <a:rPr lang="en-US" altLang="zh-TW" sz="2400" b="1" dirty="0" smtClean="0">
                <a:solidFill>
                  <a:srgbClr val="7030A0"/>
                </a:solidFill>
              </a:rPr>
              <a:t> </a:t>
            </a:r>
            <a:r>
              <a:rPr lang="en-US" altLang="zh-TW" sz="2400" b="1" dirty="0">
                <a:solidFill>
                  <a:srgbClr val="7030A0"/>
                </a:solidFill>
              </a:rPr>
              <a:t>has no capacity to perform any </a:t>
            </a:r>
            <a:r>
              <a:rPr lang="en-US" altLang="zh-TW" sz="2400" b="1" dirty="0" smtClean="0">
                <a:solidFill>
                  <a:srgbClr val="7030A0"/>
                </a:solidFill>
              </a:rPr>
              <a:t>juridical </a:t>
            </a:r>
            <a:r>
              <a:rPr lang="en-US" altLang="zh-TW" sz="2400" b="1" dirty="0">
                <a:solidFill>
                  <a:srgbClr val="7030A0"/>
                </a:solidFill>
              </a:rPr>
              <a:t>act.</a:t>
            </a:r>
          </a:p>
          <a:p>
            <a:pPr marL="0" indent="0">
              <a:lnSpc>
                <a:spcPts val="3000"/>
              </a:lnSpc>
              <a:spcAft>
                <a:spcPts val="1800"/>
              </a:spcAft>
              <a:buNone/>
            </a:pPr>
            <a:r>
              <a:rPr lang="zh-TW" altLang="en-US" sz="2400" b="1" dirty="0">
                <a:latin typeface="華康中圓體" pitchFamily="49" charset="-120"/>
                <a:ea typeface="華康中圓體" pitchFamily="49" charset="-120"/>
              </a:rPr>
              <a:t>受監護宣告之人，無行為能力</a:t>
            </a:r>
            <a:r>
              <a:rPr lang="zh-TW" altLang="en-US" sz="2400" b="1" dirty="0" smtClean="0">
                <a:latin typeface="華康中圓體" pitchFamily="49" charset="-120"/>
                <a:ea typeface="華康中圓體" pitchFamily="49" charset="-120"/>
              </a:rPr>
              <a:t>。</a:t>
            </a:r>
            <a:endParaRPr lang="en-US" altLang="zh-TW" sz="2400" b="1" dirty="0" smtClean="0">
              <a:latin typeface="華康中圓體" pitchFamily="49" charset="-120"/>
              <a:ea typeface="華康中圓體" pitchFamily="49" charset="-120"/>
            </a:endParaRPr>
          </a:p>
          <a:p>
            <a:pPr marL="0" indent="0">
              <a:lnSpc>
                <a:spcPts val="3000"/>
              </a:lnSpc>
              <a:spcBef>
                <a:spcPts val="1800"/>
              </a:spcBef>
              <a:buNone/>
            </a:pPr>
            <a:r>
              <a:rPr lang="en-US" altLang="zh-TW" sz="2800" b="1" dirty="0">
                <a:solidFill>
                  <a:srgbClr val="D60093"/>
                </a:solidFill>
              </a:rPr>
              <a:t>Art. 1113-1 </a:t>
            </a:r>
          </a:p>
          <a:p>
            <a:pPr marL="0" indent="0">
              <a:lnSpc>
                <a:spcPts val="3000"/>
              </a:lnSpc>
              <a:spcBef>
                <a:spcPts val="1800"/>
              </a:spcBef>
              <a:buNone/>
            </a:pPr>
            <a:r>
              <a:rPr lang="en-US" altLang="zh-TW" sz="2400" b="1" dirty="0">
                <a:solidFill>
                  <a:srgbClr val="D60093"/>
                </a:solidFill>
              </a:rPr>
              <a:t>An assistant shall be appointed to a person who has become subject to the order of commencement of assistance.</a:t>
            </a:r>
          </a:p>
          <a:p>
            <a:pPr marL="0" indent="0">
              <a:lnSpc>
                <a:spcPts val="3000"/>
              </a:lnSpc>
              <a:spcBef>
                <a:spcPts val="1800"/>
              </a:spcBef>
              <a:buNone/>
            </a:pPr>
            <a:r>
              <a:rPr lang="zh-TW" altLang="en-US" sz="2400" b="1" dirty="0">
                <a:latin typeface="華康中圓體" pitchFamily="49" charset="-120"/>
                <a:ea typeface="華康中圓體" pitchFamily="49" charset="-120"/>
              </a:rPr>
              <a:t>受輔助宣告之人，應置輔助人。</a:t>
            </a:r>
          </a:p>
          <a:p>
            <a:pPr marL="0" indent="0">
              <a:buNone/>
            </a:pPr>
            <a:endParaRPr lang="zh-TW" altLang="en-US" sz="2400" dirty="0"/>
          </a:p>
          <a:p>
            <a:endParaRPr lang="zh-TW" altLang="en-US" dirty="0"/>
          </a:p>
        </p:txBody>
      </p:sp>
    </p:spTree>
    <p:extLst>
      <p:ext uri="{BB962C8B-B14F-4D97-AF65-F5344CB8AC3E}">
        <p14:creationId xmlns:p14="http://schemas.microsoft.com/office/powerpoint/2010/main" val="1943399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7454652" cy="965523"/>
          </a:xfrm>
        </p:spPr>
        <p:txBody>
          <a:bodyPr>
            <a:normAutofit/>
          </a:bodyPr>
          <a:lstStyle/>
          <a:p>
            <a:r>
              <a:rPr lang="en-US" altLang="zh-TW" sz="2800" b="1" dirty="0" smtClean="0">
                <a:solidFill>
                  <a:srgbClr val="C00000"/>
                </a:solidFill>
                <a:latin typeface="Cambria Math" pitchFamily="18" charset="0"/>
                <a:ea typeface="Cambria Math" pitchFamily="18" charset="0"/>
              </a:rPr>
              <a:t>So Under Taiwan Law……</a:t>
            </a:r>
            <a:endParaRPr lang="zh-TW" altLang="en-US" sz="2800" b="1" dirty="0">
              <a:solidFill>
                <a:srgbClr val="C00000"/>
              </a:solidFill>
              <a:latin typeface="Cambria Math" pitchFamily="18" charset="0"/>
              <a:ea typeface="華康中圓體" pitchFamily="49" charset="-120"/>
            </a:endParaRPr>
          </a:p>
        </p:txBody>
      </p:sp>
      <p:sp>
        <p:nvSpPr>
          <p:cNvPr id="3" name="內容版面配置區 2"/>
          <p:cNvSpPr>
            <a:spLocks noGrp="1"/>
          </p:cNvSpPr>
          <p:nvPr>
            <p:ph idx="1"/>
          </p:nvPr>
        </p:nvSpPr>
        <p:spPr>
          <a:xfrm>
            <a:off x="467544" y="1052736"/>
            <a:ext cx="8208912" cy="5688632"/>
          </a:xfrm>
        </p:spPr>
        <p:txBody>
          <a:bodyPr>
            <a:normAutofit/>
          </a:bodyPr>
          <a:lstStyle/>
          <a:p>
            <a:pPr marL="457200" indent="-457200">
              <a:lnSpc>
                <a:spcPts val="3700"/>
              </a:lnSpc>
              <a:buAutoNum type="arabicPeriod"/>
            </a:pPr>
            <a:r>
              <a:rPr lang="en-US" altLang="zh-TW" b="1" dirty="0" smtClean="0">
                <a:solidFill>
                  <a:srgbClr val="C00000"/>
                </a:solidFill>
              </a:rPr>
              <a:t>The actor </a:t>
            </a:r>
            <a:r>
              <a:rPr lang="en-US" altLang="zh-TW" b="1" dirty="0" smtClean="0">
                <a:solidFill>
                  <a:srgbClr val="006600"/>
                </a:solidFill>
              </a:rPr>
              <a:t>was </a:t>
            </a:r>
            <a:r>
              <a:rPr lang="en-US" altLang="zh-TW" b="1" dirty="0">
                <a:solidFill>
                  <a:srgbClr val="006600"/>
                </a:solidFill>
              </a:rPr>
              <a:t>totally incapacitated at the time of the accident</a:t>
            </a:r>
            <a:r>
              <a:rPr lang="en-US" altLang="zh-TW" b="1" dirty="0" smtClean="0">
                <a:solidFill>
                  <a:srgbClr val="006600"/>
                </a:solidFill>
              </a:rPr>
              <a:t>.  </a:t>
            </a:r>
            <a:r>
              <a:rPr lang="en-US" altLang="zh-TW" b="1" dirty="0" smtClean="0"/>
              <a:t>Thus it is likely that he will not be held liable under </a:t>
            </a:r>
            <a:r>
              <a:rPr lang="en-US" altLang="zh-TW" b="1" u="sng" dirty="0" smtClean="0"/>
              <a:t>Civil Code </a:t>
            </a:r>
            <a:r>
              <a:rPr lang="en-US" altLang="zh-TW" b="1" dirty="0" smtClean="0"/>
              <a:t>Article 184 (I).  But his caretaker(s) or guardian(s) may be held liable to pay for tort damages if neglect to have caused the damage is proven.</a:t>
            </a:r>
          </a:p>
          <a:p>
            <a:pPr marL="457200" indent="-457200">
              <a:lnSpc>
                <a:spcPts val="3700"/>
              </a:lnSpc>
              <a:buAutoNum type="arabicPeriod"/>
            </a:pPr>
            <a:r>
              <a:rPr lang="en-US" altLang="zh-TW" b="1" dirty="0" smtClean="0">
                <a:solidFill>
                  <a:srgbClr val="C00000"/>
                </a:solidFill>
              </a:rPr>
              <a:t>The actor </a:t>
            </a:r>
            <a:r>
              <a:rPr lang="en-US" altLang="zh-TW" b="1" dirty="0" smtClean="0"/>
              <a:t>was </a:t>
            </a:r>
            <a:r>
              <a:rPr lang="en-US" altLang="zh-TW" b="1" dirty="0" smtClean="0">
                <a:solidFill>
                  <a:srgbClr val="006600"/>
                </a:solidFill>
              </a:rPr>
              <a:t>a person </a:t>
            </a:r>
            <a:r>
              <a:rPr lang="en-US" altLang="zh-TW" b="1" dirty="0">
                <a:solidFill>
                  <a:srgbClr val="006600"/>
                </a:solidFill>
              </a:rPr>
              <a:t>with dementia </a:t>
            </a:r>
            <a:r>
              <a:rPr lang="en-US" altLang="zh-TW" b="1" dirty="0" smtClean="0">
                <a:solidFill>
                  <a:srgbClr val="006600"/>
                </a:solidFill>
              </a:rPr>
              <a:t>who had driven </a:t>
            </a:r>
            <a:r>
              <a:rPr lang="en-US" altLang="zh-TW" b="1" dirty="0">
                <a:solidFill>
                  <a:srgbClr val="006600"/>
                </a:solidFill>
              </a:rPr>
              <a:t>a car almost every </a:t>
            </a:r>
            <a:r>
              <a:rPr lang="en-US" altLang="zh-TW" b="1" dirty="0" smtClean="0">
                <a:solidFill>
                  <a:srgbClr val="006600"/>
                </a:solidFill>
              </a:rPr>
              <a:t>day</a:t>
            </a:r>
            <a:r>
              <a:rPr lang="en-US" altLang="zh-TW" b="1" dirty="0" smtClean="0"/>
              <a:t>.  If the dementia is proven to have affected safe driving, he may be liable under </a:t>
            </a:r>
            <a:r>
              <a:rPr lang="en-US" altLang="zh-TW" b="1" u="sng" dirty="0" smtClean="0"/>
              <a:t>Civil Code </a:t>
            </a:r>
            <a:r>
              <a:rPr lang="en-US" altLang="zh-TW" b="1" dirty="0" smtClean="0"/>
              <a:t>Article 185(II) for violating the aforementioned laws to protect others.  </a:t>
            </a:r>
            <a:r>
              <a:rPr lang="en-US" altLang="zh-TW" b="1" dirty="0" smtClean="0">
                <a:solidFill>
                  <a:srgbClr val="C00000"/>
                </a:solidFill>
              </a:rPr>
              <a:t>The car owner </a:t>
            </a:r>
            <a:r>
              <a:rPr lang="en-US" altLang="zh-TW" b="1" dirty="0" smtClean="0"/>
              <a:t>may also be held liable if reasonable care had not been taken to prevent the accident from happening.</a:t>
            </a:r>
          </a:p>
          <a:p>
            <a:pPr marL="457200" indent="-457200">
              <a:lnSpc>
                <a:spcPts val="3700"/>
              </a:lnSpc>
              <a:buAutoNum type="arabicPeriod"/>
            </a:pPr>
            <a:r>
              <a:rPr lang="en-US" altLang="zh-TW" b="1" dirty="0" smtClean="0">
                <a:solidFill>
                  <a:srgbClr val="C00000"/>
                </a:solidFill>
              </a:rPr>
              <a:t>The actor </a:t>
            </a:r>
            <a:r>
              <a:rPr lang="en-US" altLang="zh-TW" b="1" dirty="0" smtClean="0"/>
              <a:t>may be liable under </a:t>
            </a:r>
            <a:r>
              <a:rPr lang="en-US" altLang="zh-TW" b="1" u="sng" dirty="0" smtClean="0"/>
              <a:t>Civil Code </a:t>
            </a:r>
            <a:r>
              <a:rPr lang="en-US" altLang="zh-TW" b="1" dirty="0" smtClean="0"/>
              <a:t>Article 191-2.</a:t>
            </a:r>
            <a:endParaRPr lang="zh-TW" altLang="en-US" dirty="0"/>
          </a:p>
        </p:txBody>
      </p:sp>
    </p:spTree>
    <p:extLst>
      <p:ext uri="{BB962C8B-B14F-4D97-AF65-F5344CB8AC3E}">
        <p14:creationId xmlns:p14="http://schemas.microsoft.com/office/powerpoint/2010/main" val="4003088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48"/>
            <a:ext cx="7886700" cy="980728"/>
          </a:xfrm>
        </p:spPr>
        <p:txBody>
          <a:bodyPr/>
          <a:lstStyle/>
          <a:p>
            <a:pPr algn="ctr"/>
            <a:r>
              <a:rPr lang="en-US" altLang="zh-TW" b="1" dirty="0" smtClean="0">
                <a:solidFill>
                  <a:srgbClr val="003300"/>
                </a:solidFill>
              </a:rPr>
              <a:t>Article 194 of Taiwan  (ROC) Civil Code</a:t>
            </a:r>
            <a:endParaRPr lang="zh-TW" altLang="en-US" b="1" dirty="0">
              <a:solidFill>
                <a:srgbClr val="003300"/>
              </a:solidFill>
            </a:endParaRPr>
          </a:p>
        </p:txBody>
      </p:sp>
      <p:sp>
        <p:nvSpPr>
          <p:cNvPr id="3" name="內容版面配置區 2"/>
          <p:cNvSpPr>
            <a:spLocks noGrp="1"/>
          </p:cNvSpPr>
          <p:nvPr>
            <p:ph idx="1"/>
          </p:nvPr>
        </p:nvSpPr>
        <p:spPr>
          <a:xfrm>
            <a:off x="1043608" y="1196752"/>
            <a:ext cx="6984776" cy="5949280"/>
          </a:xfrm>
        </p:spPr>
        <p:txBody>
          <a:bodyPr>
            <a:normAutofit/>
          </a:bodyPr>
          <a:lstStyle/>
          <a:p>
            <a:pPr marL="0" indent="0" algn="just">
              <a:lnSpc>
                <a:spcPts val="4600"/>
              </a:lnSpc>
              <a:spcBef>
                <a:spcPts val="1200"/>
              </a:spcBef>
              <a:buNone/>
            </a:pPr>
            <a:r>
              <a:rPr lang="en-US" altLang="zh-TW" sz="2800" b="1" dirty="0">
                <a:solidFill>
                  <a:srgbClr val="003300"/>
                </a:solidFill>
              </a:rPr>
              <a:t>In case of death caused by a wrongful act, the father, mother, sons, daughters and spouse of the deceased may claim for a reasonable compensation in money even if such injury is not a purely pecuniary loss.</a:t>
            </a:r>
          </a:p>
          <a:p>
            <a:pPr marL="0" indent="0" algn="just">
              <a:lnSpc>
                <a:spcPts val="3500"/>
              </a:lnSpc>
              <a:spcBef>
                <a:spcPts val="1200"/>
              </a:spcBef>
              <a:buNone/>
            </a:pPr>
            <a:endParaRPr lang="zh-TW" altLang="en-US" dirty="0"/>
          </a:p>
        </p:txBody>
      </p:sp>
      <p:sp>
        <p:nvSpPr>
          <p:cNvPr id="4" name="向上箭號圖說文字 3"/>
          <p:cNvSpPr/>
          <p:nvPr/>
        </p:nvSpPr>
        <p:spPr>
          <a:xfrm>
            <a:off x="971600" y="4221088"/>
            <a:ext cx="6984776" cy="2232248"/>
          </a:xfrm>
          <a:prstGeom prst="upArrowCallout">
            <a:avLst>
              <a:gd name="adj1" fmla="val 13618"/>
              <a:gd name="adj2" fmla="val 25000"/>
              <a:gd name="adj3" fmla="val 25000"/>
              <a:gd name="adj4" fmla="val 69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200"/>
              </a:lnSpc>
            </a:pPr>
            <a:r>
              <a:rPr lang="en-US" altLang="zh-TW" sz="3600" dirty="0" smtClean="0"/>
              <a:t>Compensation for emotional loss</a:t>
            </a:r>
          </a:p>
          <a:p>
            <a:pPr algn="ctr">
              <a:lnSpc>
                <a:spcPts val="5200"/>
              </a:lnSpc>
            </a:pPr>
            <a:r>
              <a:rPr lang="zh-TW" altLang="en-US" sz="2800" dirty="0">
                <a:latin typeface="華康粗圓體" pitchFamily="49" charset="-120"/>
                <a:ea typeface="華康粗圓體" pitchFamily="49" charset="-120"/>
              </a:rPr>
              <a:t>慰撫金</a:t>
            </a:r>
          </a:p>
        </p:txBody>
      </p:sp>
    </p:spTree>
    <p:extLst>
      <p:ext uri="{BB962C8B-B14F-4D97-AF65-F5344CB8AC3E}">
        <p14:creationId xmlns:p14="http://schemas.microsoft.com/office/powerpoint/2010/main" val="34766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628800"/>
            <a:ext cx="7327726" cy="3972099"/>
          </a:xfrm>
        </p:spPr>
        <p:txBody>
          <a:bodyPr>
            <a:normAutofit/>
          </a:bodyPr>
          <a:lstStyle/>
          <a:p>
            <a:pPr marL="0" indent="0" algn="ctr">
              <a:lnSpc>
                <a:spcPct val="150000"/>
              </a:lnSpc>
              <a:spcBef>
                <a:spcPts val="1200"/>
              </a:spcBef>
              <a:buNone/>
            </a:pPr>
            <a:r>
              <a:rPr lang="en-US" altLang="zh-TW" sz="6600" b="1" dirty="0" smtClean="0">
                <a:solidFill>
                  <a:srgbClr val="003300"/>
                </a:solidFill>
              </a:rPr>
              <a:t>Designated </a:t>
            </a:r>
          </a:p>
          <a:p>
            <a:pPr marL="0" indent="0" algn="ctr">
              <a:lnSpc>
                <a:spcPct val="150000"/>
              </a:lnSpc>
              <a:spcBef>
                <a:spcPts val="1200"/>
              </a:spcBef>
              <a:buNone/>
            </a:pPr>
            <a:r>
              <a:rPr lang="en-US" altLang="zh-TW" sz="6600" b="1" dirty="0" smtClean="0">
                <a:solidFill>
                  <a:srgbClr val="003300"/>
                </a:solidFill>
              </a:rPr>
              <a:t>Tasks</a:t>
            </a:r>
            <a:endParaRPr lang="zh-TW" altLang="en-US" sz="6600" b="1" dirty="0">
              <a:solidFill>
                <a:srgbClr val="003300"/>
              </a:solidFill>
            </a:endParaRPr>
          </a:p>
        </p:txBody>
      </p:sp>
    </p:spTree>
    <p:extLst>
      <p:ext uri="{BB962C8B-B14F-4D97-AF65-F5344CB8AC3E}">
        <p14:creationId xmlns:p14="http://schemas.microsoft.com/office/powerpoint/2010/main" val="655217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124744"/>
            <a:ext cx="7327726" cy="4332139"/>
          </a:xfrm>
        </p:spPr>
        <p:txBody>
          <a:bodyPr>
            <a:normAutofit fontScale="92500" lnSpcReduction="20000"/>
          </a:bodyPr>
          <a:lstStyle/>
          <a:p>
            <a:pPr marL="0" indent="0" algn="ctr">
              <a:lnSpc>
                <a:spcPct val="150000"/>
              </a:lnSpc>
              <a:spcBef>
                <a:spcPts val="600"/>
              </a:spcBef>
              <a:buNone/>
            </a:pPr>
            <a:r>
              <a:rPr lang="en-US" altLang="zh-TW" sz="5400" b="1" dirty="0" smtClean="0">
                <a:solidFill>
                  <a:srgbClr val="C00000"/>
                </a:solidFill>
              </a:rPr>
              <a:t>What is the </a:t>
            </a:r>
          </a:p>
          <a:p>
            <a:pPr marL="0" indent="0" algn="ctr">
              <a:lnSpc>
                <a:spcPct val="150000"/>
              </a:lnSpc>
              <a:spcBef>
                <a:spcPts val="600"/>
              </a:spcBef>
              <a:buNone/>
            </a:pPr>
            <a:r>
              <a:rPr lang="en-US" altLang="zh-TW" sz="5400" b="1" dirty="0" smtClean="0">
                <a:solidFill>
                  <a:srgbClr val="C00000"/>
                </a:solidFill>
              </a:rPr>
              <a:t>Policy Implications </a:t>
            </a:r>
          </a:p>
          <a:p>
            <a:pPr marL="0" indent="0" algn="ctr">
              <a:lnSpc>
                <a:spcPct val="150000"/>
              </a:lnSpc>
              <a:spcBef>
                <a:spcPts val="600"/>
              </a:spcBef>
              <a:buNone/>
            </a:pPr>
            <a:r>
              <a:rPr lang="en-US" altLang="zh-TW" sz="5400" b="1" dirty="0" smtClean="0">
                <a:solidFill>
                  <a:srgbClr val="C00000"/>
                </a:solidFill>
              </a:rPr>
              <a:t>of the Hypothetical </a:t>
            </a:r>
          </a:p>
          <a:p>
            <a:pPr marL="0" indent="0" algn="ctr">
              <a:lnSpc>
                <a:spcPct val="150000"/>
              </a:lnSpc>
              <a:spcBef>
                <a:spcPts val="600"/>
              </a:spcBef>
              <a:buNone/>
            </a:pPr>
            <a:r>
              <a:rPr lang="en-US" altLang="zh-TW" sz="5400" b="1" dirty="0" smtClean="0">
                <a:solidFill>
                  <a:srgbClr val="C00000"/>
                </a:solidFill>
              </a:rPr>
              <a:t>Tort Case ?!</a:t>
            </a:r>
            <a:endParaRPr lang="zh-TW" altLang="en-US" sz="5400" b="1" dirty="0">
              <a:solidFill>
                <a:srgbClr val="C00000"/>
              </a:solidFill>
            </a:endParaRPr>
          </a:p>
        </p:txBody>
      </p:sp>
    </p:spTree>
    <p:extLst>
      <p:ext uri="{BB962C8B-B14F-4D97-AF65-F5344CB8AC3E}">
        <p14:creationId xmlns:p14="http://schemas.microsoft.com/office/powerpoint/2010/main" val="1883689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476672"/>
            <a:ext cx="8833076" cy="646331"/>
          </a:xfrm>
          <a:prstGeom prst="rect">
            <a:avLst/>
          </a:prstGeom>
          <a:solidFill>
            <a:srgbClr val="FF0000"/>
          </a:solidFill>
          <a:ln>
            <a:solidFill>
              <a:srgbClr val="FF0000"/>
            </a:solidFill>
          </a:ln>
        </p:spPr>
        <p:txBody>
          <a:bodyPr wrap="square">
            <a:spAutoFit/>
          </a:bodyPr>
          <a:lstStyle/>
          <a:p>
            <a:pPr algn="ctr">
              <a:spcBef>
                <a:spcPts val="600"/>
              </a:spcBef>
              <a:spcAft>
                <a:spcPts val="600"/>
              </a:spcAft>
            </a:pPr>
            <a:r>
              <a:rPr lang="en-US" altLang="zh-TW" sz="3600" b="1" dirty="0" smtClean="0">
                <a:solidFill>
                  <a:prstClr val="white"/>
                </a:solidFill>
                <a:latin typeface="Cambria Math" pitchFamily="18" charset="0"/>
                <a:ea typeface="Cambria Math" pitchFamily="18" charset="0"/>
              </a:rPr>
              <a:t>Tort  Liabilities  in  the  Aged  Society?!</a:t>
            </a:r>
            <a:endParaRPr lang="zh-TW" altLang="en-US" sz="3600" b="1" dirty="0">
              <a:solidFill>
                <a:prstClr val="white"/>
              </a:solidFill>
              <a:latin typeface="Cambria Math" pitchFamily="18" charset="0"/>
              <a:ea typeface="MS Gothic" pitchFamily="49" charset="-128"/>
            </a:endParaRPr>
          </a:p>
        </p:txBody>
      </p:sp>
      <p:sp>
        <p:nvSpPr>
          <p:cNvPr id="3" name="爆炸 2 2"/>
          <p:cNvSpPr/>
          <p:nvPr/>
        </p:nvSpPr>
        <p:spPr>
          <a:xfrm>
            <a:off x="133243" y="1196752"/>
            <a:ext cx="8733500" cy="3168352"/>
          </a:xfrm>
          <a:prstGeom prst="irregularSeal2">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000" dirty="0">
              <a:solidFill>
                <a:prstClr val="white"/>
              </a:solidFill>
              <a:latin typeface="華康POP1體W5" pitchFamily="81" charset="-120"/>
              <a:ea typeface="華康POP1體W5" pitchFamily="81" charset="-120"/>
            </a:endParaRPr>
          </a:p>
        </p:txBody>
      </p:sp>
      <p:sp>
        <p:nvSpPr>
          <p:cNvPr id="5" name="雲朵形 4"/>
          <p:cNvSpPr/>
          <p:nvPr/>
        </p:nvSpPr>
        <p:spPr>
          <a:xfrm>
            <a:off x="3995936" y="3504554"/>
            <a:ext cx="3364834" cy="2234058"/>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200"/>
              </a:lnSpc>
              <a:spcBef>
                <a:spcPts val="1200"/>
              </a:spcBef>
            </a:pPr>
            <a:r>
              <a:rPr lang="en-US" altLang="zh-TW" sz="3600" b="1" dirty="0" smtClean="0">
                <a:solidFill>
                  <a:srgbClr val="FFFF00"/>
                </a:solidFill>
                <a:latin typeface="Arial Narrow" pitchFamily="34" charset="0"/>
                <a:ea typeface="華康勘亭流" pitchFamily="65" charset="-120"/>
              </a:rPr>
              <a:t>Social Costs</a:t>
            </a:r>
          </a:p>
        </p:txBody>
      </p:sp>
      <p:sp>
        <p:nvSpPr>
          <p:cNvPr id="6" name="匾額 5"/>
          <p:cNvSpPr/>
          <p:nvPr/>
        </p:nvSpPr>
        <p:spPr>
          <a:xfrm>
            <a:off x="611560" y="3752131"/>
            <a:ext cx="3984490" cy="1800200"/>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900"/>
              </a:lnSpc>
              <a:spcBef>
                <a:spcPts val="0"/>
              </a:spcBef>
              <a:spcAft>
                <a:spcPts val="600"/>
              </a:spcAft>
            </a:pPr>
            <a:r>
              <a:rPr lang="en-US" altLang="zh-TW" sz="3200" b="1" dirty="0" smtClean="0">
                <a:solidFill>
                  <a:prstClr val="white"/>
                </a:solidFill>
              </a:rPr>
              <a:t>Family Responsibilities</a:t>
            </a:r>
          </a:p>
        </p:txBody>
      </p:sp>
      <p:sp>
        <p:nvSpPr>
          <p:cNvPr id="2" name="矩形 1"/>
          <p:cNvSpPr/>
          <p:nvPr/>
        </p:nvSpPr>
        <p:spPr>
          <a:xfrm>
            <a:off x="2005405" y="2514960"/>
            <a:ext cx="4801314" cy="707886"/>
          </a:xfrm>
          <a:prstGeom prst="rect">
            <a:avLst/>
          </a:prstGeom>
        </p:spPr>
        <p:txBody>
          <a:bodyPr wrap="none">
            <a:spAutoFit/>
          </a:bodyPr>
          <a:lstStyle/>
          <a:p>
            <a:pPr algn="ctr">
              <a:spcBef>
                <a:spcPts val="600"/>
              </a:spcBef>
            </a:pPr>
            <a:r>
              <a:rPr lang="en-US" altLang="zh-TW" sz="4000" b="1" dirty="0" smtClean="0">
                <a:solidFill>
                  <a:srgbClr val="66FFFF"/>
                </a:solidFill>
                <a:latin typeface="Tahoma" pitchFamily="34" charset="0"/>
                <a:ea typeface="Tahoma" pitchFamily="34" charset="0"/>
                <a:cs typeface="Tahoma" pitchFamily="34" charset="0"/>
              </a:rPr>
              <a:t>Personal Liability</a:t>
            </a:r>
          </a:p>
        </p:txBody>
      </p:sp>
      <p:sp>
        <p:nvSpPr>
          <p:cNvPr id="7" name="弧形箭號 (上彎) 6"/>
          <p:cNvSpPr/>
          <p:nvPr/>
        </p:nvSpPr>
        <p:spPr>
          <a:xfrm>
            <a:off x="2123729" y="5295488"/>
            <a:ext cx="4104455" cy="947544"/>
          </a:xfrm>
          <a:prstGeom prst="curvedUpArrow">
            <a:avLst>
              <a:gd name="adj1" fmla="val 72003"/>
              <a:gd name="adj2" fmla="val 173309"/>
              <a:gd name="adj3" fmla="val 452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8" name="流程圖: 循序存取儲存裝置 7"/>
          <p:cNvSpPr/>
          <p:nvPr/>
        </p:nvSpPr>
        <p:spPr>
          <a:xfrm>
            <a:off x="6228184" y="3650451"/>
            <a:ext cx="2638559" cy="61264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t>Insurance</a:t>
            </a:r>
            <a:endParaRPr lang="zh-TW" altLang="en-US" sz="2800" dirty="0"/>
          </a:p>
        </p:txBody>
      </p:sp>
      <p:sp>
        <p:nvSpPr>
          <p:cNvPr id="9" name="流程圖: 循序存取儲存裝置 8"/>
          <p:cNvSpPr/>
          <p:nvPr/>
        </p:nvSpPr>
        <p:spPr>
          <a:xfrm>
            <a:off x="6281464" y="4221088"/>
            <a:ext cx="2638559" cy="61264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t>Tax….</a:t>
            </a:r>
            <a:endParaRPr lang="zh-TW" altLang="en-US" sz="2800" dirty="0"/>
          </a:p>
        </p:txBody>
      </p:sp>
      <p:sp>
        <p:nvSpPr>
          <p:cNvPr id="10" name="流程圖: 循序存取儲存裝置 9"/>
          <p:cNvSpPr/>
          <p:nvPr/>
        </p:nvSpPr>
        <p:spPr>
          <a:xfrm>
            <a:off x="6228183" y="4833736"/>
            <a:ext cx="2638559" cy="114196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t>Welfare State</a:t>
            </a:r>
            <a:endParaRPr lang="zh-TW" altLang="en-US" sz="2800" dirty="0"/>
          </a:p>
        </p:txBody>
      </p:sp>
    </p:spTree>
    <p:extLst>
      <p:ext uri="{BB962C8B-B14F-4D97-AF65-F5344CB8AC3E}">
        <p14:creationId xmlns:p14="http://schemas.microsoft.com/office/powerpoint/2010/main" val="28848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91310" y="476672"/>
            <a:ext cx="6593426" cy="1554272"/>
          </a:xfrm>
          <a:prstGeom prst="rect">
            <a:avLst/>
          </a:prstGeom>
          <a:solidFill>
            <a:srgbClr val="003300"/>
          </a:solidFill>
          <a:ln>
            <a:solidFill>
              <a:srgbClr val="FF0000"/>
            </a:solidFill>
          </a:ln>
        </p:spPr>
        <p:txBody>
          <a:bodyPr wrap="square">
            <a:spAutoFit/>
          </a:bodyPr>
          <a:lstStyle/>
          <a:p>
            <a:pPr algn="ctr">
              <a:spcBef>
                <a:spcPts val="1200"/>
              </a:spcBef>
              <a:spcAft>
                <a:spcPts val="600"/>
              </a:spcAft>
            </a:pPr>
            <a:r>
              <a:rPr lang="en-US" altLang="zh-TW" sz="4000" b="1" dirty="0" smtClean="0">
                <a:solidFill>
                  <a:srgbClr val="FFFF00"/>
                </a:solidFill>
                <a:latin typeface="+mj-lt"/>
                <a:ea typeface="MS Gothic" pitchFamily="49" charset="-128"/>
              </a:rPr>
              <a:t>Individual Responsibilities </a:t>
            </a:r>
          </a:p>
          <a:p>
            <a:pPr algn="ctr">
              <a:spcBef>
                <a:spcPts val="1200"/>
              </a:spcBef>
              <a:spcAft>
                <a:spcPts val="600"/>
              </a:spcAft>
            </a:pPr>
            <a:r>
              <a:rPr lang="en-US" altLang="zh-TW" sz="4000" b="1" dirty="0" smtClean="0">
                <a:solidFill>
                  <a:prstClr val="white"/>
                </a:solidFill>
                <a:latin typeface="+mj-lt"/>
                <a:ea typeface="MS Gothic" pitchFamily="49" charset="-128"/>
              </a:rPr>
              <a:t>Disabilities  </a:t>
            </a:r>
            <a:r>
              <a:rPr lang="en-US" altLang="zh-TW" sz="4000" b="1" dirty="0" smtClean="0">
                <a:solidFill>
                  <a:srgbClr val="FFFF00"/>
                </a:solidFill>
                <a:latin typeface="+mj-lt"/>
                <a:ea typeface="華康POP1體W5" pitchFamily="81" charset="-120"/>
              </a:rPr>
              <a:t>VS</a:t>
            </a:r>
            <a:r>
              <a:rPr lang="zh-TW" altLang="en-US" sz="4000" b="1" dirty="0" smtClean="0">
                <a:solidFill>
                  <a:prstClr val="white"/>
                </a:solidFill>
                <a:latin typeface="+mj-lt"/>
                <a:ea typeface="華康POP1體W5" pitchFamily="81" charset="-120"/>
              </a:rPr>
              <a:t>  </a:t>
            </a:r>
            <a:r>
              <a:rPr lang="en-US" altLang="zh-TW" sz="4000" b="1" dirty="0" smtClean="0">
                <a:solidFill>
                  <a:prstClr val="white"/>
                </a:solidFill>
                <a:latin typeface="+mj-lt"/>
                <a:ea typeface="華康POP1體W5" pitchFamily="81" charset="-120"/>
              </a:rPr>
              <a:t>A Person</a:t>
            </a:r>
            <a:endParaRPr lang="zh-TW" altLang="en-US" sz="4000" b="1" dirty="0">
              <a:solidFill>
                <a:prstClr val="white"/>
              </a:solidFill>
              <a:latin typeface="+mj-lt"/>
              <a:ea typeface="華康POP1體W5" pitchFamily="81" charset="-120"/>
            </a:endParaRPr>
          </a:p>
        </p:txBody>
      </p:sp>
      <p:sp>
        <p:nvSpPr>
          <p:cNvPr id="3" name="爆炸 2 2"/>
          <p:cNvSpPr/>
          <p:nvPr/>
        </p:nvSpPr>
        <p:spPr>
          <a:xfrm>
            <a:off x="412883" y="4545124"/>
            <a:ext cx="5810255" cy="1814180"/>
          </a:xfrm>
          <a:prstGeom prst="irregularSeal2">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prstClr val="white"/>
                </a:solidFill>
                <a:latin typeface="Tahoma" pitchFamily="34" charset="0"/>
                <a:ea typeface="Tahoma" pitchFamily="34" charset="0"/>
                <a:cs typeface="Tahoma" pitchFamily="34" charset="0"/>
              </a:rPr>
              <a:t>handicapped</a:t>
            </a:r>
            <a:endParaRPr lang="zh-TW" altLang="en-US" sz="2800" b="1" dirty="0">
              <a:solidFill>
                <a:prstClr val="white"/>
              </a:solidFill>
              <a:latin typeface="Tahoma" pitchFamily="34" charset="0"/>
              <a:ea typeface="華康POP1體W5" pitchFamily="81" charset="-120"/>
              <a:cs typeface="Tahoma" pitchFamily="34" charset="0"/>
            </a:endParaRPr>
          </a:p>
        </p:txBody>
      </p:sp>
      <p:sp>
        <p:nvSpPr>
          <p:cNvPr id="5" name="雲朵形 4"/>
          <p:cNvSpPr/>
          <p:nvPr/>
        </p:nvSpPr>
        <p:spPr>
          <a:xfrm>
            <a:off x="899592" y="2340950"/>
            <a:ext cx="3771607" cy="1981999"/>
          </a:xfrm>
          <a:prstGeom prst="cloud">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altLang="zh-TW" sz="4000" b="1" dirty="0" smtClean="0">
                <a:solidFill>
                  <a:prstClr val="white"/>
                </a:solidFill>
                <a:latin typeface="Arial Unicode MS" pitchFamily="34" charset="-120"/>
                <a:ea typeface="Arial Unicode MS" pitchFamily="34" charset="-120"/>
                <a:cs typeface="Arial Unicode MS" pitchFamily="34" charset="-120"/>
              </a:rPr>
              <a:t>disabled</a:t>
            </a:r>
            <a:endParaRPr lang="zh-TW" altLang="en-US" sz="4000" b="1" dirty="0">
              <a:solidFill>
                <a:prstClr val="white"/>
              </a:solidFill>
              <a:latin typeface="Arial Unicode MS" pitchFamily="34" charset="-120"/>
              <a:ea typeface="Arial Unicode MS" pitchFamily="34" charset="-120"/>
              <a:cs typeface="Arial Unicode MS" pitchFamily="34" charset="-120"/>
            </a:endParaRPr>
          </a:p>
        </p:txBody>
      </p:sp>
      <p:sp>
        <p:nvSpPr>
          <p:cNvPr id="6" name="匾額 5"/>
          <p:cNvSpPr/>
          <p:nvPr/>
        </p:nvSpPr>
        <p:spPr>
          <a:xfrm>
            <a:off x="5148064" y="2340950"/>
            <a:ext cx="2784985" cy="1190908"/>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900"/>
              </a:lnSpc>
              <a:spcBef>
                <a:spcPts val="0"/>
              </a:spcBef>
              <a:spcAft>
                <a:spcPts val="600"/>
              </a:spcAft>
            </a:pPr>
            <a:endParaRPr lang="zh-TW" altLang="en-US" sz="4000" b="1" dirty="0">
              <a:solidFill>
                <a:prstClr val="white"/>
              </a:solidFill>
            </a:endParaRPr>
          </a:p>
        </p:txBody>
      </p:sp>
      <p:sp>
        <p:nvSpPr>
          <p:cNvPr id="2" name="矩形 1"/>
          <p:cNvSpPr/>
          <p:nvPr/>
        </p:nvSpPr>
        <p:spPr>
          <a:xfrm>
            <a:off x="5372740" y="2492896"/>
            <a:ext cx="2335632" cy="646331"/>
          </a:xfrm>
          <a:prstGeom prst="rect">
            <a:avLst/>
          </a:prstGeom>
        </p:spPr>
        <p:txBody>
          <a:bodyPr wrap="square">
            <a:spAutoFit/>
          </a:bodyPr>
          <a:lstStyle/>
          <a:p>
            <a:pPr algn="ctr">
              <a:spcBef>
                <a:spcPts val="600"/>
              </a:spcBef>
            </a:pPr>
            <a:r>
              <a:rPr lang="en-US" altLang="zh-TW" sz="3600" b="1" dirty="0" smtClean="0">
                <a:solidFill>
                  <a:srgbClr val="66FFFF"/>
                </a:solidFill>
                <a:latin typeface="華康POP1體W5" pitchFamily="81" charset="-120"/>
                <a:ea typeface="華康POP1體W5" pitchFamily="81" charset="-120"/>
              </a:rPr>
              <a:t>troubles</a:t>
            </a:r>
          </a:p>
        </p:txBody>
      </p:sp>
      <p:sp>
        <p:nvSpPr>
          <p:cNvPr id="7" name="向下箭號圖說文字 6"/>
          <p:cNvSpPr/>
          <p:nvPr/>
        </p:nvSpPr>
        <p:spPr>
          <a:xfrm>
            <a:off x="4499993" y="4653136"/>
            <a:ext cx="4247710" cy="2211088"/>
          </a:xfrm>
          <a:prstGeom prst="downArrowCallout">
            <a:avLst>
              <a:gd name="adj1" fmla="val 25000"/>
              <a:gd name="adj2" fmla="val 25734"/>
              <a:gd name="adj3" fmla="val 25000"/>
              <a:gd name="adj4" fmla="val 6497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900"/>
              </a:lnSpc>
              <a:spcBef>
                <a:spcPts val="600"/>
              </a:spcBef>
            </a:pPr>
            <a:r>
              <a:rPr lang="en-US" altLang="zh-TW" sz="2400" b="1" dirty="0" smtClean="0">
                <a:ea typeface="+mj-ea"/>
              </a:rPr>
              <a:t>A </a:t>
            </a:r>
            <a:r>
              <a:rPr lang="en-US" altLang="zh-TW" sz="2800" b="1" dirty="0" smtClean="0">
                <a:ea typeface="+mj-ea"/>
              </a:rPr>
              <a:t>Person with </a:t>
            </a:r>
          </a:p>
          <a:p>
            <a:pPr algn="ctr">
              <a:lnSpc>
                <a:spcPts val="3900"/>
              </a:lnSpc>
              <a:spcBef>
                <a:spcPts val="600"/>
              </a:spcBef>
            </a:pPr>
            <a:r>
              <a:rPr lang="en-US" altLang="zh-TW" sz="2800" b="1" dirty="0" smtClean="0">
                <a:ea typeface="+mj-ea"/>
              </a:rPr>
              <a:t>Choices &amp; </a:t>
            </a:r>
            <a:r>
              <a:rPr lang="en-US" altLang="zh-TW" sz="2800" b="1" dirty="0" err="1" smtClean="0">
                <a:ea typeface="+mj-ea"/>
              </a:rPr>
              <a:t>Responsbilities</a:t>
            </a:r>
            <a:endParaRPr lang="en-US" altLang="zh-TW" sz="2800" b="1" dirty="0" smtClean="0">
              <a:ea typeface="+mj-ea"/>
            </a:endParaRPr>
          </a:p>
        </p:txBody>
      </p:sp>
      <p:sp>
        <p:nvSpPr>
          <p:cNvPr id="9" name="圓形圖 8"/>
          <p:cNvSpPr/>
          <p:nvPr/>
        </p:nvSpPr>
        <p:spPr>
          <a:xfrm>
            <a:off x="412883" y="3789040"/>
            <a:ext cx="2925512" cy="1394228"/>
          </a:xfrm>
          <a:prstGeom prst="pi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smtClean="0">
                <a:solidFill>
                  <a:srgbClr val="99FF99"/>
                </a:solidFill>
                <a:latin typeface="華康儷簡宋" pitchFamily="49" charset="-120"/>
                <a:ea typeface="華康儷簡宋" pitchFamily="49" charset="-120"/>
              </a:rPr>
              <a:t>殘疾</a:t>
            </a:r>
            <a:endParaRPr lang="zh-TW" altLang="en-US" sz="3600" b="1" dirty="0">
              <a:solidFill>
                <a:srgbClr val="99FF99"/>
              </a:solidFill>
              <a:latin typeface="華康儷簡宋" pitchFamily="49" charset="-120"/>
              <a:ea typeface="華康儷簡宋" pitchFamily="49" charset="-120"/>
            </a:endParaRPr>
          </a:p>
        </p:txBody>
      </p:sp>
      <p:sp>
        <p:nvSpPr>
          <p:cNvPr id="10" name="十字形 9"/>
          <p:cNvSpPr/>
          <p:nvPr/>
        </p:nvSpPr>
        <p:spPr>
          <a:xfrm>
            <a:off x="1892661" y="3861048"/>
            <a:ext cx="1897183" cy="1368152"/>
          </a:xfrm>
          <a:prstGeom prst="plus">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solidFill>
                  <a:srgbClr val="FFFF00"/>
                </a:solidFill>
                <a:latin typeface="華康粗黑體" pitchFamily="49" charset="-120"/>
                <a:ea typeface="華康粗黑體" pitchFamily="49" charset="-120"/>
              </a:rPr>
              <a:t>殘障</a:t>
            </a:r>
            <a:endParaRPr lang="zh-TW" altLang="en-US" sz="3600" dirty="0">
              <a:solidFill>
                <a:srgbClr val="FFFF00"/>
              </a:solidFill>
              <a:latin typeface="華康粗黑體" pitchFamily="49" charset="-120"/>
              <a:ea typeface="華康粗黑體" pitchFamily="49" charset="-120"/>
            </a:endParaRPr>
          </a:p>
        </p:txBody>
      </p:sp>
      <p:sp>
        <p:nvSpPr>
          <p:cNvPr id="11" name="套索 10"/>
          <p:cNvSpPr/>
          <p:nvPr/>
        </p:nvSpPr>
        <p:spPr>
          <a:xfrm>
            <a:off x="3405248" y="3423359"/>
            <a:ext cx="2509172" cy="1751979"/>
          </a:xfrm>
          <a:prstGeom prst="chord">
            <a:avLst/>
          </a:prstGeom>
          <a:solidFill>
            <a:srgbClr val="C07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dirty="0" smtClean="0">
                <a:solidFill>
                  <a:srgbClr val="FFFF00"/>
                </a:solidFill>
                <a:latin typeface="華康中圓體" pitchFamily="49" charset="-120"/>
                <a:ea typeface="華康中圓體" pitchFamily="49" charset="-120"/>
              </a:rPr>
              <a:t>障礙</a:t>
            </a:r>
            <a:endParaRPr lang="zh-TW" altLang="en-US" sz="3200" dirty="0">
              <a:solidFill>
                <a:srgbClr val="FFFF00"/>
              </a:solidFill>
              <a:latin typeface="華康中圓體" pitchFamily="49" charset="-120"/>
              <a:ea typeface="華康中圓體" pitchFamily="49" charset="-120"/>
            </a:endParaRPr>
          </a:p>
        </p:txBody>
      </p:sp>
      <p:sp>
        <p:nvSpPr>
          <p:cNvPr id="8" name="向下箭號圖說文字 7"/>
          <p:cNvSpPr/>
          <p:nvPr/>
        </p:nvSpPr>
        <p:spPr>
          <a:xfrm>
            <a:off x="5015336" y="3263826"/>
            <a:ext cx="3080688" cy="17604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t>Waive liability claims</a:t>
            </a:r>
            <a:endParaRPr lang="zh-TW" altLang="en-US" sz="2800" b="1" dirty="0"/>
          </a:p>
        </p:txBody>
      </p:sp>
    </p:spTree>
    <p:extLst>
      <p:ext uri="{BB962C8B-B14F-4D97-AF65-F5344CB8AC3E}">
        <p14:creationId xmlns:p14="http://schemas.microsoft.com/office/powerpoint/2010/main" val="6247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1052736"/>
            <a:ext cx="7399734" cy="5040560"/>
          </a:xfrm>
        </p:spPr>
        <p:txBody>
          <a:bodyPr>
            <a:normAutofit/>
          </a:bodyPr>
          <a:lstStyle/>
          <a:p>
            <a:pPr marL="0" indent="0" algn="ctr">
              <a:lnSpc>
                <a:spcPct val="150000"/>
              </a:lnSpc>
              <a:spcBef>
                <a:spcPts val="0"/>
              </a:spcBef>
              <a:buNone/>
            </a:pPr>
            <a:r>
              <a:rPr lang="en-US" altLang="zh-TW" sz="5400" b="1" dirty="0" smtClean="0">
                <a:solidFill>
                  <a:srgbClr val="C00000"/>
                </a:solidFill>
              </a:rPr>
              <a:t>Policy Suggestions</a:t>
            </a:r>
          </a:p>
          <a:p>
            <a:pPr marL="0" indent="0" algn="ctr">
              <a:lnSpc>
                <a:spcPct val="150000"/>
              </a:lnSpc>
              <a:spcBef>
                <a:spcPts val="2400"/>
              </a:spcBef>
              <a:buNone/>
            </a:pPr>
            <a:r>
              <a:rPr lang="en-US" altLang="zh-TW" sz="4400" b="1" dirty="0" smtClean="0">
                <a:solidFill>
                  <a:srgbClr val="008000"/>
                </a:solidFill>
              </a:rPr>
              <a:t>To keep </a:t>
            </a:r>
          </a:p>
          <a:p>
            <a:pPr marL="0" indent="0" algn="ctr">
              <a:lnSpc>
                <a:spcPct val="150000"/>
              </a:lnSpc>
              <a:spcBef>
                <a:spcPts val="0"/>
              </a:spcBef>
              <a:buNone/>
            </a:pPr>
            <a:r>
              <a:rPr lang="en-US" altLang="zh-TW" sz="4400" b="1" dirty="0" smtClean="0">
                <a:solidFill>
                  <a:srgbClr val="008000"/>
                </a:solidFill>
              </a:rPr>
              <a:t>the Human Dignity </a:t>
            </a:r>
          </a:p>
          <a:p>
            <a:pPr marL="0" indent="0" algn="ctr">
              <a:lnSpc>
                <a:spcPct val="150000"/>
              </a:lnSpc>
              <a:spcBef>
                <a:spcPts val="0"/>
              </a:spcBef>
              <a:buNone/>
            </a:pPr>
            <a:r>
              <a:rPr lang="en-US" altLang="zh-TW" sz="4400" b="1" dirty="0" smtClean="0">
                <a:solidFill>
                  <a:srgbClr val="008000"/>
                </a:solidFill>
              </a:rPr>
              <a:t>for the </a:t>
            </a:r>
            <a:r>
              <a:rPr lang="en-US" altLang="zh-TW" sz="4400" b="1" dirty="0">
                <a:solidFill>
                  <a:srgbClr val="008000"/>
                </a:solidFill>
              </a:rPr>
              <a:t>A</a:t>
            </a:r>
            <a:r>
              <a:rPr lang="en-US" altLang="zh-TW" sz="4400" b="1" dirty="0" smtClean="0">
                <a:solidFill>
                  <a:srgbClr val="008000"/>
                </a:solidFill>
              </a:rPr>
              <a:t>ged Society</a:t>
            </a:r>
          </a:p>
          <a:p>
            <a:pPr marL="0" indent="0" algn="ctr">
              <a:lnSpc>
                <a:spcPct val="150000"/>
              </a:lnSpc>
              <a:spcBef>
                <a:spcPts val="0"/>
              </a:spcBef>
              <a:buNone/>
            </a:pPr>
            <a:endParaRPr lang="en-US" altLang="zh-TW" sz="4000" b="1" dirty="0">
              <a:solidFill>
                <a:srgbClr val="C00000"/>
              </a:solidFill>
            </a:endParaRPr>
          </a:p>
        </p:txBody>
      </p:sp>
    </p:spTree>
    <p:extLst>
      <p:ext uri="{BB962C8B-B14F-4D97-AF65-F5344CB8AC3E}">
        <p14:creationId xmlns:p14="http://schemas.microsoft.com/office/powerpoint/2010/main" val="2564643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332656"/>
            <a:ext cx="7886700" cy="1325563"/>
          </a:xfrm>
        </p:spPr>
        <p:txBody>
          <a:bodyPr>
            <a:normAutofit/>
          </a:bodyPr>
          <a:lstStyle/>
          <a:p>
            <a:r>
              <a:rPr lang="en-US" altLang="zh-TW" sz="4000" b="1" dirty="0" smtClean="0">
                <a:solidFill>
                  <a:schemeClr val="accent6">
                    <a:lumMod val="50000"/>
                  </a:schemeClr>
                </a:solidFill>
              </a:rPr>
              <a:t>Generally Adopted Solutions</a:t>
            </a:r>
            <a:endParaRPr lang="zh-TW" altLang="en-US" sz="4000" b="1" dirty="0">
              <a:solidFill>
                <a:schemeClr val="accent6">
                  <a:lumMod val="50000"/>
                </a:schemeClr>
              </a:solidFill>
            </a:endParaRPr>
          </a:p>
        </p:txBody>
      </p:sp>
      <p:sp>
        <p:nvSpPr>
          <p:cNvPr id="3" name="內容版面配置區 2"/>
          <p:cNvSpPr>
            <a:spLocks noGrp="1"/>
          </p:cNvSpPr>
          <p:nvPr>
            <p:ph idx="1"/>
          </p:nvPr>
        </p:nvSpPr>
        <p:spPr>
          <a:xfrm>
            <a:off x="1187624" y="1700808"/>
            <a:ext cx="7327726" cy="4476155"/>
          </a:xfrm>
        </p:spPr>
        <p:txBody>
          <a:bodyPr>
            <a:normAutofit/>
          </a:bodyPr>
          <a:lstStyle/>
          <a:p>
            <a:pPr>
              <a:spcBef>
                <a:spcPts val="2400"/>
              </a:spcBef>
            </a:pPr>
            <a:r>
              <a:rPr lang="en-US" altLang="zh-TW" sz="3200" b="1" dirty="0" smtClean="0">
                <a:solidFill>
                  <a:srgbClr val="008000"/>
                </a:solidFill>
              </a:rPr>
              <a:t> Social Welfare</a:t>
            </a:r>
          </a:p>
          <a:p>
            <a:pPr>
              <a:spcBef>
                <a:spcPts val="2400"/>
              </a:spcBef>
            </a:pPr>
            <a:r>
              <a:rPr lang="en-US" altLang="zh-TW" sz="3200" b="1" dirty="0" smtClean="0">
                <a:solidFill>
                  <a:srgbClr val="008000"/>
                </a:solidFill>
              </a:rPr>
              <a:t> Long-term Care System</a:t>
            </a:r>
          </a:p>
          <a:p>
            <a:pPr>
              <a:spcBef>
                <a:spcPts val="2400"/>
              </a:spcBef>
            </a:pPr>
            <a:r>
              <a:rPr lang="en-US" altLang="zh-TW" sz="3200" b="1" dirty="0" smtClean="0">
                <a:solidFill>
                  <a:srgbClr val="008000"/>
                </a:solidFill>
              </a:rPr>
              <a:t> Adult Guardianship</a:t>
            </a:r>
          </a:p>
          <a:p>
            <a:pPr>
              <a:spcBef>
                <a:spcPts val="2400"/>
              </a:spcBef>
            </a:pPr>
            <a:r>
              <a:rPr lang="en-US" altLang="zh-TW" sz="3200" b="1" dirty="0" smtClean="0">
                <a:solidFill>
                  <a:srgbClr val="008000"/>
                </a:solidFill>
              </a:rPr>
              <a:t> Living Will \ Autonomy</a:t>
            </a:r>
          </a:p>
          <a:p>
            <a:pPr>
              <a:spcBef>
                <a:spcPts val="2400"/>
              </a:spcBef>
            </a:pPr>
            <a:r>
              <a:rPr lang="en-US" altLang="zh-TW" sz="3200" b="1" dirty="0" smtClean="0">
                <a:solidFill>
                  <a:srgbClr val="008000"/>
                </a:solidFill>
              </a:rPr>
              <a:t> CRPD: Equal Protection of the Disabled</a:t>
            </a:r>
          </a:p>
          <a:p>
            <a:pPr>
              <a:spcBef>
                <a:spcPts val="2400"/>
              </a:spcBef>
            </a:pPr>
            <a:r>
              <a:rPr lang="en-US" altLang="zh-TW" sz="3200" b="1" dirty="0" smtClean="0">
                <a:solidFill>
                  <a:srgbClr val="008000"/>
                </a:solidFill>
              </a:rPr>
              <a:t> Supported Decision-making</a:t>
            </a:r>
            <a:endParaRPr lang="zh-TW" altLang="en-US" sz="3200" b="1" dirty="0">
              <a:solidFill>
                <a:srgbClr val="008000"/>
              </a:solidFill>
            </a:endParaRPr>
          </a:p>
        </p:txBody>
      </p:sp>
    </p:spTree>
    <p:extLst>
      <p:ext uri="{BB962C8B-B14F-4D97-AF65-F5344CB8AC3E}">
        <p14:creationId xmlns:p14="http://schemas.microsoft.com/office/powerpoint/2010/main" val="3088878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332656"/>
            <a:ext cx="7886700" cy="1325563"/>
          </a:xfrm>
        </p:spPr>
        <p:txBody>
          <a:bodyPr>
            <a:normAutofit/>
          </a:bodyPr>
          <a:lstStyle/>
          <a:p>
            <a:r>
              <a:rPr lang="en-US" altLang="zh-TW" sz="4800" b="1" dirty="0" smtClean="0">
                <a:solidFill>
                  <a:schemeClr val="accent6">
                    <a:lumMod val="50000"/>
                  </a:schemeClr>
                </a:solidFill>
              </a:rPr>
              <a:t>Dilemma to be Considered…</a:t>
            </a:r>
            <a:endParaRPr lang="zh-TW" altLang="en-US" sz="4800" b="1" dirty="0">
              <a:solidFill>
                <a:schemeClr val="accent6">
                  <a:lumMod val="50000"/>
                </a:schemeClr>
              </a:solidFill>
            </a:endParaRPr>
          </a:p>
        </p:txBody>
      </p:sp>
      <p:sp>
        <p:nvSpPr>
          <p:cNvPr id="3" name="內容版面配置區 2"/>
          <p:cNvSpPr>
            <a:spLocks noGrp="1"/>
          </p:cNvSpPr>
          <p:nvPr>
            <p:ph idx="1"/>
          </p:nvPr>
        </p:nvSpPr>
        <p:spPr>
          <a:xfrm>
            <a:off x="1187624" y="1700808"/>
            <a:ext cx="7327726" cy="4476155"/>
          </a:xfrm>
        </p:spPr>
        <p:txBody>
          <a:bodyPr>
            <a:normAutofit lnSpcReduction="10000"/>
          </a:bodyPr>
          <a:lstStyle/>
          <a:p>
            <a:pPr>
              <a:spcBef>
                <a:spcPts val="2400"/>
              </a:spcBef>
            </a:pPr>
            <a:r>
              <a:rPr lang="en-US" altLang="zh-TW" sz="3200" b="1" dirty="0" smtClean="0">
                <a:solidFill>
                  <a:srgbClr val="008000"/>
                </a:solidFill>
              </a:rPr>
              <a:t> care vs. liberty</a:t>
            </a:r>
          </a:p>
          <a:p>
            <a:pPr>
              <a:spcBef>
                <a:spcPts val="2400"/>
              </a:spcBef>
            </a:pPr>
            <a:r>
              <a:rPr lang="en-US" altLang="zh-TW" sz="3200" b="1" dirty="0" smtClean="0">
                <a:solidFill>
                  <a:srgbClr val="008000"/>
                </a:solidFill>
              </a:rPr>
              <a:t> protection vs. autonomy</a:t>
            </a:r>
          </a:p>
          <a:p>
            <a:pPr>
              <a:spcBef>
                <a:spcPts val="2400"/>
              </a:spcBef>
            </a:pPr>
            <a:r>
              <a:rPr lang="en-US" altLang="zh-TW" sz="3200" b="1" dirty="0" smtClean="0">
                <a:solidFill>
                  <a:srgbClr val="008000"/>
                </a:solidFill>
              </a:rPr>
              <a:t> family vs. NPO guardianship</a:t>
            </a:r>
          </a:p>
          <a:p>
            <a:pPr>
              <a:spcBef>
                <a:spcPts val="2400"/>
              </a:spcBef>
            </a:pPr>
            <a:r>
              <a:rPr lang="en-US" altLang="zh-TW" sz="3200" b="1" dirty="0" smtClean="0">
                <a:solidFill>
                  <a:srgbClr val="008000"/>
                </a:solidFill>
              </a:rPr>
              <a:t> personal decision vs. the family</a:t>
            </a:r>
          </a:p>
          <a:p>
            <a:pPr>
              <a:spcBef>
                <a:spcPts val="2400"/>
              </a:spcBef>
            </a:pPr>
            <a:r>
              <a:rPr lang="en-US" altLang="zh-TW" sz="3200" b="1" dirty="0" smtClean="0">
                <a:solidFill>
                  <a:srgbClr val="008000"/>
                </a:solidFill>
              </a:rPr>
              <a:t> presumption of elders as ‘the disabled’</a:t>
            </a:r>
          </a:p>
          <a:p>
            <a:pPr>
              <a:spcBef>
                <a:spcPts val="4800"/>
              </a:spcBef>
            </a:pPr>
            <a:r>
              <a:rPr lang="en-US" altLang="zh-TW" sz="3200" b="1" dirty="0" smtClean="0">
                <a:solidFill>
                  <a:srgbClr val="7030A0"/>
                </a:solidFill>
                <a:latin typeface="Cambria Math" pitchFamily="18" charset="0"/>
                <a:ea typeface="Cambria Math" pitchFamily="18" charset="0"/>
              </a:rPr>
              <a:t> What is left for “human dignity”?!</a:t>
            </a:r>
            <a:endParaRPr lang="zh-TW" altLang="en-US" sz="3200" b="1" dirty="0">
              <a:solidFill>
                <a:srgbClr val="7030A0"/>
              </a:solidFill>
              <a:latin typeface="Cambria Math" pitchFamily="18" charset="0"/>
              <a:ea typeface="華康POP1體W7外字集" pitchFamily="81" charset="-120"/>
            </a:endParaRPr>
          </a:p>
        </p:txBody>
      </p:sp>
    </p:spTree>
    <p:extLst>
      <p:ext uri="{BB962C8B-B14F-4D97-AF65-F5344CB8AC3E}">
        <p14:creationId xmlns:p14="http://schemas.microsoft.com/office/powerpoint/2010/main" val="1158346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8" name="Picture 4" descr="未命名"/>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4" y="996708"/>
            <a:ext cx="6922373" cy="5616624"/>
          </a:xfrm>
          <a:prstGeom prst="rect">
            <a:avLst/>
          </a:prstGeom>
          <a:noFill/>
          <a:extLst>
            <a:ext uri="{909E8E84-426E-40DD-AFC4-6F175D3DCCD1}">
              <a14:hiddenFill xmlns:a14="http://schemas.microsoft.com/office/drawing/2010/main">
                <a:solidFill>
                  <a:srgbClr val="FFFFFF"/>
                </a:solidFill>
              </a14:hiddenFill>
            </a:ext>
          </a:extLst>
        </p:spPr>
      </p:pic>
      <p:sp>
        <p:nvSpPr>
          <p:cNvPr id="282642" name="Oval 18"/>
          <p:cNvSpPr>
            <a:spLocks noChangeArrowheads="1"/>
          </p:cNvSpPr>
          <p:nvPr/>
        </p:nvSpPr>
        <p:spPr bwMode="auto">
          <a:xfrm>
            <a:off x="1439863" y="3805020"/>
            <a:ext cx="2936174" cy="2476302"/>
          </a:xfrm>
          <a:prstGeom prst="ellipse">
            <a:avLst/>
          </a:prstGeom>
          <a:solidFill>
            <a:srgbClr val="FF3399">
              <a:alpha val="69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ts val="4600"/>
              </a:lnSpc>
            </a:pPr>
            <a:r>
              <a:rPr lang="en-US" altLang="zh-TW" sz="3200" b="1" dirty="0" smtClean="0">
                <a:solidFill>
                  <a:srgbClr val="003300"/>
                </a:solidFill>
              </a:rPr>
              <a:t>Childhood</a:t>
            </a:r>
          </a:p>
          <a:p>
            <a:pPr algn="ctr">
              <a:lnSpc>
                <a:spcPts val="4600"/>
              </a:lnSpc>
            </a:pPr>
            <a:r>
              <a:rPr lang="en-US" altLang="zh-TW" sz="3200" b="1" dirty="0" smtClean="0">
                <a:solidFill>
                  <a:srgbClr val="003300"/>
                </a:solidFill>
              </a:rPr>
              <a:t>Adulthood</a:t>
            </a:r>
          </a:p>
          <a:p>
            <a:pPr algn="ctr">
              <a:lnSpc>
                <a:spcPts val="4600"/>
              </a:lnSpc>
            </a:pPr>
            <a:r>
              <a:rPr lang="en-US" altLang="zh-TW" sz="3200" b="1" dirty="0" smtClean="0">
                <a:solidFill>
                  <a:srgbClr val="003300"/>
                </a:solidFill>
              </a:rPr>
              <a:t>Elderhood</a:t>
            </a:r>
            <a:endParaRPr lang="zh-TW" altLang="en-US" sz="3200" b="1" dirty="0">
              <a:solidFill>
                <a:srgbClr val="003300"/>
              </a:solidFill>
            </a:endParaRPr>
          </a:p>
        </p:txBody>
      </p:sp>
      <p:pic>
        <p:nvPicPr>
          <p:cNvPr id="282643" name="Picture 19" descr="未命名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157" y="403139"/>
            <a:ext cx="2233390" cy="1950400"/>
          </a:xfrm>
          <a:prstGeom prst="rect">
            <a:avLst/>
          </a:prstGeom>
          <a:noFill/>
          <a:extLst>
            <a:ext uri="{909E8E84-426E-40DD-AFC4-6F175D3DCCD1}">
              <a14:hiddenFill xmlns:a14="http://schemas.microsoft.com/office/drawing/2010/main">
                <a:solidFill>
                  <a:srgbClr val="FFFFFF"/>
                </a:solidFill>
              </a14:hiddenFill>
            </a:ext>
          </a:extLst>
        </p:spPr>
      </p:pic>
      <p:sp>
        <p:nvSpPr>
          <p:cNvPr id="282653" name="Oval 29"/>
          <p:cNvSpPr>
            <a:spLocks noChangeArrowheads="1"/>
          </p:cNvSpPr>
          <p:nvPr/>
        </p:nvSpPr>
        <p:spPr bwMode="auto">
          <a:xfrm>
            <a:off x="1403350" y="4652963"/>
            <a:ext cx="288925" cy="1714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2654" name="Oval 30"/>
          <p:cNvSpPr>
            <a:spLocks noChangeArrowheads="1"/>
          </p:cNvSpPr>
          <p:nvPr/>
        </p:nvSpPr>
        <p:spPr bwMode="auto">
          <a:xfrm>
            <a:off x="1331913" y="4660900"/>
            <a:ext cx="215900" cy="698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2655" name="Oval 31"/>
          <p:cNvSpPr>
            <a:spLocks noChangeArrowheads="1"/>
          </p:cNvSpPr>
          <p:nvPr/>
        </p:nvSpPr>
        <p:spPr bwMode="auto">
          <a:xfrm>
            <a:off x="1301750" y="4622800"/>
            <a:ext cx="288925" cy="1714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 name="向右箭號 2"/>
          <p:cNvSpPr/>
          <p:nvPr/>
        </p:nvSpPr>
        <p:spPr>
          <a:xfrm>
            <a:off x="4057576" y="5229200"/>
            <a:ext cx="1018479" cy="67052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流程圖: 循序存取儲存裝置 3"/>
          <p:cNvSpPr/>
          <p:nvPr/>
        </p:nvSpPr>
        <p:spPr>
          <a:xfrm>
            <a:off x="4788024" y="3416045"/>
            <a:ext cx="3104508" cy="274925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100"/>
              </a:lnSpc>
            </a:pPr>
            <a:r>
              <a:rPr lang="en-US" altLang="zh-TW" sz="2800" b="1" dirty="0" smtClean="0"/>
              <a:t>Different Needs to be cared for by </a:t>
            </a:r>
          </a:p>
          <a:p>
            <a:pPr algn="ctr">
              <a:lnSpc>
                <a:spcPts val="4100"/>
              </a:lnSpc>
            </a:pPr>
            <a:r>
              <a:rPr lang="en-US" altLang="zh-TW" sz="2800" b="1" dirty="0" smtClean="0"/>
              <a:t>the society</a:t>
            </a:r>
            <a:endParaRPr lang="zh-TW" altLang="en-US" sz="2800" b="1" dirty="0"/>
          </a:p>
        </p:txBody>
      </p:sp>
      <p:sp>
        <p:nvSpPr>
          <p:cNvPr id="5" name="矩形圖說文字 4"/>
          <p:cNvSpPr/>
          <p:nvPr/>
        </p:nvSpPr>
        <p:spPr>
          <a:xfrm>
            <a:off x="2539672" y="2315321"/>
            <a:ext cx="3240360" cy="1100724"/>
          </a:xfrm>
          <a:prstGeom prst="wedgeRectCallout">
            <a:avLst>
              <a:gd name="adj1" fmla="val -36963"/>
              <a:gd name="adj2" fmla="val 118104"/>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r>
              <a:rPr lang="en-US" altLang="zh-TW" sz="2800" b="1" dirty="0"/>
              <a:t>3 Developmental Stages of Life</a:t>
            </a:r>
            <a:endParaRPr lang="zh-TW" altLang="en-US" sz="2800" b="1" dirty="0"/>
          </a:p>
        </p:txBody>
      </p:sp>
    </p:spTree>
    <p:extLst>
      <p:ext uri="{BB962C8B-B14F-4D97-AF65-F5344CB8AC3E}">
        <p14:creationId xmlns:p14="http://schemas.microsoft.com/office/powerpoint/2010/main" val="612910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2628"/>
                                        </p:tgtEl>
                                        <p:attrNameLst>
                                          <p:attrName>style.visibility</p:attrName>
                                        </p:attrNameLst>
                                      </p:cBhvr>
                                      <p:to>
                                        <p:strVal val="visible"/>
                                      </p:to>
                                    </p:set>
                                    <p:anim calcmode="lin" valueType="num">
                                      <p:cBhvr additive="base">
                                        <p:cTn id="7" dur="500" fill="hold"/>
                                        <p:tgtEl>
                                          <p:spTgt spid="282628"/>
                                        </p:tgtEl>
                                        <p:attrNameLst>
                                          <p:attrName>ppt_x</p:attrName>
                                        </p:attrNameLst>
                                      </p:cBhvr>
                                      <p:tavLst>
                                        <p:tav tm="0">
                                          <p:val>
                                            <p:strVal val="#ppt_x"/>
                                          </p:val>
                                        </p:tav>
                                        <p:tav tm="100000">
                                          <p:val>
                                            <p:strVal val="#ppt_x"/>
                                          </p:val>
                                        </p:tav>
                                      </p:tavLst>
                                    </p:anim>
                                    <p:anim calcmode="lin" valueType="num">
                                      <p:cBhvr additive="base">
                                        <p:cTn id="8" dur="500" fill="hold"/>
                                        <p:tgtEl>
                                          <p:spTgt spid="28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755576" y="764704"/>
            <a:ext cx="5814138" cy="1080120"/>
          </a:xfrm>
          <a:solidFill>
            <a:srgbClr val="C00000"/>
          </a:solidFill>
        </p:spPr>
        <p:txBody>
          <a:bodyPr/>
          <a:lstStyle/>
          <a:p>
            <a:pPr eaLnBrk="1" hangingPunct="1">
              <a:lnSpc>
                <a:spcPct val="100000"/>
              </a:lnSpc>
            </a:pPr>
            <a:r>
              <a:rPr lang="en-US" altLang="zh-TW" dirty="0" smtClean="0">
                <a:solidFill>
                  <a:srgbClr val="FFFF00"/>
                </a:solidFill>
                <a:latin typeface="Comic Sans MS" pitchFamily="66" charset="0"/>
              </a:rPr>
              <a:t>meaning of life?!</a:t>
            </a:r>
          </a:p>
        </p:txBody>
      </p:sp>
      <p:sp>
        <p:nvSpPr>
          <p:cNvPr id="2" name="流程圖: 循序存取儲存裝置 1"/>
          <p:cNvSpPr/>
          <p:nvPr/>
        </p:nvSpPr>
        <p:spPr>
          <a:xfrm>
            <a:off x="1331640" y="2348880"/>
            <a:ext cx="6768752" cy="3816424"/>
          </a:xfrm>
          <a:prstGeom prst="flowChartMagneticTap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latin typeface="華康POP1體W7外字集" pitchFamily="81" charset="-120"/>
                <a:ea typeface="華康POP1體W7外字集" pitchFamily="81" charset="-120"/>
              </a:rPr>
              <a:t>Human Being</a:t>
            </a:r>
          </a:p>
          <a:p>
            <a:pPr algn="ctr"/>
            <a:endParaRPr lang="en-US" altLang="zh-TW" sz="4000" dirty="0">
              <a:latin typeface="華康POP1體W7外字集" pitchFamily="81" charset="-120"/>
              <a:ea typeface="華康POP1體W7外字集" pitchFamily="81" charset="-120"/>
            </a:endParaRPr>
          </a:p>
          <a:p>
            <a:pPr algn="ctr"/>
            <a:r>
              <a:rPr lang="en-US" altLang="zh-TW" sz="4400" dirty="0" smtClean="0">
                <a:solidFill>
                  <a:srgbClr val="FFFF00"/>
                </a:solidFill>
                <a:latin typeface="華康POP1體W7外字集" pitchFamily="81" charset="-120"/>
                <a:ea typeface="華康POP1體W7外字集" pitchFamily="81" charset="-120"/>
              </a:rPr>
              <a:t>Being as Human ?!</a:t>
            </a:r>
            <a:endParaRPr lang="zh-TW" altLang="en-US" sz="4400" dirty="0">
              <a:solidFill>
                <a:srgbClr val="FFFF00"/>
              </a:solidFill>
              <a:latin typeface="華康POP1體W7外字集" pitchFamily="81" charset="-120"/>
              <a:ea typeface="華康POP1體W7外字集" pitchFamily="81" charset="-120"/>
            </a:endParaRPr>
          </a:p>
        </p:txBody>
      </p:sp>
    </p:spTree>
    <p:extLst>
      <p:ext uri="{BB962C8B-B14F-4D97-AF65-F5344CB8AC3E}">
        <p14:creationId xmlns:p14="http://schemas.microsoft.com/office/powerpoint/2010/main" val="64709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0"/>
            <a:ext cx="7886700" cy="1325563"/>
          </a:xfrm>
        </p:spPr>
        <p:txBody>
          <a:bodyPr>
            <a:normAutofit/>
          </a:bodyPr>
          <a:lstStyle/>
          <a:p>
            <a:r>
              <a:rPr lang="en-US" altLang="zh-TW" sz="3600" b="1" dirty="0" smtClean="0">
                <a:solidFill>
                  <a:srgbClr val="7030A0"/>
                </a:solidFill>
                <a:latin typeface="華康POP1體W7外字集" pitchFamily="81" charset="-120"/>
                <a:ea typeface="華康POP1體W7外字集" pitchFamily="81" charset="-120"/>
              </a:rPr>
              <a:t>A</a:t>
            </a:r>
            <a:r>
              <a:rPr lang="zh-TW" altLang="en-US" sz="3600" b="1" dirty="0" smtClean="0">
                <a:solidFill>
                  <a:srgbClr val="7030A0"/>
                </a:solidFill>
                <a:latin typeface="華康POP1體W7外字集" pitchFamily="81" charset="-120"/>
                <a:ea typeface="華康POP1體W7外字集" pitchFamily="81" charset="-120"/>
              </a:rPr>
              <a:t> </a:t>
            </a:r>
            <a:r>
              <a:rPr lang="en-US" altLang="zh-TW" sz="3600" b="1" dirty="0" smtClean="0">
                <a:solidFill>
                  <a:srgbClr val="7030A0"/>
                </a:solidFill>
                <a:latin typeface="華康POP1體W7外字集" pitchFamily="81" charset="-120"/>
                <a:ea typeface="華康POP1體W7外字集" pitchFamily="81" charset="-120"/>
              </a:rPr>
              <a:t>Dinner of Old Friends</a:t>
            </a:r>
            <a:r>
              <a:rPr lang="en-US" altLang="zh-TW" sz="3600" b="1" dirty="0" smtClean="0">
                <a:solidFill>
                  <a:srgbClr val="7030A0"/>
                </a:solidFill>
              </a:rPr>
              <a:t>…</a:t>
            </a:r>
            <a:endParaRPr lang="zh-TW" altLang="en-US" sz="3600" b="1" dirty="0">
              <a:solidFill>
                <a:srgbClr val="7030A0"/>
              </a:solidFill>
            </a:endParaRPr>
          </a:p>
        </p:txBody>
      </p:sp>
      <p:sp>
        <p:nvSpPr>
          <p:cNvPr id="3" name="內容版面配置區 2"/>
          <p:cNvSpPr>
            <a:spLocks noGrp="1"/>
          </p:cNvSpPr>
          <p:nvPr>
            <p:ph idx="1"/>
          </p:nvPr>
        </p:nvSpPr>
        <p:spPr>
          <a:xfrm>
            <a:off x="539552" y="1052736"/>
            <a:ext cx="7903790" cy="5733256"/>
          </a:xfrm>
        </p:spPr>
        <p:txBody>
          <a:bodyPr>
            <a:normAutofit lnSpcReduction="10000"/>
          </a:bodyPr>
          <a:lstStyle/>
          <a:p>
            <a:pPr marL="0" indent="0" algn="just">
              <a:lnSpc>
                <a:spcPct val="110000"/>
              </a:lnSpc>
              <a:spcBef>
                <a:spcPts val="1200"/>
              </a:spcBef>
              <a:buNone/>
            </a:pPr>
            <a:r>
              <a:rPr lang="en-US" altLang="zh-TW" sz="2600" b="1" dirty="0">
                <a:solidFill>
                  <a:schemeClr val="accent1">
                    <a:lumMod val="50000"/>
                  </a:schemeClr>
                </a:solidFill>
              </a:rPr>
              <a:t>I hosted a coupe of my age whom I know more than ten years.</a:t>
            </a:r>
          </a:p>
          <a:p>
            <a:pPr marL="0" indent="0" algn="just">
              <a:lnSpc>
                <a:spcPct val="110000"/>
              </a:lnSpc>
              <a:spcBef>
                <a:spcPts val="1200"/>
              </a:spcBef>
              <a:buNone/>
            </a:pPr>
            <a:r>
              <a:rPr lang="en-US" altLang="zh-TW" sz="2600" b="1" dirty="0" smtClean="0">
                <a:solidFill>
                  <a:schemeClr val="accent1">
                    <a:lumMod val="50000"/>
                  </a:schemeClr>
                </a:solidFill>
              </a:rPr>
              <a:t>During </a:t>
            </a:r>
            <a:r>
              <a:rPr lang="en-US" altLang="zh-TW" sz="2600" b="1" dirty="0">
                <a:solidFill>
                  <a:schemeClr val="accent1">
                    <a:lumMod val="50000"/>
                  </a:schemeClr>
                </a:solidFill>
              </a:rPr>
              <a:t>the dinner I realized that the wife has dementia symptoms. </a:t>
            </a:r>
            <a:r>
              <a:rPr lang="en-US" altLang="zh-TW" sz="2600" b="1" dirty="0" smtClean="0">
                <a:solidFill>
                  <a:schemeClr val="accent1">
                    <a:lumMod val="50000"/>
                  </a:schemeClr>
                </a:solidFill>
              </a:rPr>
              <a:t> She </a:t>
            </a:r>
            <a:r>
              <a:rPr lang="en-US" altLang="zh-TW" sz="2600" b="1" dirty="0">
                <a:solidFill>
                  <a:schemeClr val="accent1">
                    <a:lumMod val="50000"/>
                  </a:schemeClr>
                </a:solidFill>
              </a:rPr>
              <a:t>repeatedly asked the same questions many times. </a:t>
            </a:r>
            <a:r>
              <a:rPr lang="en-US" altLang="zh-TW" sz="2600" b="1" dirty="0" smtClean="0">
                <a:solidFill>
                  <a:schemeClr val="accent1">
                    <a:lumMod val="50000"/>
                  </a:schemeClr>
                </a:solidFill>
              </a:rPr>
              <a:t> Her </a:t>
            </a:r>
            <a:r>
              <a:rPr lang="en-US" altLang="zh-TW" sz="2600" b="1" dirty="0">
                <a:solidFill>
                  <a:schemeClr val="accent1">
                    <a:lumMod val="50000"/>
                  </a:schemeClr>
                </a:solidFill>
              </a:rPr>
              <a:t>conditions reminded me of my mother at the early stage of dementia.</a:t>
            </a:r>
          </a:p>
          <a:p>
            <a:pPr marL="0" indent="0" algn="just">
              <a:lnSpc>
                <a:spcPct val="110000"/>
              </a:lnSpc>
              <a:spcBef>
                <a:spcPts val="1200"/>
              </a:spcBef>
              <a:buNone/>
            </a:pPr>
            <a:r>
              <a:rPr lang="en-US" altLang="zh-TW" sz="2600" b="1" dirty="0" smtClean="0">
                <a:solidFill>
                  <a:schemeClr val="accent1">
                    <a:lumMod val="50000"/>
                  </a:schemeClr>
                </a:solidFill>
              </a:rPr>
              <a:t>I </a:t>
            </a:r>
            <a:r>
              <a:rPr lang="en-US" altLang="zh-TW" sz="2600" b="1" dirty="0">
                <a:solidFill>
                  <a:schemeClr val="accent1">
                    <a:lumMod val="50000"/>
                  </a:schemeClr>
                </a:solidFill>
              </a:rPr>
              <a:t>am sure that her husband noticed this already and treats her as a normal partner.</a:t>
            </a:r>
          </a:p>
          <a:p>
            <a:pPr marL="0" indent="0" algn="just">
              <a:lnSpc>
                <a:spcPct val="110000"/>
              </a:lnSpc>
              <a:spcBef>
                <a:spcPts val="1200"/>
              </a:spcBef>
              <a:buNone/>
            </a:pPr>
            <a:r>
              <a:rPr lang="en-US" altLang="zh-TW" sz="2600" b="1" dirty="0" smtClean="0">
                <a:solidFill>
                  <a:schemeClr val="accent1">
                    <a:lumMod val="50000"/>
                  </a:schemeClr>
                </a:solidFill>
              </a:rPr>
              <a:t>I </a:t>
            </a:r>
            <a:r>
              <a:rPr lang="en-US" altLang="zh-TW" sz="2600" b="1" dirty="0">
                <a:solidFill>
                  <a:schemeClr val="accent1">
                    <a:lumMod val="50000"/>
                  </a:schemeClr>
                </a:solidFill>
              </a:rPr>
              <a:t>think that this may be a way to treat a human being as a respectable person.</a:t>
            </a:r>
          </a:p>
          <a:p>
            <a:pPr marL="0" indent="0" algn="just">
              <a:lnSpc>
                <a:spcPct val="110000"/>
              </a:lnSpc>
              <a:spcBef>
                <a:spcPts val="1200"/>
              </a:spcBef>
              <a:buNone/>
            </a:pPr>
            <a:r>
              <a:rPr lang="en-US" altLang="zh-TW" sz="2600" b="1" dirty="0" smtClean="0">
                <a:solidFill>
                  <a:schemeClr val="accent1">
                    <a:lumMod val="50000"/>
                  </a:schemeClr>
                </a:solidFill>
              </a:rPr>
              <a:t>It </a:t>
            </a:r>
            <a:r>
              <a:rPr lang="en-US" altLang="zh-TW" sz="2600" b="1" dirty="0">
                <a:solidFill>
                  <a:schemeClr val="accent1">
                    <a:lumMod val="50000"/>
                  </a:schemeClr>
                </a:solidFill>
              </a:rPr>
              <a:t>is not easy. I did not talk about her conditions with him</a:t>
            </a:r>
            <a:r>
              <a:rPr lang="en-US" altLang="zh-TW" sz="2600" b="1" dirty="0" smtClean="0">
                <a:solidFill>
                  <a:schemeClr val="accent1">
                    <a:lumMod val="50000"/>
                  </a:schemeClr>
                </a:solidFill>
              </a:rPr>
              <a:t>.  </a:t>
            </a:r>
            <a:r>
              <a:rPr lang="en-US" altLang="zh-TW" sz="2600" b="1" dirty="0">
                <a:solidFill>
                  <a:schemeClr val="accent1">
                    <a:lumMod val="50000"/>
                  </a:schemeClr>
                </a:solidFill>
              </a:rPr>
              <a:t>But we had a good time.</a:t>
            </a:r>
          </a:p>
          <a:p>
            <a:pPr algn="just">
              <a:lnSpc>
                <a:spcPct val="110000"/>
              </a:lnSpc>
            </a:pPr>
            <a:endParaRPr lang="zh-TW" altLang="en-US" dirty="0"/>
          </a:p>
        </p:txBody>
      </p:sp>
    </p:spTree>
    <p:extLst>
      <p:ext uri="{BB962C8B-B14F-4D97-AF65-F5344CB8AC3E}">
        <p14:creationId xmlns:p14="http://schemas.microsoft.com/office/powerpoint/2010/main" val="657218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2615" y1="51500" x2="32615" y2="51500"/>
                        <a14:foregroundMark x1="27077" y1="57750" x2="27077" y2="57750"/>
                        <a14:foregroundMark x1="32000" y1="56250" x2="32000" y2="56250"/>
                        <a14:foregroundMark x1="31231" y1="49750" x2="31231" y2="49750"/>
                        <a14:foregroundMark x1="26000" y1="50000" x2="26000" y2="50000"/>
                        <a14:foregroundMark x1="24308" y1="52750" x2="24308" y2="52750"/>
                        <a14:foregroundMark x1="33692" y1="62500" x2="33692" y2="62500"/>
                        <a14:foregroundMark x1="55692" y1="67750" x2="55692" y2="67750"/>
                        <a14:foregroundMark x1="66923" y1="62750" x2="66923" y2="62750"/>
                        <a14:foregroundMark x1="77231" y1="57750" x2="77231" y2="57750"/>
                        <a14:foregroundMark x1="76000" y1="51750" x2="76000" y2="51750"/>
                        <a14:foregroundMark x1="75538" y1="58750" x2="75538" y2="58750"/>
                        <a14:foregroundMark x1="74462" y1="53500" x2="74462" y2="53500"/>
                        <a14:foregroundMark x1="65846" y1="56000" x2="65846" y2="56000"/>
                        <a14:foregroundMark x1="22154" y1="57750" x2="22154" y2="57750"/>
                      </a14:backgroundRemoval>
                    </a14:imgEffect>
                  </a14:imgLayer>
                </a14:imgProps>
              </a:ext>
              <a:ext uri="{28A0092B-C50C-407E-A947-70E740481C1C}">
                <a14:useLocalDpi xmlns:a14="http://schemas.microsoft.com/office/drawing/2010/main" val="0"/>
              </a:ext>
            </a:extLst>
          </a:blip>
          <a:stretch>
            <a:fillRect/>
          </a:stretch>
        </p:blipFill>
        <p:spPr>
          <a:xfrm>
            <a:off x="-698214" y="1066384"/>
            <a:ext cx="10337578" cy="6361586"/>
          </a:xfrm>
          <a:prstGeom prst="rect">
            <a:avLst/>
          </a:prstGeom>
        </p:spPr>
      </p:pic>
      <p:sp>
        <p:nvSpPr>
          <p:cNvPr id="8" name="矩形 7"/>
          <p:cNvSpPr/>
          <p:nvPr/>
        </p:nvSpPr>
        <p:spPr>
          <a:xfrm>
            <a:off x="1043608" y="332656"/>
            <a:ext cx="7560839" cy="1200329"/>
          </a:xfrm>
          <a:prstGeom prst="rect">
            <a:avLst/>
          </a:prstGeom>
          <a:noFill/>
        </p:spPr>
        <p:txBody>
          <a:bodyPr wrap="square" lIns="91440" tIns="45720" rIns="91440" bIns="45720">
            <a:spAutoFit/>
          </a:bodyPr>
          <a:lstStyle/>
          <a:p>
            <a:pPr algn="ctr"/>
            <a:r>
              <a:rPr lang="en-US" altLang="zh-TW"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Being AS Human</a:t>
            </a:r>
            <a:endParaRPr lang="zh-TW" alt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圓角矩形 1"/>
          <p:cNvSpPr/>
          <p:nvPr/>
        </p:nvSpPr>
        <p:spPr>
          <a:xfrm>
            <a:off x="2267744" y="2641460"/>
            <a:ext cx="4680521" cy="180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altLang="zh-TW" sz="4000" dirty="0" smtClean="0">
                <a:solidFill>
                  <a:srgbClr val="FFFF00"/>
                </a:solidFill>
                <a:latin typeface="Cambria Math" pitchFamily="18" charset="0"/>
                <a:ea typeface="華康少女文字W5" pitchFamily="81" charset="-120"/>
              </a:rPr>
              <a:t>The</a:t>
            </a:r>
          </a:p>
          <a:p>
            <a:pPr algn="ctr">
              <a:spcBef>
                <a:spcPts val="1200"/>
              </a:spcBef>
            </a:pPr>
            <a:r>
              <a:rPr lang="en-US" altLang="zh-TW" sz="4000" dirty="0" smtClean="0">
                <a:solidFill>
                  <a:srgbClr val="FFFF00"/>
                </a:solidFill>
                <a:latin typeface="Cambria Math" pitchFamily="18" charset="0"/>
                <a:ea typeface="華康少女文字W5" pitchFamily="81" charset="-120"/>
              </a:rPr>
              <a:t>Aging\Aged </a:t>
            </a:r>
          </a:p>
          <a:p>
            <a:pPr algn="ctr">
              <a:spcBef>
                <a:spcPts val="1200"/>
              </a:spcBef>
            </a:pPr>
            <a:r>
              <a:rPr lang="en-US" altLang="zh-TW" sz="4000" dirty="0" smtClean="0">
                <a:solidFill>
                  <a:srgbClr val="FFFF00"/>
                </a:solidFill>
                <a:latin typeface="Cambria Math" pitchFamily="18" charset="0"/>
                <a:ea typeface="華康少女文字W5" pitchFamily="81" charset="-120"/>
              </a:rPr>
              <a:t>Society</a:t>
            </a:r>
            <a:endParaRPr lang="zh-TW" altLang="en-US" sz="4000" dirty="0">
              <a:solidFill>
                <a:srgbClr val="FFFF00"/>
              </a:solidFill>
              <a:latin typeface="Cambria Math" pitchFamily="18" charset="0"/>
              <a:ea typeface="華康少女文字W5" pitchFamily="81" charset="-120"/>
            </a:endParaRPr>
          </a:p>
        </p:txBody>
      </p:sp>
    </p:spTree>
    <p:extLst>
      <p:ext uri="{BB962C8B-B14F-4D97-AF65-F5344CB8AC3E}">
        <p14:creationId xmlns:p14="http://schemas.microsoft.com/office/powerpoint/2010/main" val="1475578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886700" cy="1325563"/>
          </a:xfrm>
        </p:spPr>
        <p:txBody>
          <a:bodyPr>
            <a:normAutofit/>
          </a:bodyPr>
          <a:lstStyle/>
          <a:p>
            <a:pPr algn="ctr"/>
            <a:r>
              <a:rPr lang="en-US" altLang="zh-TW" sz="4000" b="1" dirty="0" smtClean="0">
                <a:solidFill>
                  <a:srgbClr val="7030A0"/>
                </a:solidFill>
              </a:rPr>
              <a:t>Issues </a:t>
            </a:r>
            <a:r>
              <a:rPr lang="en-US" altLang="zh-TW" sz="4000" b="1" dirty="0">
                <a:solidFill>
                  <a:srgbClr val="7030A0"/>
                </a:solidFill>
              </a:rPr>
              <a:t>to be </a:t>
            </a:r>
            <a:r>
              <a:rPr lang="en-US" altLang="zh-TW" sz="4000" b="1" dirty="0" smtClean="0">
                <a:solidFill>
                  <a:srgbClr val="7030A0"/>
                </a:solidFill>
              </a:rPr>
              <a:t>Discussed (1)</a:t>
            </a:r>
            <a:endParaRPr lang="zh-TW" altLang="en-US" sz="4000" b="1" dirty="0">
              <a:solidFill>
                <a:srgbClr val="7030A0"/>
              </a:solidFill>
            </a:endParaRPr>
          </a:p>
        </p:txBody>
      </p:sp>
      <p:sp>
        <p:nvSpPr>
          <p:cNvPr id="3" name="內容版面配置區 2"/>
          <p:cNvSpPr>
            <a:spLocks noGrp="1"/>
          </p:cNvSpPr>
          <p:nvPr>
            <p:ph idx="1"/>
          </p:nvPr>
        </p:nvSpPr>
        <p:spPr>
          <a:xfrm>
            <a:off x="899592" y="1484784"/>
            <a:ext cx="7416824" cy="4908203"/>
          </a:xfrm>
        </p:spPr>
        <p:txBody>
          <a:bodyPr>
            <a:normAutofit/>
          </a:bodyPr>
          <a:lstStyle/>
          <a:p>
            <a:pPr marL="0" indent="0" algn="just">
              <a:lnSpc>
                <a:spcPts val="3600"/>
              </a:lnSpc>
              <a:buNone/>
            </a:pPr>
            <a:r>
              <a:rPr lang="en-US" altLang="zh-TW" sz="2400" b="1" dirty="0" smtClean="0">
                <a:solidFill>
                  <a:srgbClr val="7030A0"/>
                </a:solidFill>
              </a:rPr>
              <a:t>Basic </a:t>
            </a:r>
            <a:r>
              <a:rPr lang="en-US" altLang="zh-TW" sz="2400" b="1" dirty="0">
                <a:solidFill>
                  <a:srgbClr val="7030A0"/>
                </a:solidFill>
              </a:rPr>
              <a:t>structural issues on </a:t>
            </a:r>
            <a:r>
              <a:rPr lang="en-US" altLang="zh-TW" sz="2400" b="1" dirty="0">
                <a:solidFill>
                  <a:srgbClr val="003300"/>
                </a:solidFill>
              </a:rPr>
              <a:t>adult guardianship system</a:t>
            </a:r>
            <a:r>
              <a:rPr lang="en-US" altLang="zh-TW" sz="2400" b="1" dirty="0">
                <a:solidFill>
                  <a:srgbClr val="7030A0"/>
                </a:solidFill>
              </a:rPr>
              <a:t>: </a:t>
            </a:r>
            <a:r>
              <a:rPr lang="en-US" altLang="zh-TW" sz="2400" b="1" dirty="0" smtClean="0">
                <a:solidFill>
                  <a:srgbClr val="7030A0"/>
                </a:solidFill>
              </a:rPr>
              <a:t>   On </a:t>
            </a:r>
            <a:r>
              <a:rPr lang="en-US" altLang="zh-TW" sz="2400" b="1" dirty="0">
                <a:solidFill>
                  <a:srgbClr val="7030A0"/>
                </a:solidFill>
              </a:rPr>
              <a:t>March 1, 2016, the Supreme Court of Japan has made a groundbreaking decision to dismiss the liability of the family of a 91-year-old man with dementia who was killed by a train after wandering onto railway tracks.  The precedent-setting decision made significant implication on the adult guardianship system.  </a:t>
            </a:r>
            <a:r>
              <a:rPr lang="en-US" altLang="zh-TW" sz="2400" b="1" dirty="0" smtClean="0">
                <a:solidFill>
                  <a:srgbClr val="7030A0"/>
                </a:solidFill>
              </a:rPr>
              <a:t>Reflecting </a:t>
            </a:r>
            <a:r>
              <a:rPr lang="en-US" altLang="zh-TW" sz="2400" b="1" dirty="0">
                <a:solidFill>
                  <a:srgbClr val="7030A0"/>
                </a:solidFill>
              </a:rPr>
              <a:t>upon the decision, each speaker is expected to discuss on </a:t>
            </a:r>
            <a:r>
              <a:rPr lang="en-US" altLang="zh-TW" sz="2400" b="1" dirty="0">
                <a:solidFill>
                  <a:srgbClr val="003300"/>
                </a:solidFill>
              </a:rPr>
              <a:t>how the corresponding system work in his\her own jurisdiction with evaluations and suggestions for improvements</a:t>
            </a:r>
            <a:r>
              <a:rPr lang="en-US" altLang="zh-TW" sz="2400" b="1" dirty="0">
                <a:solidFill>
                  <a:srgbClr val="7030A0"/>
                </a:solidFill>
              </a:rPr>
              <a:t>.</a:t>
            </a:r>
            <a:endParaRPr lang="zh-TW" altLang="en-US" sz="2400" b="1" dirty="0">
              <a:solidFill>
                <a:srgbClr val="7030A0"/>
              </a:solidFill>
            </a:endParaRPr>
          </a:p>
        </p:txBody>
      </p:sp>
    </p:spTree>
    <p:extLst>
      <p:ext uri="{BB962C8B-B14F-4D97-AF65-F5344CB8AC3E}">
        <p14:creationId xmlns:p14="http://schemas.microsoft.com/office/powerpoint/2010/main" val="162006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3"/>
            <a:ext cx="7886700" cy="936104"/>
          </a:xfrm>
        </p:spPr>
        <p:txBody>
          <a:bodyPr>
            <a:normAutofit/>
          </a:bodyPr>
          <a:lstStyle/>
          <a:p>
            <a:pPr algn="ctr"/>
            <a:r>
              <a:rPr lang="en-US" altLang="zh-TW" sz="4000" b="1" dirty="0" smtClean="0"/>
              <a:t>Taiwan Civil Code</a:t>
            </a:r>
            <a:endParaRPr lang="zh-TW" altLang="en-US" sz="4000" b="1" dirty="0"/>
          </a:p>
        </p:txBody>
      </p:sp>
      <p:sp>
        <p:nvSpPr>
          <p:cNvPr id="3" name="內容版面配置區 2"/>
          <p:cNvSpPr>
            <a:spLocks noGrp="1"/>
          </p:cNvSpPr>
          <p:nvPr>
            <p:ph idx="1"/>
          </p:nvPr>
        </p:nvSpPr>
        <p:spPr>
          <a:xfrm>
            <a:off x="827584" y="1196752"/>
            <a:ext cx="7704856" cy="5215434"/>
          </a:xfrm>
        </p:spPr>
        <p:txBody>
          <a:bodyPr>
            <a:noAutofit/>
          </a:bodyPr>
          <a:lstStyle/>
          <a:p>
            <a:pPr marL="0" indent="0">
              <a:lnSpc>
                <a:spcPts val="3000"/>
              </a:lnSpc>
              <a:spcBef>
                <a:spcPts val="0"/>
              </a:spcBef>
              <a:spcAft>
                <a:spcPts val="600"/>
              </a:spcAft>
              <a:buNone/>
            </a:pPr>
            <a:r>
              <a:rPr lang="en-US" altLang="zh-TW" sz="2400" b="1" dirty="0" smtClean="0"/>
              <a:t>Article </a:t>
            </a:r>
            <a:r>
              <a:rPr lang="en-US" altLang="zh-TW" sz="2400" b="1" dirty="0"/>
              <a:t>6</a:t>
            </a:r>
            <a:r>
              <a:rPr lang="en-US" altLang="zh-TW" sz="2000" b="1" dirty="0"/>
              <a:t>	</a:t>
            </a:r>
            <a:r>
              <a:rPr lang="zh-TW" altLang="en-US" sz="2000" b="1" dirty="0"/>
              <a:t>　	</a:t>
            </a:r>
          </a:p>
          <a:p>
            <a:pPr marL="0" indent="0">
              <a:lnSpc>
                <a:spcPts val="3000"/>
              </a:lnSpc>
              <a:spcBef>
                <a:spcPts val="0"/>
              </a:spcBef>
              <a:spcAft>
                <a:spcPts val="1200"/>
              </a:spcAft>
              <a:buNone/>
            </a:pPr>
            <a:r>
              <a:rPr lang="en-US" altLang="zh-TW" sz="2200" b="1" dirty="0"/>
              <a:t>The </a:t>
            </a:r>
            <a:r>
              <a:rPr lang="en-US" altLang="zh-TW" sz="2200" b="1" dirty="0">
                <a:solidFill>
                  <a:srgbClr val="FF0000"/>
                </a:solidFill>
              </a:rPr>
              <a:t>legal capacity </a:t>
            </a:r>
            <a:r>
              <a:rPr lang="en-US" altLang="zh-TW" sz="2200" b="1" dirty="0"/>
              <a:t>of a person commences from the moment of </a:t>
            </a:r>
            <a:r>
              <a:rPr lang="en-US" altLang="zh-TW" sz="2200" b="1" dirty="0" smtClean="0"/>
              <a:t>birth </a:t>
            </a:r>
            <a:r>
              <a:rPr lang="en-US" altLang="zh-TW" sz="2200" b="1" dirty="0"/>
              <a:t>and terminates at death.</a:t>
            </a:r>
          </a:p>
          <a:p>
            <a:pPr marL="0" indent="0">
              <a:lnSpc>
                <a:spcPts val="3000"/>
              </a:lnSpc>
              <a:spcBef>
                <a:spcPts val="1800"/>
              </a:spcBef>
              <a:spcAft>
                <a:spcPts val="600"/>
              </a:spcAft>
              <a:buNone/>
            </a:pPr>
            <a:r>
              <a:rPr lang="en-US" altLang="zh-TW" sz="2400" b="1" dirty="0" smtClean="0">
                <a:ea typeface="華康中圓體" pitchFamily="49" charset="-120"/>
                <a:cs typeface="Times New Roman" pitchFamily="18" charset="0"/>
              </a:rPr>
              <a:t>Article </a:t>
            </a:r>
            <a:r>
              <a:rPr lang="en-US" altLang="zh-TW" sz="2400" b="1" dirty="0">
                <a:ea typeface="華康中圓體" pitchFamily="49" charset="-120"/>
                <a:cs typeface="Times New Roman" pitchFamily="18" charset="0"/>
              </a:rPr>
              <a:t>16	</a:t>
            </a:r>
            <a:r>
              <a:rPr lang="zh-TW" altLang="en-US" sz="2000" b="1" dirty="0">
                <a:ea typeface="華康中圓體" pitchFamily="49" charset="-120"/>
                <a:cs typeface="Times New Roman" pitchFamily="18" charset="0"/>
              </a:rPr>
              <a:t>　</a:t>
            </a:r>
            <a:r>
              <a:rPr lang="zh-TW" altLang="en-US" sz="2000" dirty="0">
                <a:ea typeface="華康中圓體" pitchFamily="49" charset="-120"/>
                <a:cs typeface="Times New Roman" pitchFamily="18" charset="0"/>
              </a:rPr>
              <a:t>	</a:t>
            </a:r>
          </a:p>
          <a:p>
            <a:pPr marL="0" indent="0">
              <a:lnSpc>
                <a:spcPts val="3000"/>
              </a:lnSpc>
              <a:spcBef>
                <a:spcPts val="600"/>
              </a:spcBef>
              <a:spcAft>
                <a:spcPts val="1200"/>
              </a:spcAft>
              <a:buNone/>
            </a:pPr>
            <a:r>
              <a:rPr lang="en-US" altLang="zh-TW" sz="2200" b="1" dirty="0">
                <a:ea typeface="華康中圓體" pitchFamily="49" charset="-120"/>
                <a:cs typeface="Times New Roman" pitchFamily="18" charset="0"/>
              </a:rPr>
              <a:t>No one shall be permitted to waive his </a:t>
            </a:r>
            <a:r>
              <a:rPr lang="en-US" altLang="zh-TW" sz="2200" b="1" dirty="0">
                <a:solidFill>
                  <a:srgbClr val="FF0000"/>
                </a:solidFill>
                <a:ea typeface="華康中圓體" pitchFamily="49" charset="-120"/>
                <a:cs typeface="Times New Roman" pitchFamily="18" charset="0"/>
              </a:rPr>
              <a:t>legal capacity </a:t>
            </a:r>
            <a:r>
              <a:rPr lang="en-US" altLang="zh-TW" sz="2200" b="1" dirty="0">
                <a:ea typeface="華康中圓體" pitchFamily="49" charset="-120"/>
                <a:cs typeface="Times New Roman" pitchFamily="18" charset="0"/>
              </a:rPr>
              <a:t>or </a:t>
            </a:r>
            <a:r>
              <a:rPr lang="en-US" altLang="zh-TW" sz="2200" b="1" dirty="0">
                <a:solidFill>
                  <a:srgbClr val="FF0000"/>
                </a:solidFill>
                <a:ea typeface="華康中圓體" pitchFamily="49" charset="-120"/>
                <a:cs typeface="Times New Roman" pitchFamily="18" charset="0"/>
              </a:rPr>
              <a:t>capacity to make juridical acts</a:t>
            </a:r>
            <a:r>
              <a:rPr lang="en-US" altLang="zh-TW" sz="2200" b="1" dirty="0" smtClean="0">
                <a:ea typeface="華康中圓體" pitchFamily="49" charset="-120"/>
                <a:cs typeface="Times New Roman" pitchFamily="18" charset="0"/>
              </a:rPr>
              <a:t>.      </a:t>
            </a:r>
            <a:r>
              <a:rPr lang="zh-TW" altLang="en-US" sz="2000" b="1" u="sng" dirty="0" smtClean="0">
                <a:solidFill>
                  <a:srgbClr val="000099"/>
                </a:solidFill>
                <a:ea typeface="華康中圓體" pitchFamily="49" charset="-120"/>
                <a:cs typeface="Times New Roman" pitchFamily="18" charset="0"/>
              </a:rPr>
              <a:t>權利</a:t>
            </a:r>
            <a:r>
              <a:rPr lang="zh-TW" altLang="en-US" sz="2000" b="1" u="sng" dirty="0">
                <a:solidFill>
                  <a:srgbClr val="000099"/>
                </a:solidFill>
                <a:ea typeface="華康中圓體" pitchFamily="49" charset="-120"/>
                <a:cs typeface="Times New Roman" pitchFamily="18" charset="0"/>
              </a:rPr>
              <a:t>能力</a:t>
            </a:r>
            <a:r>
              <a:rPr lang="zh-TW" altLang="en-US" sz="2000" b="1" dirty="0">
                <a:solidFill>
                  <a:srgbClr val="000099"/>
                </a:solidFill>
                <a:ea typeface="華康中圓體" pitchFamily="49" charset="-120"/>
                <a:cs typeface="Times New Roman" pitchFamily="18" charset="0"/>
              </a:rPr>
              <a:t>及</a:t>
            </a:r>
            <a:r>
              <a:rPr lang="zh-TW" altLang="en-US" sz="2000" b="1" u="sng" dirty="0">
                <a:solidFill>
                  <a:srgbClr val="000099"/>
                </a:solidFill>
                <a:ea typeface="華康中圓體" pitchFamily="49" charset="-120"/>
                <a:cs typeface="Times New Roman" pitchFamily="18" charset="0"/>
              </a:rPr>
              <a:t>行為能力</a:t>
            </a:r>
            <a:r>
              <a:rPr lang="zh-TW" altLang="en-US" sz="2000" b="1" dirty="0">
                <a:solidFill>
                  <a:srgbClr val="000099"/>
                </a:solidFill>
                <a:ea typeface="華康中圓體" pitchFamily="49" charset="-120"/>
                <a:cs typeface="Times New Roman" pitchFamily="18" charset="0"/>
              </a:rPr>
              <a:t>，不得拋棄</a:t>
            </a:r>
            <a:r>
              <a:rPr lang="zh-TW" altLang="en-US" sz="2000" b="1" dirty="0" smtClean="0">
                <a:solidFill>
                  <a:srgbClr val="000099"/>
                </a:solidFill>
                <a:ea typeface="華康中圓體" pitchFamily="49" charset="-120"/>
                <a:cs typeface="Times New Roman" pitchFamily="18" charset="0"/>
              </a:rPr>
              <a:t>。</a:t>
            </a:r>
            <a:endParaRPr lang="en-US" altLang="zh-TW" sz="2000" b="1" dirty="0" smtClean="0">
              <a:solidFill>
                <a:srgbClr val="000099"/>
              </a:solidFill>
              <a:ea typeface="華康中圓體" pitchFamily="49" charset="-120"/>
              <a:cs typeface="Times New Roman" pitchFamily="18" charset="0"/>
            </a:endParaRPr>
          </a:p>
          <a:p>
            <a:pPr marL="0" indent="0">
              <a:lnSpc>
                <a:spcPts val="3000"/>
              </a:lnSpc>
              <a:spcBef>
                <a:spcPts val="1200"/>
              </a:spcBef>
              <a:buNone/>
            </a:pPr>
            <a:r>
              <a:rPr lang="en-US" altLang="zh-TW" sz="2400" b="1" dirty="0" smtClean="0">
                <a:ea typeface="華康中圓體" pitchFamily="49" charset="-120"/>
                <a:cs typeface="Times New Roman" pitchFamily="18" charset="0"/>
              </a:rPr>
              <a:t>Article </a:t>
            </a:r>
            <a:r>
              <a:rPr lang="en-US" altLang="zh-TW" sz="2400" b="1" dirty="0">
                <a:ea typeface="華康中圓體" pitchFamily="49" charset="-120"/>
                <a:cs typeface="Times New Roman" pitchFamily="18" charset="0"/>
              </a:rPr>
              <a:t>17</a:t>
            </a:r>
            <a:r>
              <a:rPr lang="en-US" altLang="zh-TW" sz="2000" b="1" dirty="0">
                <a:ea typeface="華康中圓體" pitchFamily="49" charset="-120"/>
                <a:cs typeface="Times New Roman" pitchFamily="18" charset="0"/>
              </a:rPr>
              <a:t>	</a:t>
            </a:r>
            <a:r>
              <a:rPr lang="zh-TW" altLang="en-US" sz="2000" b="1" dirty="0">
                <a:ea typeface="華康中圓體" pitchFamily="49" charset="-120"/>
                <a:cs typeface="Times New Roman" pitchFamily="18" charset="0"/>
              </a:rPr>
              <a:t>　	</a:t>
            </a:r>
          </a:p>
          <a:p>
            <a:pPr marL="0" indent="0">
              <a:lnSpc>
                <a:spcPts val="3000"/>
              </a:lnSpc>
              <a:spcBef>
                <a:spcPts val="600"/>
              </a:spcBef>
              <a:buNone/>
            </a:pPr>
            <a:r>
              <a:rPr lang="en-US" altLang="zh-TW" sz="2200" b="1" dirty="0">
                <a:ea typeface="華康中圓體" pitchFamily="49" charset="-120"/>
                <a:cs typeface="Times New Roman" pitchFamily="18" charset="0"/>
              </a:rPr>
              <a:t>No one shall be permitted to waive his </a:t>
            </a:r>
            <a:r>
              <a:rPr lang="en-US" altLang="zh-TW" sz="2200" b="1" dirty="0">
                <a:solidFill>
                  <a:srgbClr val="FF0000"/>
                </a:solidFill>
                <a:ea typeface="華康中圓體" pitchFamily="49" charset="-120"/>
                <a:cs typeface="Times New Roman" pitchFamily="18" charset="0"/>
              </a:rPr>
              <a:t>liberty</a:t>
            </a:r>
            <a:r>
              <a:rPr lang="en-US" altLang="zh-TW" sz="2200" b="1" dirty="0">
                <a:ea typeface="華康中圓體" pitchFamily="49" charset="-120"/>
                <a:cs typeface="Times New Roman" pitchFamily="18" charset="0"/>
              </a:rPr>
              <a:t>.</a:t>
            </a:r>
          </a:p>
          <a:p>
            <a:pPr marL="0" indent="0">
              <a:lnSpc>
                <a:spcPts val="3000"/>
              </a:lnSpc>
              <a:spcBef>
                <a:spcPts val="600"/>
              </a:spcBef>
              <a:buNone/>
            </a:pPr>
            <a:r>
              <a:rPr lang="en-US" altLang="zh-TW" sz="2200" b="1" dirty="0">
                <a:ea typeface="華康中圓體" pitchFamily="49" charset="-120"/>
                <a:cs typeface="Times New Roman" pitchFamily="18" charset="0"/>
              </a:rPr>
              <a:t>Any limitation to liberty shall not be against public policy or morals.</a:t>
            </a:r>
          </a:p>
          <a:p>
            <a:pPr marL="0" indent="0">
              <a:lnSpc>
                <a:spcPts val="3000"/>
              </a:lnSpc>
              <a:spcBef>
                <a:spcPts val="600"/>
              </a:spcBef>
              <a:buNone/>
            </a:pPr>
            <a:endParaRPr lang="zh-TW" altLang="en-US" sz="2000" b="1" dirty="0">
              <a:solidFill>
                <a:srgbClr val="000099"/>
              </a:solidFill>
              <a:ea typeface="華康中圓體" pitchFamily="49" charset="-120"/>
              <a:cs typeface="Times New Roman" pitchFamily="18" charset="0"/>
            </a:endParaRPr>
          </a:p>
          <a:p>
            <a:pPr marL="0" indent="0">
              <a:lnSpc>
                <a:spcPts val="4500"/>
              </a:lnSpc>
              <a:spcBef>
                <a:spcPts val="600"/>
              </a:spcBef>
              <a:buNone/>
            </a:pPr>
            <a:endParaRPr lang="en-US" altLang="zh-TW" sz="2400" b="1" dirty="0">
              <a:ea typeface="華康中圓體" pitchFamily="49" charset="-120"/>
              <a:cs typeface="Times New Roman" pitchFamily="18" charset="0"/>
            </a:endParaRPr>
          </a:p>
          <a:p>
            <a:pPr marL="0" indent="0">
              <a:lnSpc>
                <a:spcPts val="4000"/>
              </a:lnSpc>
              <a:spcBef>
                <a:spcPts val="0"/>
              </a:spcBef>
              <a:buNone/>
            </a:pPr>
            <a:endParaRPr lang="en-US" altLang="zh-TW" sz="2800" dirty="0" smtClean="0">
              <a:solidFill>
                <a:srgbClr val="006600"/>
              </a:solidFill>
              <a:latin typeface="華康中圓體" pitchFamily="49" charset="-120"/>
              <a:ea typeface="華康中圓體" pitchFamily="49" charset="-120"/>
            </a:endParaRPr>
          </a:p>
          <a:p>
            <a:pPr marL="0" indent="0">
              <a:lnSpc>
                <a:spcPts val="4000"/>
              </a:lnSpc>
              <a:spcBef>
                <a:spcPts val="0"/>
              </a:spcBef>
              <a:buNone/>
            </a:pPr>
            <a:endParaRPr lang="zh-TW" altLang="en-US" sz="2800" dirty="0">
              <a:solidFill>
                <a:srgbClr val="006600"/>
              </a:solidFill>
              <a:latin typeface="華康中圓體" pitchFamily="49" charset="-120"/>
              <a:ea typeface="華康中圓體" pitchFamily="49" charset="-120"/>
            </a:endParaRPr>
          </a:p>
          <a:p>
            <a:pPr marL="0" indent="0">
              <a:lnSpc>
                <a:spcPts val="4000"/>
              </a:lnSpc>
              <a:spcBef>
                <a:spcPts val="0"/>
              </a:spcBef>
              <a:buNone/>
            </a:pPr>
            <a:endParaRPr lang="en-US" altLang="zh-TW" sz="2800" b="1" dirty="0" smtClean="0">
              <a:solidFill>
                <a:srgbClr val="7030A0"/>
              </a:solidFill>
            </a:endParaRPr>
          </a:p>
          <a:p>
            <a:pPr marL="0" indent="0" algn="just">
              <a:lnSpc>
                <a:spcPts val="3000"/>
              </a:lnSpc>
              <a:spcBef>
                <a:spcPts val="1800"/>
              </a:spcBef>
              <a:buNone/>
            </a:pPr>
            <a:endParaRPr lang="zh-TW" altLang="en-US" sz="2000" b="1" dirty="0">
              <a:solidFill>
                <a:srgbClr val="008000"/>
              </a:solidFill>
              <a:latin typeface="Tahoma" pitchFamily="34" charset="0"/>
              <a:cs typeface="Tahoma" pitchFamily="34" charset="0"/>
            </a:endParaRPr>
          </a:p>
        </p:txBody>
      </p:sp>
    </p:spTree>
    <p:extLst>
      <p:ext uri="{BB962C8B-B14F-4D97-AF65-F5344CB8AC3E}">
        <p14:creationId xmlns:p14="http://schemas.microsoft.com/office/powerpoint/2010/main" val="1060618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3"/>
            <a:ext cx="7886700" cy="936104"/>
          </a:xfrm>
        </p:spPr>
        <p:txBody>
          <a:bodyPr>
            <a:normAutofit/>
          </a:bodyPr>
          <a:lstStyle/>
          <a:p>
            <a:pPr algn="ctr"/>
            <a:r>
              <a:rPr lang="en-US" altLang="zh-TW" sz="4000" b="1" dirty="0" smtClean="0"/>
              <a:t>Taiwan Civil Code</a:t>
            </a:r>
            <a:endParaRPr lang="zh-TW" altLang="en-US" sz="4000" b="1" dirty="0"/>
          </a:p>
        </p:txBody>
      </p:sp>
      <p:sp>
        <p:nvSpPr>
          <p:cNvPr id="3" name="內容版面配置區 2"/>
          <p:cNvSpPr>
            <a:spLocks noGrp="1"/>
          </p:cNvSpPr>
          <p:nvPr>
            <p:ph idx="1"/>
          </p:nvPr>
        </p:nvSpPr>
        <p:spPr>
          <a:xfrm>
            <a:off x="611560" y="1196752"/>
            <a:ext cx="7848872" cy="5215434"/>
          </a:xfrm>
        </p:spPr>
        <p:txBody>
          <a:bodyPr>
            <a:noAutofit/>
          </a:bodyPr>
          <a:lstStyle/>
          <a:p>
            <a:pPr marL="0" indent="0">
              <a:lnSpc>
                <a:spcPts val="4000"/>
              </a:lnSpc>
              <a:spcBef>
                <a:spcPts val="0"/>
              </a:spcBef>
              <a:buNone/>
            </a:pPr>
            <a:r>
              <a:rPr lang="en-US" altLang="zh-TW" sz="2800" b="1" dirty="0" smtClean="0"/>
              <a:t>Article 12</a:t>
            </a:r>
            <a:r>
              <a:rPr lang="en-US" altLang="zh-TW" sz="2800" b="1" dirty="0"/>
              <a:t>	</a:t>
            </a:r>
            <a:r>
              <a:rPr lang="zh-TW" altLang="en-US" sz="2800" b="1" dirty="0"/>
              <a:t>　	</a:t>
            </a:r>
            <a:r>
              <a:rPr lang="zh-TW" altLang="en-US" sz="2400" b="1" dirty="0"/>
              <a:t>　	</a:t>
            </a:r>
          </a:p>
          <a:p>
            <a:pPr marL="0" indent="0">
              <a:lnSpc>
                <a:spcPts val="4000"/>
              </a:lnSpc>
              <a:spcBef>
                <a:spcPts val="0"/>
              </a:spcBef>
              <a:buNone/>
            </a:pPr>
            <a:r>
              <a:rPr lang="en-US" altLang="zh-TW" sz="2400" b="1" dirty="0">
                <a:solidFill>
                  <a:srgbClr val="FF0000"/>
                </a:solidFill>
              </a:rPr>
              <a:t>Majority</a:t>
            </a:r>
            <a:r>
              <a:rPr lang="en-US" altLang="zh-TW" sz="2400" b="1" dirty="0"/>
              <a:t> is attained upon reaching the twentieth year of age.</a:t>
            </a:r>
          </a:p>
          <a:p>
            <a:pPr marL="0" indent="0">
              <a:lnSpc>
                <a:spcPts val="4000"/>
              </a:lnSpc>
              <a:spcBef>
                <a:spcPts val="0"/>
              </a:spcBef>
              <a:buNone/>
            </a:pPr>
            <a:endParaRPr lang="en-US" altLang="zh-TW" sz="2800" dirty="0">
              <a:solidFill>
                <a:srgbClr val="006600"/>
              </a:solidFill>
              <a:latin typeface="華康中圓體" pitchFamily="49" charset="-120"/>
              <a:ea typeface="華康中圓體" pitchFamily="49" charset="-120"/>
            </a:endParaRPr>
          </a:p>
          <a:p>
            <a:pPr marL="0" indent="0">
              <a:lnSpc>
                <a:spcPts val="4000"/>
              </a:lnSpc>
              <a:spcBef>
                <a:spcPts val="600"/>
              </a:spcBef>
              <a:buNone/>
            </a:pPr>
            <a:r>
              <a:rPr lang="en-US" altLang="zh-TW" sz="2800" b="1" dirty="0">
                <a:ea typeface="華康中圓體" pitchFamily="49" charset="-120"/>
                <a:cs typeface="Times New Roman" pitchFamily="18" charset="0"/>
              </a:rPr>
              <a:t>Article </a:t>
            </a:r>
            <a:r>
              <a:rPr lang="en-US" altLang="zh-TW" sz="2800" b="1" dirty="0" smtClean="0">
                <a:ea typeface="華康中圓體" pitchFamily="49" charset="-120"/>
                <a:cs typeface="Times New Roman" pitchFamily="18" charset="0"/>
              </a:rPr>
              <a:t>13</a:t>
            </a:r>
            <a:r>
              <a:rPr lang="en-US" altLang="zh-TW" sz="2400" b="1" dirty="0">
                <a:ea typeface="華康中圓體" pitchFamily="49" charset="-120"/>
                <a:cs typeface="Times New Roman" pitchFamily="18" charset="0"/>
              </a:rPr>
              <a:t>	</a:t>
            </a:r>
            <a:r>
              <a:rPr lang="zh-TW" altLang="en-US" sz="2400" b="1" dirty="0">
                <a:ea typeface="華康中圓體" pitchFamily="49" charset="-120"/>
                <a:cs typeface="Times New Roman" pitchFamily="18" charset="0"/>
              </a:rPr>
              <a:t>　</a:t>
            </a:r>
            <a:r>
              <a:rPr lang="zh-TW" altLang="en-US" sz="2400" dirty="0">
                <a:ea typeface="華康中圓體" pitchFamily="49" charset="-120"/>
                <a:cs typeface="Times New Roman" pitchFamily="18" charset="0"/>
              </a:rPr>
              <a:t>	</a:t>
            </a:r>
          </a:p>
          <a:p>
            <a:pPr marL="0" indent="0">
              <a:lnSpc>
                <a:spcPts val="4000"/>
              </a:lnSpc>
              <a:spcBef>
                <a:spcPts val="600"/>
              </a:spcBef>
              <a:buNone/>
            </a:pPr>
            <a:r>
              <a:rPr lang="en-US" altLang="zh-TW" sz="2400" b="1" dirty="0" smtClean="0">
                <a:ea typeface="華康中圓體" pitchFamily="49" charset="-120"/>
                <a:cs typeface="Times New Roman" pitchFamily="18" charset="0"/>
              </a:rPr>
              <a:t>The </a:t>
            </a:r>
            <a:r>
              <a:rPr lang="en-US" altLang="zh-TW" sz="2400" b="1" dirty="0">
                <a:ea typeface="華康中圓體" pitchFamily="49" charset="-120"/>
                <a:cs typeface="Times New Roman" pitchFamily="18" charset="0"/>
              </a:rPr>
              <a:t>minor, who has not reached their seventh year of age, has </a:t>
            </a:r>
            <a:r>
              <a:rPr lang="en-US" altLang="zh-TW" sz="2400" b="1" dirty="0">
                <a:solidFill>
                  <a:srgbClr val="FF0000"/>
                </a:solidFill>
                <a:ea typeface="華康中圓體" pitchFamily="49" charset="-120"/>
                <a:cs typeface="Times New Roman" pitchFamily="18" charset="0"/>
              </a:rPr>
              <a:t>no capacity to make juridical acts</a:t>
            </a:r>
            <a:r>
              <a:rPr lang="en-US" altLang="zh-TW" sz="2400" b="1" dirty="0">
                <a:ea typeface="華康中圓體" pitchFamily="49" charset="-120"/>
                <a:cs typeface="Times New Roman" pitchFamily="18" charset="0"/>
              </a:rPr>
              <a:t>.</a:t>
            </a:r>
          </a:p>
          <a:p>
            <a:pPr marL="0" indent="0">
              <a:lnSpc>
                <a:spcPts val="4000"/>
              </a:lnSpc>
              <a:spcBef>
                <a:spcPts val="600"/>
              </a:spcBef>
              <a:buNone/>
            </a:pPr>
            <a:r>
              <a:rPr lang="en-US" altLang="zh-TW" sz="2400" b="1" dirty="0">
                <a:ea typeface="華康中圓體" pitchFamily="49" charset="-120"/>
                <a:cs typeface="Times New Roman" pitchFamily="18" charset="0"/>
              </a:rPr>
              <a:t>The minor, who is over seven years of age, has </a:t>
            </a:r>
            <a:r>
              <a:rPr lang="en-US" altLang="zh-TW" sz="2400" b="1" dirty="0">
                <a:solidFill>
                  <a:srgbClr val="FF0000"/>
                </a:solidFill>
                <a:ea typeface="華康中圓體" pitchFamily="49" charset="-120"/>
                <a:cs typeface="Times New Roman" pitchFamily="18" charset="0"/>
              </a:rPr>
              <a:t>a limited capacity to make juridical acts</a:t>
            </a:r>
            <a:r>
              <a:rPr lang="en-US" altLang="zh-TW" sz="2400" b="1" dirty="0">
                <a:ea typeface="華康中圓體" pitchFamily="49" charset="-120"/>
                <a:cs typeface="Times New Roman" pitchFamily="18" charset="0"/>
              </a:rPr>
              <a:t>.</a:t>
            </a:r>
          </a:p>
          <a:p>
            <a:pPr marL="0" indent="0">
              <a:lnSpc>
                <a:spcPts val="4000"/>
              </a:lnSpc>
              <a:spcBef>
                <a:spcPts val="600"/>
              </a:spcBef>
              <a:buNone/>
            </a:pPr>
            <a:r>
              <a:rPr lang="en-US" altLang="zh-TW" sz="2400" b="1" dirty="0">
                <a:ea typeface="華康中圓體" pitchFamily="49" charset="-120"/>
                <a:cs typeface="Times New Roman" pitchFamily="18" charset="0"/>
              </a:rPr>
              <a:t>The married minor has the capacity to make juridical acts.</a:t>
            </a:r>
          </a:p>
          <a:p>
            <a:pPr marL="0" indent="0">
              <a:lnSpc>
                <a:spcPts val="4500"/>
              </a:lnSpc>
              <a:spcBef>
                <a:spcPts val="600"/>
              </a:spcBef>
              <a:buNone/>
            </a:pPr>
            <a:endParaRPr lang="en-US" altLang="zh-TW" sz="2400" b="1" dirty="0">
              <a:ea typeface="華康中圓體" pitchFamily="49" charset="-120"/>
              <a:cs typeface="Times New Roman" pitchFamily="18" charset="0"/>
            </a:endParaRPr>
          </a:p>
          <a:p>
            <a:pPr marL="0" indent="0">
              <a:lnSpc>
                <a:spcPts val="4000"/>
              </a:lnSpc>
              <a:spcBef>
                <a:spcPts val="0"/>
              </a:spcBef>
              <a:buNone/>
            </a:pPr>
            <a:endParaRPr lang="en-US" altLang="zh-TW" sz="2800" dirty="0" smtClean="0">
              <a:solidFill>
                <a:srgbClr val="006600"/>
              </a:solidFill>
              <a:latin typeface="華康中圓體" pitchFamily="49" charset="-120"/>
              <a:ea typeface="華康中圓體" pitchFamily="49" charset="-120"/>
            </a:endParaRPr>
          </a:p>
          <a:p>
            <a:pPr marL="0" indent="0">
              <a:lnSpc>
                <a:spcPts val="4000"/>
              </a:lnSpc>
              <a:spcBef>
                <a:spcPts val="0"/>
              </a:spcBef>
              <a:buNone/>
            </a:pPr>
            <a:endParaRPr lang="zh-TW" altLang="en-US" sz="2800" dirty="0">
              <a:solidFill>
                <a:srgbClr val="006600"/>
              </a:solidFill>
              <a:latin typeface="華康中圓體" pitchFamily="49" charset="-120"/>
              <a:ea typeface="華康中圓體" pitchFamily="49" charset="-120"/>
            </a:endParaRPr>
          </a:p>
          <a:p>
            <a:pPr marL="0" indent="0">
              <a:lnSpc>
                <a:spcPts val="4000"/>
              </a:lnSpc>
              <a:spcBef>
                <a:spcPts val="0"/>
              </a:spcBef>
              <a:buNone/>
            </a:pPr>
            <a:endParaRPr lang="en-US" altLang="zh-TW" sz="2800" b="1" dirty="0" smtClean="0">
              <a:solidFill>
                <a:srgbClr val="7030A0"/>
              </a:solidFill>
            </a:endParaRPr>
          </a:p>
          <a:p>
            <a:pPr marL="0" indent="0" algn="just">
              <a:lnSpc>
                <a:spcPts val="3000"/>
              </a:lnSpc>
              <a:spcBef>
                <a:spcPts val="1800"/>
              </a:spcBef>
              <a:buNone/>
            </a:pPr>
            <a:endParaRPr lang="zh-TW" altLang="en-US" sz="2000" b="1" dirty="0">
              <a:solidFill>
                <a:srgbClr val="008000"/>
              </a:solidFill>
              <a:latin typeface="Tahoma" pitchFamily="34" charset="0"/>
              <a:cs typeface="Tahoma" pitchFamily="34" charset="0"/>
            </a:endParaRPr>
          </a:p>
        </p:txBody>
      </p:sp>
    </p:spTree>
    <p:extLst>
      <p:ext uri="{BB962C8B-B14F-4D97-AF65-F5344CB8AC3E}">
        <p14:creationId xmlns:p14="http://schemas.microsoft.com/office/powerpoint/2010/main" val="3146496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1"/>
            <a:ext cx="7886700" cy="1008112"/>
          </a:xfrm>
        </p:spPr>
        <p:txBody>
          <a:bodyPr>
            <a:normAutofit/>
          </a:bodyPr>
          <a:lstStyle/>
          <a:p>
            <a:pPr algn="ctr">
              <a:lnSpc>
                <a:spcPct val="150000"/>
              </a:lnSpc>
            </a:pPr>
            <a:r>
              <a:rPr lang="en-US" altLang="zh-TW" b="1" dirty="0"/>
              <a:t>Taiwan Civil Code</a:t>
            </a:r>
            <a:endParaRPr lang="zh-TW" altLang="en-US" b="1" dirty="0"/>
          </a:p>
        </p:txBody>
      </p:sp>
      <p:sp>
        <p:nvSpPr>
          <p:cNvPr id="3" name="內容版面配置區 2"/>
          <p:cNvSpPr>
            <a:spLocks noGrp="1"/>
          </p:cNvSpPr>
          <p:nvPr>
            <p:ph idx="1"/>
          </p:nvPr>
        </p:nvSpPr>
        <p:spPr>
          <a:xfrm>
            <a:off x="467544" y="1052736"/>
            <a:ext cx="8352928" cy="5472608"/>
          </a:xfrm>
        </p:spPr>
        <p:txBody>
          <a:bodyPr>
            <a:normAutofit/>
          </a:bodyPr>
          <a:lstStyle/>
          <a:p>
            <a:pPr marL="0" indent="0">
              <a:lnSpc>
                <a:spcPts val="3400"/>
              </a:lnSpc>
              <a:buNone/>
            </a:pPr>
            <a:r>
              <a:rPr lang="en-US" altLang="zh-TW" sz="2400" b="1" u="sng" dirty="0" smtClean="0"/>
              <a:t>Article 14</a:t>
            </a:r>
            <a:r>
              <a:rPr lang="en-US" altLang="zh-TW" sz="2200" b="1" dirty="0" smtClean="0"/>
              <a:t>	</a:t>
            </a:r>
            <a:r>
              <a:rPr lang="en-US" altLang="zh-TW" sz="2200" b="1" dirty="0"/>
              <a:t>	</a:t>
            </a:r>
            <a:endParaRPr lang="zh-TW" altLang="zh-TW" sz="2200" dirty="0"/>
          </a:p>
          <a:p>
            <a:pPr marL="0" indent="0">
              <a:lnSpc>
                <a:spcPts val="3000"/>
              </a:lnSpc>
              <a:buNone/>
            </a:pPr>
            <a:r>
              <a:rPr lang="en-US" altLang="zh-TW" sz="2200" dirty="0" smtClean="0"/>
              <a:t>With </a:t>
            </a:r>
            <a:r>
              <a:rPr lang="en-US" altLang="zh-TW" sz="2200" dirty="0"/>
              <a:t>respect to any person who is not able to </a:t>
            </a:r>
            <a:r>
              <a:rPr lang="en-US" altLang="zh-TW" sz="2200" b="1" dirty="0"/>
              <a:t>make declaration of intention</a:t>
            </a:r>
            <a:r>
              <a:rPr lang="en-US" altLang="zh-TW" sz="2200" dirty="0"/>
              <a:t>, </a:t>
            </a:r>
            <a:r>
              <a:rPr lang="en-US" altLang="zh-TW" sz="2200" b="1" dirty="0"/>
              <a:t>receive declaration of intention</a:t>
            </a:r>
            <a:r>
              <a:rPr lang="en-US" altLang="zh-TW" sz="2200" dirty="0"/>
              <a:t>, or who </a:t>
            </a:r>
            <a:r>
              <a:rPr lang="en-US" altLang="zh-TW" sz="2200" b="1" dirty="0"/>
              <a:t>lacks the ability to discern the outcome of the declaration of intention </a:t>
            </a:r>
            <a:r>
              <a:rPr lang="en-US" altLang="zh-TW" sz="2200" dirty="0"/>
              <a:t>due to </a:t>
            </a:r>
            <a:r>
              <a:rPr lang="en-US" altLang="zh-TW" sz="2200" b="1" dirty="0"/>
              <a:t>mental disability</a:t>
            </a:r>
            <a:r>
              <a:rPr lang="en-US" altLang="zh-TW" sz="2200" dirty="0">
                <a:solidFill>
                  <a:srgbClr val="000099"/>
                </a:solidFill>
              </a:rPr>
              <a:t>, </a:t>
            </a:r>
            <a:r>
              <a:rPr lang="en-US" altLang="zh-TW" sz="2200" b="1" dirty="0">
                <a:solidFill>
                  <a:srgbClr val="006600"/>
                </a:solidFill>
              </a:rPr>
              <a:t>the court may order the commencement of guardianship </a:t>
            </a:r>
            <a:r>
              <a:rPr lang="en-US" altLang="zh-TW" sz="2200" dirty="0"/>
              <a:t>at the request of the person in question, his/her spouse, any relative within the fourth degree of kinship, a prosecutor, a competent authority or an organization of social welfare</a:t>
            </a:r>
            <a:r>
              <a:rPr lang="en-US" altLang="zh-TW" sz="2200" dirty="0" smtClean="0"/>
              <a:t>.</a:t>
            </a:r>
          </a:p>
          <a:p>
            <a:pPr marL="0" indent="0">
              <a:lnSpc>
                <a:spcPts val="3400"/>
              </a:lnSpc>
              <a:spcBef>
                <a:spcPts val="1200"/>
              </a:spcBef>
              <a:buNone/>
            </a:pPr>
            <a:r>
              <a:rPr lang="en-US" altLang="zh-TW" sz="2400" b="1" u="sng" dirty="0" smtClean="0"/>
              <a:t>Article </a:t>
            </a:r>
            <a:r>
              <a:rPr lang="en-US" altLang="zh-TW" sz="2400" b="1" u="sng" dirty="0"/>
              <a:t>15</a:t>
            </a:r>
            <a:r>
              <a:rPr lang="en-US" altLang="zh-TW" sz="2200" dirty="0"/>
              <a:t>	</a:t>
            </a:r>
          </a:p>
          <a:p>
            <a:pPr marL="0" indent="0">
              <a:lnSpc>
                <a:spcPts val="3000"/>
              </a:lnSpc>
              <a:buNone/>
            </a:pPr>
            <a:r>
              <a:rPr lang="en-US" altLang="zh-TW" sz="2200" dirty="0"/>
              <a:t>A person who has become </a:t>
            </a:r>
            <a:r>
              <a:rPr lang="en-US" altLang="zh-TW" sz="2200" b="1" dirty="0">
                <a:solidFill>
                  <a:srgbClr val="008000"/>
                </a:solidFill>
              </a:rPr>
              <a:t>subject to the order of the commencement of guardianship</a:t>
            </a:r>
            <a:r>
              <a:rPr lang="en-US" altLang="zh-TW" sz="2200" dirty="0"/>
              <a:t> has no </a:t>
            </a:r>
            <a:r>
              <a:rPr lang="en-US" altLang="zh-TW" sz="2200" b="1" dirty="0">
                <a:solidFill>
                  <a:srgbClr val="FF0000"/>
                </a:solidFill>
              </a:rPr>
              <a:t>capacity to perform any juristic act</a:t>
            </a:r>
            <a:r>
              <a:rPr lang="en-US" altLang="zh-TW" sz="2200" b="1" dirty="0" smtClean="0"/>
              <a:t>.</a:t>
            </a:r>
          </a:p>
          <a:p>
            <a:pPr marL="0" indent="0">
              <a:lnSpc>
                <a:spcPts val="3000"/>
              </a:lnSpc>
              <a:buNone/>
            </a:pPr>
            <a:r>
              <a:rPr lang="zh-TW" altLang="en-US" sz="2400" dirty="0">
                <a:solidFill>
                  <a:srgbClr val="000099"/>
                </a:solidFill>
                <a:latin typeface="華康中圓體" pitchFamily="49" charset="-120"/>
                <a:ea typeface="華康中圓體" pitchFamily="49" charset="-120"/>
              </a:rPr>
              <a:t>受監護宣告之人，無</a:t>
            </a:r>
            <a:r>
              <a:rPr lang="zh-TW" altLang="en-US" sz="2400" b="1" u="sng" dirty="0">
                <a:solidFill>
                  <a:srgbClr val="000099"/>
                </a:solidFill>
                <a:latin typeface="華康中圓體" pitchFamily="49" charset="-120"/>
                <a:ea typeface="華康中圓體" pitchFamily="49" charset="-120"/>
              </a:rPr>
              <a:t>行為能力</a:t>
            </a:r>
            <a:r>
              <a:rPr lang="zh-TW" altLang="en-US" sz="2400" b="1" dirty="0">
                <a:solidFill>
                  <a:srgbClr val="000099"/>
                </a:solidFill>
                <a:latin typeface="華康中圓體" pitchFamily="49" charset="-120"/>
                <a:ea typeface="華康中圓體" pitchFamily="49" charset="-120"/>
              </a:rPr>
              <a:t>。</a:t>
            </a:r>
          </a:p>
          <a:p>
            <a:pPr marL="0" indent="0">
              <a:lnSpc>
                <a:spcPts val="3000"/>
              </a:lnSpc>
              <a:buNone/>
            </a:pPr>
            <a:endParaRPr lang="en-US" altLang="zh-TW" sz="2200" b="1" dirty="0"/>
          </a:p>
          <a:p>
            <a:pPr>
              <a:lnSpc>
                <a:spcPts val="3800"/>
              </a:lnSpc>
            </a:pPr>
            <a:endParaRPr lang="zh-TW" altLang="en-US" sz="2200" dirty="0"/>
          </a:p>
        </p:txBody>
      </p:sp>
    </p:spTree>
    <p:extLst>
      <p:ext uri="{BB962C8B-B14F-4D97-AF65-F5344CB8AC3E}">
        <p14:creationId xmlns:p14="http://schemas.microsoft.com/office/powerpoint/2010/main" val="2520197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346"/>
            <a:ext cx="7886700" cy="1008112"/>
          </a:xfrm>
        </p:spPr>
        <p:txBody>
          <a:bodyPr>
            <a:normAutofit/>
          </a:bodyPr>
          <a:lstStyle/>
          <a:p>
            <a:pPr algn="ctr">
              <a:lnSpc>
                <a:spcPct val="150000"/>
              </a:lnSpc>
            </a:pPr>
            <a:r>
              <a:rPr lang="en-US" altLang="zh-TW" b="1" dirty="0"/>
              <a:t>Taiwan Civil Code</a:t>
            </a:r>
            <a:endParaRPr lang="zh-TW" altLang="en-US" b="1" dirty="0"/>
          </a:p>
        </p:txBody>
      </p:sp>
      <p:sp>
        <p:nvSpPr>
          <p:cNvPr id="3" name="內容版面配置區 2"/>
          <p:cNvSpPr>
            <a:spLocks noGrp="1"/>
          </p:cNvSpPr>
          <p:nvPr>
            <p:ph idx="1"/>
          </p:nvPr>
        </p:nvSpPr>
        <p:spPr>
          <a:xfrm>
            <a:off x="611560" y="764704"/>
            <a:ext cx="8064896" cy="6093296"/>
          </a:xfrm>
        </p:spPr>
        <p:txBody>
          <a:bodyPr>
            <a:normAutofit fontScale="77500" lnSpcReduction="20000"/>
          </a:bodyPr>
          <a:lstStyle/>
          <a:p>
            <a:pPr marL="0" indent="0">
              <a:lnSpc>
                <a:spcPts val="3200"/>
              </a:lnSpc>
              <a:spcBef>
                <a:spcPts val="600"/>
              </a:spcBef>
              <a:buNone/>
            </a:pPr>
            <a:r>
              <a:rPr lang="en-US" altLang="zh-TW" sz="2600" dirty="0" smtClean="0"/>
              <a:t>Article </a:t>
            </a:r>
            <a:r>
              <a:rPr lang="en-US" altLang="zh-TW" sz="2600" dirty="0"/>
              <a:t>15-1	</a:t>
            </a:r>
            <a:r>
              <a:rPr lang="zh-TW" altLang="en-US" sz="2600" dirty="0"/>
              <a:t>　	</a:t>
            </a:r>
          </a:p>
          <a:p>
            <a:pPr marL="0" indent="0">
              <a:lnSpc>
                <a:spcPts val="3200"/>
              </a:lnSpc>
              <a:spcBef>
                <a:spcPts val="600"/>
              </a:spcBef>
              <a:buNone/>
            </a:pPr>
            <a:r>
              <a:rPr lang="en-US" altLang="zh-TW" sz="2600" dirty="0"/>
              <a:t>With respect to any person who has </a:t>
            </a:r>
            <a:r>
              <a:rPr lang="en-US" altLang="zh-TW" sz="2600" b="1" dirty="0">
                <a:solidFill>
                  <a:srgbClr val="FF0000"/>
                </a:solidFill>
              </a:rPr>
              <a:t>insufficient capacity </a:t>
            </a:r>
            <a:r>
              <a:rPr lang="en-US" altLang="zh-TW" sz="2600" b="1" dirty="0"/>
              <a:t>to make declaration of intention, receive declaration of intention, or who lacks the ability to discern the outcome of the declaration of intention due to mental disability</a:t>
            </a:r>
            <a:r>
              <a:rPr lang="en-US" altLang="zh-TW" sz="2600" dirty="0"/>
              <a:t>, the court may order </a:t>
            </a:r>
            <a:r>
              <a:rPr lang="en-US" altLang="zh-TW" sz="2600" b="1" dirty="0">
                <a:solidFill>
                  <a:srgbClr val="FF0000"/>
                </a:solidFill>
              </a:rPr>
              <a:t>the commencement of assistance </a:t>
            </a:r>
            <a:r>
              <a:rPr lang="en-US" altLang="zh-TW" sz="2600" dirty="0"/>
              <a:t>at the request of the person in question, his/her spouse, any relative within the fourth degree of kinship, a prosecutor, a competent authority or an organization of social welfare.</a:t>
            </a:r>
          </a:p>
          <a:p>
            <a:pPr marL="0" indent="0">
              <a:lnSpc>
                <a:spcPts val="3200"/>
              </a:lnSpc>
              <a:spcBef>
                <a:spcPts val="600"/>
              </a:spcBef>
              <a:buNone/>
            </a:pPr>
            <a:r>
              <a:rPr lang="en-US" altLang="zh-TW" sz="2600" dirty="0" smtClean="0"/>
              <a:t>Article </a:t>
            </a:r>
            <a:r>
              <a:rPr lang="en-US" altLang="zh-TW" sz="2600" dirty="0"/>
              <a:t>15-2	</a:t>
            </a:r>
            <a:r>
              <a:rPr lang="zh-TW" altLang="en-US" sz="2600" dirty="0"/>
              <a:t>　	</a:t>
            </a:r>
          </a:p>
          <a:p>
            <a:pPr marL="0" indent="0">
              <a:lnSpc>
                <a:spcPts val="3200"/>
              </a:lnSpc>
              <a:spcBef>
                <a:spcPts val="600"/>
              </a:spcBef>
              <a:buNone/>
            </a:pPr>
            <a:r>
              <a:rPr lang="en-US" altLang="zh-TW" sz="2600" b="1" dirty="0">
                <a:solidFill>
                  <a:srgbClr val="FF0000"/>
                </a:solidFill>
              </a:rPr>
              <a:t>A person under assistance </a:t>
            </a:r>
            <a:r>
              <a:rPr lang="en-US" altLang="zh-TW" sz="2600" dirty="0"/>
              <a:t>must </a:t>
            </a:r>
            <a:r>
              <a:rPr lang="en-US" altLang="zh-TW" sz="2600" b="1" dirty="0">
                <a:solidFill>
                  <a:srgbClr val="FF0000"/>
                </a:solidFill>
              </a:rPr>
              <a:t>obtain the consent of his/her assistant </a:t>
            </a:r>
            <a:r>
              <a:rPr lang="en-US" altLang="zh-TW" sz="2600" dirty="0"/>
              <a:t>if he/she intends to perform any of the following acts; provided, however, that, this shall not apply to any act relating to pure legal benefit or the necessity based on the person’s age, status, and daily </a:t>
            </a:r>
            <a:r>
              <a:rPr lang="en-US" altLang="zh-TW" sz="2600" dirty="0" smtClean="0"/>
              <a:t>life.</a:t>
            </a:r>
            <a:endParaRPr lang="en-US" altLang="zh-TW" sz="2600" dirty="0"/>
          </a:p>
          <a:p>
            <a:pPr marL="0" indent="0">
              <a:lnSpc>
                <a:spcPts val="3000"/>
              </a:lnSpc>
              <a:buNone/>
            </a:pPr>
            <a:endParaRPr lang="en-US" altLang="zh-TW" sz="2200" b="1" dirty="0"/>
          </a:p>
          <a:p>
            <a:pPr>
              <a:lnSpc>
                <a:spcPts val="3800"/>
              </a:lnSpc>
            </a:pPr>
            <a:endParaRPr lang="zh-TW" altLang="en-US" sz="2200" dirty="0"/>
          </a:p>
        </p:txBody>
      </p:sp>
    </p:spTree>
    <p:extLst>
      <p:ext uri="{BB962C8B-B14F-4D97-AF65-F5344CB8AC3E}">
        <p14:creationId xmlns:p14="http://schemas.microsoft.com/office/powerpoint/2010/main" val="1739270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8136904" cy="1325563"/>
          </a:xfrm>
        </p:spPr>
        <p:txBody>
          <a:bodyPr>
            <a:normAutofit fontScale="90000"/>
          </a:bodyPr>
          <a:lstStyle/>
          <a:p>
            <a:pPr algn="ctr">
              <a:lnSpc>
                <a:spcPct val="150000"/>
              </a:lnSpc>
            </a:pPr>
            <a:r>
              <a:rPr lang="en-US" altLang="zh-TW" sz="4000" b="1" dirty="0" smtClean="0"/>
              <a:t>Taiwan Civil Code</a:t>
            </a:r>
            <a:r>
              <a:rPr lang="zh-TW" altLang="zh-TW" dirty="0" smtClean="0"/>
              <a:t/>
            </a:r>
            <a:br>
              <a:rPr lang="zh-TW" altLang="zh-TW" dirty="0" smtClean="0"/>
            </a:br>
            <a:endParaRPr lang="zh-TW" altLang="en-US" dirty="0"/>
          </a:p>
        </p:txBody>
      </p:sp>
      <p:sp>
        <p:nvSpPr>
          <p:cNvPr id="3" name="內容版面配置區 2"/>
          <p:cNvSpPr>
            <a:spLocks noGrp="1"/>
          </p:cNvSpPr>
          <p:nvPr>
            <p:ph idx="1"/>
          </p:nvPr>
        </p:nvSpPr>
        <p:spPr>
          <a:xfrm>
            <a:off x="683568" y="1196752"/>
            <a:ext cx="7886700" cy="5301208"/>
          </a:xfrm>
        </p:spPr>
        <p:txBody>
          <a:bodyPr>
            <a:normAutofit/>
          </a:bodyPr>
          <a:lstStyle/>
          <a:p>
            <a:pPr marL="0" indent="0">
              <a:lnSpc>
                <a:spcPts val="3400"/>
              </a:lnSpc>
              <a:buNone/>
            </a:pPr>
            <a:r>
              <a:rPr lang="en-US" altLang="zh-TW" sz="2400" b="1" u="sng" dirty="0" smtClean="0"/>
              <a:t>Article 75</a:t>
            </a:r>
          </a:p>
          <a:p>
            <a:pPr marL="0" indent="0">
              <a:lnSpc>
                <a:spcPts val="3400"/>
              </a:lnSpc>
              <a:buNone/>
            </a:pPr>
            <a:r>
              <a:rPr lang="en-US" altLang="zh-TW" sz="2200" b="1" dirty="0" smtClean="0"/>
              <a:t>The </a:t>
            </a:r>
            <a:r>
              <a:rPr lang="en-US" altLang="zh-TW" sz="2200" b="1" dirty="0"/>
              <a:t>expression of intent of a person who </a:t>
            </a:r>
            <a:r>
              <a:rPr lang="en-US" altLang="zh-TW" sz="2200" b="1" dirty="0">
                <a:solidFill>
                  <a:srgbClr val="FF0000"/>
                </a:solidFill>
              </a:rPr>
              <a:t>has no capacity to make juridical acts</a:t>
            </a:r>
            <a:r>
              <a:rPr lang="en-US" altLang="zh-TW" sz="2200" b="1" dirty="0"/>
              <a:t> is void. </a:t>
            </a:r>
            <a:r>
              <a:rPr lang="en-US" altLang="zh-TW" sz="2200" b="1" dirty="0" smtClean="0"/>
              <a:t> An </a:t>
            </a:r>
            <a:r>
              <a:rPr lang="en-US" altLang="zh-TW" sz="2200" b="1" dirty="0"/>
              <a:t>expression is also void which is made by a person who, though not without capacity to make juridical acts, in a condition of </a:t>
            </a:r>
            <a:r>
              <a:rPr lang="en-US" altLang="zh-TW" sz="2200" b="1" dirty="0">
                <a:solidFill>
                  <a:srgbClr val="C00000"/>
                </a:solidFill>
              </a:rPr>
              <a:t>unconsciousness or mental disorder</a:t>
            </a:r>
            <a:r>
              <a:rPr lang="en-US" altLang="zh-TW" sz="2200" b="1" dirty="0" smtClean="0"/>
              <a:t>.</a:t>
            </a:r>
          </a:p>
          <a:p>
            <a:pPr marL="0" indent="0">
              <a:lnSpc>
                <a:spcPts val="3400"/>
              </a:lnSpc>
              <a:spcBef>
                <a:spcPts val="1800"/>
              </a:spcBef>
              <a:buNone/>
            </a:pPr>
            <a:r>
              <a:rPr lang="en-US" altLang="zh-TW" sz="2200" b="1" u="sng" dirty="0"/>
              <a:t>Article 76</a:t>
            </a:r>
          </a:p>
          <a:p>
            <a:pPr marL="0" indent="0">
              <a:lnSpc>
                <a:spcPts val="3400"/>
              </a:lnSpc>
              <a:buNone/>
            </a:pPr>
            <a:r>
              <a:rPr lang="en-US" altLang="zh-TW" sz="2200" b="1" dirty="0"/>
              <a:t>A person who has </a:t>
            </a:r>
            <a:r>
              <a:rPr lang="en-US" altLang="zh-TW" sz="2200" b="1" dirty="0">
                <a:solidFill>
                  <a:srgbClr val="FF0000"/>
                </a:solidFill>
              </a:rPr>
              <a:t>no capacity to make juridical acts </a:t>
            </a:r>
            <a:r>
              <a:rPr lang="en-US" altLang="zh-TW" sz="2200" b="1" dirty="0"/>
              <a:t>shall be </a:t>
            </a:r>
            <a:r>
              <a:rPr lang="en-US" altLang="zh-TW" sz="2200" b="1" dirty="0">
                <a:solidFill>
                  <a:srgbClr val="006600"/>
                </a:solidFill>
              </a:rPr>
              <a:t>represented by his guardian </a:t>
            </a:r>
            <a:r>
              <a:rPr lang="en-US" altLang="zh-TW" sz="2200" b="1" dirty="0"/>
              <a:t>for </a:t>
            </a:r>
            <a:r>
              <a:rPr lang="en-US" altLang="zh-TW" sz="2200" b="1" dirty="0">
                <a:solidFill>
                  <a:srgbClr val="006600"/>
                </a:solidFill>
              </a:rPr>
              <a:t>making or receiving an expression of intent</a:t>
            </a:r>
            <a:r>
              <a:rPr lang="en-US" altLang="zh-TW" sz="2200" b="1" dirty="0"/>
              <a:t>.</a:t>
            </a:r>
          </a:p>
          <a:p>
            <a:pPr marL="0" indent="0">
              <a:lnSpc>
                <a:spcPct val="150000"/>
              </a:lnSpc>
              <a:buNone/>
            </a:pPr>
            <a:r>
              <a:rPr lang="zh-TW" altLang="en-US" sz="2200" b="1" u="sng" dirty="0">
                <a:solidFill>
                  <a:srgbClr val="000099"/>
                </a:solidFill>
                <a:latin typeface="華康中圓體" pitchFamily="49" charset="-120"/>
                <a:ea typeface="華康中圓體" pitchFamily="49" charset="-120"/>
              </a:rPr>
              <a:t>無行為能力人</a:t>
            </a:r>
            <a:r>
              <a:rPr lang="zh-TW" altLang="en-US" sz="2200" b="1" dirty="0">
                <a:solidFill>
                  <a:srgbClr val="000099"/>
                </a:solidFill>
                <a:latin typeface="華康中圓體" pitchFamily="49" charset="-120"/>
                <a:ea typeface="華康中圓體" pitchFamily="49" charset="-120"/>
              </a:rPr>
              <a:t>由</a:t>
            </a:r>
            <a:r>
              <a:rPr lang="zh-TW" altLang="en-US" sz="2200" b="1" u="sng" dirty="0">
                <a:solidFill>
                  <a:srgbClr val="000099"/>
                </a:solidFill>
                <a:latin typeface="華康中圓體" pitchFamily="49" charset="-120"/>
                <a:ea typeface="華康中圓體" pitchFamily="49" charset="-120"/>
              </a:rPr>
              <a:t>法定代理人代為意思表示</a:t>
            </a:r>
            <a:r>
              <a:rPr lang="zh-TW" altLang="en-US" sz="2200" b="1" dirty="0">
                <a:solidFill>
                  <a:srgbClr val="000099"/>
                </a:solidFill>
                <a:latin typeface="華康中圓體" pitchFamily="49" charset="-120"/>
                <a:ea typeface="華康中圓體" pitchFamily="49" charset="-120"/>
              </a:rPr>
              <a:t>，並</a:t>
            </a:r>
            <a:r>
              <a:rPr lang="zh-TW" altLang="en-US" sz="2200" b="1" u="sng" dirty="0">
                <a:solidFill>
                  <a:srgbClr val="000099"/>
                </a:solidFill>
                <a:latin typeface="華康中圓體" pitchFamily="49" charset="-120"/>
                <a:ea typeface="華康中圓體" pitchFamily="49" charset="-120"/>
              </a:rPr>
              <a:t>代受意思表示</a:t>
            </a:r>
            <a:r>
              <a:rPr lang="zh-TW" altLang="en-US" sz="2200" b="1" dirty="0">
                <a:solidFill>
                  <a:srgbClr val="000099"/>
                </a:solidFill>
                <a:latin typeface="華康中圓體" pitchFamily="49" charset="-120"/>
                <a:ea typeface="華康中圓體" pitchFamily="49" charset="-120"/>
              </a:rPr>
              <a:t>。</a:t>
            </a:r>
          </a:p>
          <a:p>
            <a:pPr marL="0" indent="0">
              <a:lnSpc>
                <a:spcPct val="150000"/>
              </a:lnSpc>
              <a:buNone/>
            </a:pPr>
            <a:endParaRPr lang="zh-TW" altLang="zh-TW" sz="2200" b="1" dirty="0"/>
          </a:p>
        </p:txBody>
      </p:sp>
    </p:spTree>
    <p:extLst>
      <p:ext uri="{BB962C8B-B14F-4D97-AF65-F5344CB8AC3E}">
        <p14:creationId xmlns:p14="http://schemas.microsoft.com/office/powerpoint/2010/main" val="588901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7886700" cy="1325563"/>
          </a:xfrm>
        </p:spPr>
        <p:txBody>
          <a:bodyPr>
            <a:normAutofit/>
          </a:bodyPr>
          <a:lstStyle/>
          <a:p>
            <a:pPr algn="ctr"/>
            <a:r>
              <a:rPr lang="en-US" altLang="zh-TW" sz="4000" b="1" dirty="0" smtClean="0"/>
              <a:t>Taiwan Civil Code</a:t>
            </a:r>
            <a:endParaRPr lang="zh-TW" altLang="en-US" sz="4000" b="1" dirty="0"/>
          </a:p>
        </p:txBody>
      </p:sp>
      <p:sp>
        <p:nvSpPr>
          <p:cNvPr id="3" name="內容版面配置區 2"/>
          <p:cNvSpPr>
            <a:spLocks noGrp="1"/>
          </p:cNvSpPr>
          <p:nvPr>
            <p:ph idx="1"/>
          </p:nvPr>
        </p:nvSpPr>
        <p:spPr>
          <a:xfrm>
            <a:off x="1043608" y="1412776"/>
            <a:ext cx="7416824" cy="4999410"/>
          </a:xfrm>
        </p:spPr>
        <p:txBody>
          <a:bodyPr>
            <a:noAutofit/>
          </a:bodyPr>
          <a:lstStyle/>
          <a:p>
            <a:pPr marL="0" indent="0">
              <a:lnSpc>
                <a:spcPts val="4000"/>
              </a:lnSpc>
              <a:spcBef>
                <a:spcPts val="600"/>
              </a:spcBef>
              <a:buNone/>
            </a:pPr>
            <a:r>
              <a:rPr lang="en-US" altLang="zh-TW" sz="2800" b="1" u="sng" dirty="0" smtClean="0"/>
              <a:t>Art.1100</a:t>
            </a:r>
            <a:r>
              <a:rPr lang="en-US" altLang="zh-TW" sz="2800" b="1" dirty="0" smtClean="0"/>
              <a:t> </a:t>
            </a:r>
          </a:p>
          <a:p>
            <a:pPr marL="0" indent="0">
              <a:lnSpc>
                <a:spcPts val="4000"/>
              </a:lnSpc>
              <a:spcBef>
                <a:spcPts val="600"/>
              </a:spcBef>
              <a:buNone/>
            </a:pPr>
            <a:r>
              <a:rPr lang="en-US" altLang="zh-TW" sz="2400" b="1" dirty="0" smtClean="0"/>
              <a:t>The </a:t>
            </a:r>
            <a:r>
              <a:rPr lang="en-US" altLang="zh-TW" sz="2400" b="1" dirty="0"/>
              <a:t>guardian shall exercise guardianship with </a:t>
            </a:r>
            <a:r>
              <a:rPr lang="en-US" altLang="zh-TW" sz="2400" b="1" dirty="0">
                <a:solidFill>
                  <a:srgbClr val="FF0000"/>
                </a:solidFill>
              </a:rPr>
              <a:t>the care of a good administrator</a:t>
            </a:r>
            <a:r>
              <a:rPr lang="en-US" altLang="zh-TW" sz="2400" b="1" dirty="0" smtClean="0"/>
              <a:t>.</a:t>
            </a:r>
            <a:r>
              <a:rPr lang="zh-TW" altLang="en-US" sz="2400" b="1" dirty="0" smtClean="0"/>
              <a:t>   </a:t>
            </a:r>
            <a:r>
              <a:rPr lang="zh-TW" altLang="en-US" sz="2400" b="1" dirty="0" smtClean="0">
                <a:solidFill>
                  <a:srgbClr val="000099"/>
                </a:solidFill>
                <a:latin typeface="華康中圓體" pitchFamily="49" charset="-120"/>
                <a:ea typeface="華康中圓體" pitchFamily="49" charset="-120"/>
              </a:rPr>
              <a:t>善良</a:t>
            </a:r>
            <a:r>
              <a:rPr lang="zh-TW" altLang="en-US" sz="2400" b="1" dirty="0">
                <a:solidFill>
                  <a:srgbClr val="000099"/>
                </a:solidFill>
                <a:latin typeface="華康中圓體" pitchFamily="49" charset="-120"/>
                <a:ea typeface="華康中圓體" pitchFamily="49" charset="-120"/>
              </a:rPr>
              <a:t>管理人之注意</a:t>
            </a:r>
            <a:endParaRPr lang="en-US" altLang="zh-TW" sz="2400" b="1" dirty="0" smtClean="0">
              <a:solidFill>
                <a:srgbClr val="000099"/>
              </a:solidFill>
              <a:latin typeface="華康中圓體" pitchFamily="49" charset="-120"/>
              <a:ea typeface="華康中圓體" pitchFamily="49" charset="-120"/>
            </a:endParaRPr>
          </a:p>
          <a:p>
            <a:pPr marL="0" indent="0">
              <a:lnSpc>
                <a:spcPts val="4000"/>
              </a:lnSpc>
              <a:spcBef>
                <a:spcPts val="1800"/>
              </a:spcBef>
              <a:buNone/>
            </a:pPr>
            <a:r>
              <a:rPr lang="en-US" altLang="zh-TW" sz="2800" b="1" u="sng" dirty="0" smtClean="0"/>
              <a:t>Art. 1110 </a:t>
            </a:r>
          </a:p>
          <a:p>
            <a:pPr marL="0" indent="0">
              <a:lnSpc>
                <a:spcPts val="4000"/>
              </a:lnSpc>
              <a:spcBef>
                <a:spcPts val="600"/>
              </a:spcBef>
              <a:buNone/>
            </a:pPr>
            <a:r>
              <a:rPr lang="en-US" altLang="zh-TW" sz="2400" b="1" dirty="0" smtClean="0"/>
              <a:t>A </a:t>
            </a:r>
            <a:r>
              <a:rPr lang="en-US" altLang="zh-TW" sz="2400" b="1" dirty="0"/>
              <a:t>person who has become </a:t>
            </a:r>
            <a:r>
              <a:rPr lang="en-US" altLang="zh-TW" sz="2400" b="1" dirty="0">
                <a:solidFill>
                  <a:srgbClr val="FF0000"/>
                </a:solidFill>
              </a:rPr>
              <a:t>subject to the order of commencement of guardianship </a:t>
            </a:r>
            <a:r>
              <a:rPr lang="en-US" altLang="zh-TW" sz="2400" b="1" dirty="0"/>
              <a:t>shall be appointed to a </a:t>
            </a:r>
            <a:r>
              <a:rPr lang="en-US" altLang="zh-TW" sz="2400" b="1" dirty="0">
                <a:solidFill>
                  <a:srgbClr val="FF0000"/>
                </a:solidFill>
              </a:rPr>
              <a:t>guardian</a:t>
            </a:r>
            <a:r>
              <a:rPr lang="en-US" altLang="zh-TW" sz="2400" b="1" dirty="0"/>
              <a:t>.</a:t>
            </a:r>
          </a:p>
          <a:p>
            <a:pPr marL="0" indent="0">
              <a:lnSpc>
                <a:spcPts val="4000"/>
              </a:lnSpc>
              <a:spcBef>
                <a:spcPts val="1200"/>
              </a:spcBef>
              <a:buNone/>
            </a:pPr>
            <a:r>
              <a:rPr lang="zh-TW" altLang="en-US" sz="2400" b="1" u="sng" dirty="0">
                <a:solidFill>
                  <a:srgbClr val="000099"/>
                </a:solidFill>
                <a:latin typeface="華康中圓體" pitchFamily="49" charset="-120"/>
                <a:ea typeface="華康中圓體" pitchFamily="49" charset="-120"/>
              </a:rPr>
              <a:t>受監護宣告</a:t>
            </a:r>
            <a:r>
              <a:rPr lang="zh-TW" altLang="en-US" sz="2400" b="1" dirty="0">
                <a:solidFill>
                  <a:srgbClr val="000099"/>
                </a:solidFill>
                <a:latin typeface="華康中圓體" pitchFamily="49" charset="-120"/>
                <a:ea typeface="華康中圓體" pitchFamily="49" charset="-120"/>
              </a:rPr>
              <a:t>之人應置</a:t>
            </a:r>
            <a:r>
              <a:rPr lang="zh-TW" altLang="en-US" sz="2400" b="1" u="sng" dirty="0" smtClean="0">
                <a:solidFill>
                  <a:srgbClr val="000099"/>
                </a:solidFill>
                <a:latin typeface="華康中圓體" pitchFamily="49" charset="-120"/>
                <a:ea typeface="華康中圓體" pitchFamily="49" charset="-120"/>
              </a:rPr>
              <a:t>監護人</a:t>
            </a:r>
            <a:r>
              <a:rPr lang="zh-TW" altLang="en-US" sz="2400" b="1" dirty="0" smtClean="0">
                <a:solidFill>
                  <a:srgbClr val="000099"/>
                </a:solidFill>
                <a:latin typeface="華康中圓體" pitchFamily="49" charset="-120"/>
                <a:ea typeface="華康中圓體" pitchFamily="49" charset="-120"/>
              </a:rPr>
              <a:t>。</a:t>
            </a:r>
            <a:endParaRPr lang="en-US" altLang="zh-TW" sz="2400" b="1" dirty="0">
              <a:solidFill>
                <a:srgbClr val="000099"/>
              </a:solidFill>
              <a:latin typeface="華康中圓體" pitchFamily="49" charset="-120"/>
              <a:ea typeface="華康中圓體" pitchFamily="49" charset="-120"/>
            </a:endParaRPr>
          </a:p>
          <a:p>
            <a:pPr marL="0" indent="0">
              <a:lnSpc>
                <a:spcPts val="4000"/>
              </a:lnSpc>
              <a:spcBef>
                <a:spcPts val="0"/>
              </a:spcBef>
              <a:buNone/>
            </a:pPr>
            <a:endParaRPr lang="en-US" altLang="zh-TW" sz="2800" b="1" dirty="0" smtClean="0">
              <a:solidFill>
                <a:srgbClr val="7030A0"/>
              </a:solidFill>
            </a:endParaRPr>
          </a:p>
          <a:p>
            <a:pPr marL="0" indent="0" algn="just">
              <a:lnSpc>
                <a:spcPts val="3000"/>
              </a:lnSpc>
              <a:spcBef>
                <a:spcPts val="1800"/>
              </a:spcBef>
              <a:buNone/>
            </a:pPr>
            <a:endParaRPr lang="zh-TW" altLang="en-US" sz="2000" b="1" dirty="0">
              <a:solidFill>
                <a:srgbClr val="008000"/>
              </a:solidFill>
              <a:latin typeface="Tahoma" pitchFamily="34" charset="0"/>
              <a:cs typeface="Tahoma" pitchFamily="34" charset="0"/>
            </a:endParaRPr>
          </a:p>
        </p:txBody>
      </p:sp>
    </p:spTree>
    <p:extLst>
      <p:ext uri="{BB962C8B-B14F-4D97-AF65-F5344CB8AC3E}">
        <p14:creationId xmlns:p14="http://schemas.microsoft.com/office/powerpoint/2010/main" val="4070117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061" y="116632"/>
            <a:ext cx="9144000" cy="1325563"/>
          </a:xfrm>
        </p:spPr>
        <p:txBody>
          <a:bodyPr>
            <a:normAutofit fontScale="90000"/>
          </a:bodyPr>
          <a:lstStyle/>
          <a:p>
            <a:pPr algn="ctr">
              <a:lnSpc>
                <a:spcPct val="150000"/>
              </a:lnSpc>
            </a:pPr>
            <a:r>
              <a:rPr lang="zh-TW" altLang="zh-TW" dirty="0" smtClean="0"/>
              <a:t/>
            </a:r>
            <a:br>
              <a:rPr lang="zh-TW" altLang="zh-TW" dirty="0" smtClean="0"/>
            </a:br>
            <a:endParaRPr lang="zh-TW" altLang="en-US" dirty="0"/>
          </a:p>
        </p:txBody>
      </p:sp>
      <p:sp>
        <p:nvSpPr>
          <p:cNvPr id="3" name="內容版面配置區 2"/>
          <p:cNvSpPr>
            <a:spLocks noGrp="1"/>
          </p:cNvSpPr>
          <p:nvPr>
            <p:ph idx="1"/>
          </p:nvPr>
        </p:nvSpPr>
        <p:spPr>
          <a:xfrm>
            <a:off x="827584" y="1052736"/>
            <a:ext cx="7941060" cy="5733256"/>
          </a:xfrm>
        </p:spPr>
        <p:txBody>
          <a:bodyPr>
            <a:noAutofit/>
          </a:bodyPr>
          <a:lstStyle/>
          <a:p>
            <a:pPr marL="0" indent="0">
              <a:lnSpc>
                <a:spcPts val="3400"/>
              </a:lnSpc>
              <a:buNone/>
            </a:pPr>
            <a:r>
              <a:rPr lang="en-US" altLang="zh-TW" sz="2400" b="1" u="sng" dirty="0"/>
              <a:t>Article </a:t>
            </a:r>
            <a:r>
              <a:rPr lang="en-US" altLang="zh-TW" sz="2400" b="1" u="sng" dirty="0" smtClean="0"/>
              <a:t>1111</a:t>
            </a:r>
          </a:p>
          <a:p>
            <a:pPr marL="0" indent="0">
              <a:lnSpc>
                <a:spcPts val="3400"/>
              </a:lnSpc>
              <a:buNone/>
            </a:pPr>
            <a:r>
              <a:rPr lang="en-US" altLang="zh-TW" sz="2200" b="1" dirty="0" smtClean="0"/>
              <a:t>When </a:t>
            </a:r>
            <a:r>
              <a:rPr lang="en-US" altLang="zh-TW" sz="2200" b="1" dirty="0"/>
              <a:t>ordering commencement of guardianship, the court shall </a:t>
            </a:r>
            <a:r>
              <a:rPr lang="en-US" altLang="zh-TW" sz="2200" b="1" dirty="0">
                <a:solidFill>
                  <a:srgbClr val="7030A0"/>
                </a:solidFill>
              </a:rPr>
              <a:t>elect one or more guardians among spouse, any relative within the fourth degree of kinship, relative resides together in recent year, competent authority, organization of social welfare or other proper person</a:t>
            </a:r>
            <a:r>
              <a:rPr lang="en-US" altLang="zh-TW" sz="2200" b="1" dirty="0"/>
              <a:t>; and the court shall also appoint persons for drawing up an inventory of the ward’s property</a:t>
            </a:r>
            <a:r>
              <a:rPr lang="en-US" altLang="zh-TW" sz="2200" b="1" dirty="0" smtClean="0"/>
              <a:t>. </a:t>
            </a:r>
          </a:p>
          <a:p>
            <a:pPr marL="0" indent="0">
              <a:lnSpc>
                <a:spcPts val="3400"/>
              </a:lnSpc>
              <a:buNone/>
            </a:pPr>
            <a:r>
              <a:rPr lang="en-US" altLang="zh-TW" sz="2200" b="1" dirty="0" smtClean="0"/>
              <a:t>When </a:t>
            </a:r>
            <a:r>
              <a:rPr lang="en-US" altLang="zh-TW" sz="2200" b="1" dirty="0"/>
              <a:t>selecting guardians based on preceding paragraph, the court may ask competent authority or organization of social welfare provide visiting report and suggestion. </a:t>
            </a:r>
            <a:r>
              <a:rPr lang="en-US" altLang="zh-TW" sz="2200" b="1" dirty="0" smtClean="0"/>
              <a:t> Applicants </a:t>
            </a:r>
            <a:r>
              <a:rPr lang="en-US" altLang="zh-TW" sz="2200" b="1" dirty="0"/>
              <a:t>of guardianship or interested persons may also provide the court related information or evidence.</a:t>
            </a:r>
            <a:endParaRPr lang="zh-TW" altLang="zh-TW" sz="2200" b="1" dirty="0"/>
          </a:p>
        </p:txBody>
      </p:sp>
      <p:sp>
        <p:nvSpPr>
          <p:cNvPr id="4" name="標題 1"/>
          <p:cNvSpPr txBox="1">
            <a:spLocks/>
          </p:cNvSpPr>
          <p:nvPr/>
        </p:nvSpPr>
        <p:spPr>
          <a:xfrm>
            <a:off x="611560" y="44624"/>
            <a:ext cx="7886700" cy="100811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altLang="zh-TW" b="1" dirty="0" smtClean="0"/>
              <a:t>Taiwan Civil Code</a:t>
            </a:r>
            <a:endParaRPr lang="zh-TW" altLang="en-US" b="1" dirty="0"/>
          </a:p>
        </p:txBody>
      </p:sp>
    </p:spTree>
    <p:extLst>
      <p:ext uri="{BB962C8B-B14F-4D97-AF65-F5344CB8AC3E}">
        <p14:creationId xmlns:p14="http://schemas.microsoft.com/office/powerpoint/2010/main" val="246680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7886700" cy="1325563"/>
          </a:xfrm>
        </p:spPr>
        <p:txBody>
          <a:bodyPr>
            <a:normAutofit/>
          </a:bodyPr>
          <a:lstStyle/>
          <a:p>
            <a:pPr algn="ctr"/>
            <a:r>
              <a:rPr lang="en-US" altLang="zh-TW" sz="4000" b="1" dirty="0" smtClean="0"/>
              <a:t>Taiwan Civil Code</a:t>
            </a:r>
            <a:endParaRPr lang="zh-TW" altLang="en-US" sz="4000" b="1" dirty="0"/>
          </a:p>
        </p:txBody>
      </p:sp>
      <p:sp>
        <p:nvSpPr>
          <p:cNvPr id="3" name="內容版面配置區 2"/>
          <p:cNvSpPr>
            <a:spLocks noGrp="1"/>
          </p:cNvSpPr>
          <p:nvPr>
            <p:ph idx="1"/>
          </p:nvPr>
        </p:nvSpPr>
        <p:spPr>
          <a:xfrm>
            <a:off x="827584" y="1196752"/>
            <a:ext cx="7632848" cy="4999410"/>
          </a:xfrm>
        </p:spPr>
        <p:txBody>
          <a:bodyPr>
            <a:noAutofit/>
          </a:bodyPr>
          <a:lstStyle/>
          <a:p>
            <a:pPr marL="0" indent="0">
              <a:lnSpc>
                <a:spcPts val="4000"/>
              </a:lnSpc>
              <a:spcBef>
                <a:spcPts val="600"/>
              </a:spcBef>
              <a:buNone/>
            </a:pPr>
            <a:r>
              <a:rPr lang="en-US" altLang="zh-TW" sz="2800" b="1" u="sng" dirty="0" smtClean="0"/>
              <a:t>Art.1113</a:t>
            </a:r>
            <a:r>
              <a:rPr lang="en-US" altLang="zh-TW" sz="2800" b="1" dirty="0" smtClean="0"/>
              <a:t> </a:t>
            </a:r>
          </a:p>
          <a:p>
            <a:pPr marL="0" indent="0">
              <a:lnSpc>
                <a:spcPts val="3400"/>
              </a:lnSpc>
              <a:spcBef>
                <a:spcPts val="600"/>
              </a:spcBef>
              <a:buNone/>
            </a:pPr>
            <a:r>
              <a:rPr lang="en-US" altLang="zh-TW" sz="2200" dirty="0"/>
              <a:t>Unless otherwise provided by the provisions of this Section, the provisions concerning the guardianship over minors shall apply </a:t>
            </a:r>
            <a:r>
              <a:rPr lang="en-US" altLang="zh-TW" sz="2200" i="1" dirty="0"/>
              <a:t>mutatis mutandis </a:t>
            </a:r>
            <a:r>
              <a:rPr lang="en-US" altLang="zh-TW" sz="2200" dirty="0"/>
              <a:t>to the guardianship over adults.</a:t>
            </a:r>
            <a:endParaRPr lang="en-US" altLang="zh-TW" sz="2200" dirty="0" smtClean="0"/>
          </a:p>
          <a:p>
            <a:pPr marL="0" indent="0">
              <a:lnSpc>
                <a:spcPts val="4000"/>
              </a:lnSpc>
              <a:spcBef>
                <a:spcPts val="600"/>
              </a:spcBef>
              <a:buNone/>
            </a:pPr>
            <a:r>
              <a:rPr lang="en-US" altLang="zh-TW" sz="2800" b="1" u="sng" dirty="0" smtClean="0"/>
              <a:t>Art. 1113-1 </a:t>
            </a:r>
          </a:p>
          <a:p>
            <a:pPr marL="0" indent="0">
              <a:lnSpc>
                <a:spcPts val="3400"/>
              </a:lnSpc>
              <a:spcBef>
                <a:spcPts val="600"/>
              </a:spcBef>
              <a:buNone/>
            </a:pPr>
            <a:r>
              <a:rPr lang="en-US" altLang="zh-TW" sz="2200" dirty="0">
                <a:solidFill>
                  <a:srgbClr val="FF0000"/>
                </a:solidFill>
              </a:rPr>
              <a:t>An assistant </a:t>
            </a:r>
            <a:r>
              <a:rPr lang="en-US" altLang="zh-TW" sz="2200" dirty="0"/>
              <a:t>shall be appointed to a person who has become </a:t>
            </a:r>
            <a:r>
              <a:rPr lang="en-US" altLang="zh-TW" sz="2200" dirty="0">
                <a:solidFill>
                  <a:srgbClr val="FF0000"/>
                </a:solidFill>
              </a:rPr>
              <a:t>subject to the order of commencement of assistance</a:t>
            </a:r>
            <a:r>
              <a:rPr lang="en-US" altLang="zh-TW" sz="2200" dirty="0" smtClean="0"/>
              <a:t>.</a:t>
            </a:r>
          </a:p>
          <a:p>
            <a:pPr marL="0" indent="0">
              <a:lnSpc>
                <a:spcPts val="3400"/>
              </a:lnSpc>
              <a:spcBef>
                <a:spcPts val="600"/>
              </a:spcBef>
              <a:buNone/>
            </a:pPr>
            <a:r>
              <a:rPr lang="zh-TW" altLang="en-US" sz="2200" b="1" dirty="0">
                <a:solidFill>
                  <a:srgbClr val="000099"/>
                </a:solidFill>
                <a:latin typeface="華康中圓體" pitchFamily="49" charset="-120"/>
                <a:ea typeface="華康中圓體" pitchFamily="49" charset="-120"/>
              </a:rPr>
              <a:t>受</a:t>
            </a:r>
            <a:r>
              <a:rPr lang="zh-TW" altLang="en-US" sz="2200" b="1" u="sng" dirty="0">
                <a:solidFill>
                  <a:srgbClr val="000099"/>
                </a:solidFill>
                <a:latin typeface="華康中圓體" pitchFamily="49" charset="-120"/>
                <a:ea typeface="華康中圓體" pitchFamily="49" charset="-120"/>
              </a:rPr>
              <a:t>輔助宣告</a:t>
            </a:r>
            <a:r>
              <a:rPr lang="zh-TW" altLang="en-US" sz="2200" b="1" dirty="0">
                <a:solidFill>
                  <a:srgbClr val="000099"/>
                </a:solidFill>
                <a:latin typeface="華康中圓體" pitchFamily="49" charset="-120"/>
                <a:ea typeface="華康中圓體" pitchFamily="49" charset="-120"/>
              </a:rPr>
              <a:t>之人，應置</a:t>
            </a:r>
            <a:r>
              <a:rPr lang="zh-TW" altLang="en-US" sz="2200" b="1" u="sng" dirty="0">
                <a:solidFill>
                  <a:srgbClr val="000099"/>
                </a:solidFill>
                <a:latin typeface="華康中圓體" pitchFamily="49" charset="-120"/>
                <a:ea typeface="華康中圓體" pitchFamily="49" charset="-120"/>
              </a:rPr>
              <a:t>輔助人</a:t>
            </a:r>
            <a:r>
              <a:rPr lang="zh-TW" altLang="en-US" sz="2200" b="1" dirty="0" smtClean="0">
                <a:solidFill>
                  <a:srgbClr val="000099"/>
                </a:solidFill>
                <a:latin typeface="華康中圓體" pitchFamily="49" charset="-120"/>
                <a:ea typeface="華康中圓體" pitchFamily="49" charset="-120"/>
              </a:rPr>
              <a:t>。</a:t>
            </a:r>
            <a:endParaRPr lang="en-US" altLang="zh-TW" sz="2200" b="1" dirty="0">
              <a:solidFill>
                <a:srgbClr val="000099"/>
              </a:solidFill>
              <a:latin typeface="華康中圓體" pitchFamily="49" charset="-120"/>
              <a:ea typeface="華康中圓體" pitchFamily="49" charset="-120"/>
            </a:endParaRPr>
          </a:p>
          <a:p>
            <a:pPr marL="0" indent="0">
              <a:lnSpc>
                <a:spcPts val="3400"/>
              </a:lnSpc>
              <a:spcBef>
                <a:spcPts val="600"/>
              </a:spcBef>
              <a:buNone/>
            </a:pPr>
            <a:r>
              <a:rPr lang="en-US" altLang="zh-TW" sz="2200" dirty="0"/>
              <a:t>Assistant and his/her related duties shall apply </a:t>
            </a:r>
            <a:r>
              <a:rPr lang="en-US" altLang="zh-TW" sz="2200" i="1" u="sng" dirty="0"/>
              <a:t>mutatis mutandis </a:t>
            </a:r>
            <a:r>
              <a:rPr lang="en-US" altLang="zh-TW" sz="2200" dirty="0"/>
              <a:t>to Articles 1095, 1096, 1098(2), 1100, 1102, 1103(2), 1104, 1106, 1106-1, 1109, 1111, 1111-1, 1111-2, 1112-1, and 1112-2.</a:t>
            </a:r>
          </a:p>
          <a:p>
            <a:pPr marL="0" indent="0">
              <a:lnSpc>
                <a:spcPts val="4000"/>
              </a:lnSpc>
              <a:spcBef>
                <a:spcPts val="0"/>
              </a:spcBef>
              <a:buNone/>
            </a:pPr>
            <a:endParaRPr lang="en-US" altLang="zh-TW" sz="2800" b="1" dirty="0">
              <a:solidFill>
                <a:srgbClr val="7030A0"/>
              </a:solidFill>
            </a:endParaRPr>
          </a:p>
          <a:p>
            <a:pPr marL="0" indent="0">
              <a:lnSpc>
                <a:spcPts val="4000"/>
              </a:lnSpc>
              <a:spcBef>
                <a:spcPts val="0"/>
              </a:spcBef>
              <a:buNone/>
            </a:pPr>
            <a:endParaRPr lang="en-US" altLang="zh-TW" sz="2800" b="1" dirty="0" smtClean="0">
              <a:solidFill>
                <a:srgbClr val="7030A0"/>
              </a:solidFill>
            </a:endParaRPr>
          </a:p>
          <a:p>
            <a:pPr marL="0" indent="0" algn="just">
              <a:lnSpc>
                <a:spcPts val="3000"/>
              </a:lnSpc>
              <a:spcBef>
                <a:spcPts val="1800"/>
              </a:spcBef>
              <a:buNone/>
            </a:pPr>
            <a:endParaRPr lang="zh-TW" altLang="en-US" sz="2000" b="1" dirty="0">
              <a:solidFill>
                <a:srgbClr val="008000"/>
              </a:solidFill>
              <a:latin typeface="Tahoma" pitchFamily="34" charset="0"/>
              <a:cs typeface="Tahoma" pitchFamily="34" charset="0"/>
            </a:endParaRPr>
          </a:p>
        </p:txBody>
      </p:sp>
    </p:spTree>
    <p:extLst>
      <p:ext uri="{BB962C8B-B14F-4D97-AF65-F5344CB8AC3E}">
        <p14:creationId xmlns:p14="http://schemas.microsoft.com/office/powerpoint/2010/main" val="2288210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a:xfrm>
            <a:off x="1187624" y="836712"/>
            <a:ext cx="6877000" cy="5262979"/>
          </a:xfrm>
          <a:prstGeom prst="rect">
            <a:avLst/>
          </a:prstGeom>
          <a:solidFill>
            <a:srgbClr val="0000FF"/>
          </a:solidFill>
          <a:ln>
            <a:solidFill>
              <a:srgbClr val="FF0000"/>
            </a:solidFill>
          </a:ln>
        </p:spPr>
        <p:txBody>
          <a:bodyPr wrap="square">
            <a:spAutoFit/>
          </a:bodyPr>
          <a:lstStyle/>
          <a:p>
            <a:pPr algn="ctr">
              <a:spcBef>
                <a:spcPts val="600"/>
              </a:spcBef>
              <a:spcAft>
                <a:spcPts val="600"/>
              </a:spcAft>
            </a:pPr>
            <a:endParaRPr lang="en-US" altLang="zh-TW" sz="3600" b="1" dirty="0" smtClean="0">
              <a:solidFill>
                <a:prstClr val="white"/>
              </a:solidFill>
              <a:latin typeface="Cambria Math" pitchFamily="18" charset="0"/>
              <a:ea typeface="Cambria Math" pitchFamily="18" charset="0"/>
            </a:endParaRPr>
          </a:p>
          <a:p>
            <a:pPr algn="ctr">
              <a:spcBef>
                <a:spcPts val="600"/>
              </a:spcBef>
              <a:spcAft>
                <a:spcPts val="600"/>
              </a:spcAft>
            </a:pPr>
            <a:r>
              <a:rPr lang="en-US" altLang="zh-TW" sz="6000" dirty="0" smtClean="0">
                <a:solidFill>
                  <a:srgbClr val="FFFF00"/>
                </a:solidFill>
                <a:latin typeface="Cambria Math" pitchFamily="18" charset="0"/>
                <a:ea typeface="Cambria Math" pitchFamily="18" charset="0"/>
              </a:rPr>
              <a:t>CRPD</a:t>
            </a:r>
            <a:endParaRPr lang="en-US" altLang="zh-TW" sz="6000" dirty="0">
              <a:solidFill>
                <a:srgbClr val="FFFF00"/>
              </a:solidFill>
              <a:latin typeface="Cambria Math" pitchFamily="18" charset="0"/>
              <a:ea typeface="Cambria Math" pitchFamily="18" charset="0"/>
            </a:endParaRPr>
          </a:p>
          <a:p>
            <a:pPr algn="ctr">
              <a:spcBef>
                <a:spcPts val="600"/>
              </a:spcBef>
              <a:spcAft>
                <a:spcPts val="600"/>
              </a:spcAft>
            </a:pPr>
            <a:r>
              <a:rPr lang="en-US" altLang="zh-TW" sz="3600" b="1" dirty="0" smtClean="0">
                <a:solidFill>
                  <a:prstClr val="white"/>
                </a:solidFill>
                <a:latin typeface="Cambria Math" pitchFamily="18" charset="0"/>
                <a:ea typeface="Cambria Math" pitchFamily="18" charset="0"/>
              </a:rPr>
              <a:t>Convention </a:t>
            </a:r>
            <a:r>
              <a:rPr lang="en-US" altLang="zh-TW" sz="3600" b="1" dirty="0">
                <a:solidFill>
                  <a:prstClr val="white"/>
                </a:solidFill>
                <a:latin typeface="Cambria Math" pitchFamily="18" charset="0"/>
                <a:ea typeface="Cambria Math" pitchFamily="18" charset="0"/>
              </a:rPr>
              <a:t>on </a:t>
            </a:r>
            <a:endParaRPr lang="en-US" altLang="zh-TW" sz="3600" b="1" dirty="0" smtClean="0">
              <a:solidFill>
                <a:prstClr val="white"/>
              </a:solidFill>
              <a:latin typeface="Cambria Math" pitchFamily="18" charset="0"/>
              <a:ea typeface="Cambria Math" pitchFamily="18" charset="0"/>
            </a:endParaRPr>
          </a:p>
          <a:p>
            <a:pPr algn="ctr">
              <a:spcBef>
                <a:spcPts val="600"/>
              </a:spcBef>
              <a:spcAft>
                <a:spcPts val="600"/>
              </a:spcAft>
            </a:pPr>
            <a:r>
              <a:rPr lang="en-US" altLang="zh-TW" sz="3600" b="1" dirty="0" smtClean="0">
                <a:solidFill>
                  <a:prstClr val="white"/>
                </a:solidFill>
                <a:latin typeface="Cambria Math" pitchFamily="18" charset="0"/>
                <a:ea typeface="Cambria Math" pitchFamily="18" charset="0"/>
              </a:rPr>
              <a:t>the </a:t>
            </a:r>
            <a:r>
              <a:rPr lang="en-US" altLang="zh-TW" sz="3600" b="1" dirty="0">
                <a:solidFill>
                  <a:prstClr val="white"/>
                </a:solidFill>
                <a:latin typeface="Cambria Math" pitchFamily="18" charset="0"/>
                <a:ea typeface="Cambria Math" pitchFamily="18" charset="0"/>
              </a:rPr>
              <a:t>Rights of </a:t>
            </a:r>
            <a:endParaRPr lang="en-US" altLang="zh-TW" sz="3600" b="1" dirty="0" smtClean="0">
              <a:solidFill>
                <a:prstClr val="white"/>
              </a:solidFill>
              <a:latin typeface="Cambria Math" pitchFamily="18" charset="0"/>
              <a:ea typeface="Cambria Math" pitchFamily="18" charset="0"/>
            </a:endParaRPr>
          </a:p>
          <a:p>
            <a:pPr algn="ctr">
              <a:spcBef>
                <a:spcPts val="600"/>
              </a:spcBef>
              <a:spcAft>
                <a:spcPts val="600"/>
              </a:spcAft>
            </a:pPr>
            <a:r>
              <a:rPr lang="en-US" altLang="zh-TW" sz="3600" b="1" dirty="0" smtClean="0">
                <a:solidFill>
                  <a:prstClr val="white"/>
                </a:solidFill>
                <a:latin typeface="Cambria Math" pitchFamily="18" charset="0"/>
                <a:ea typeface="Cambria Math" pitchFamily="18" charset="0"/>
              </a:rPr>
              <a:t>Persons with</a:t>
            </a:r>
          </a:p>
          <a:p>
            <a:pPr algn="ctr">
              <a:spcBef>
                <a:spcPts val="600"/>
              </a:spcBef>
              <a:spcAft>
                <a:spcPts val="600"/>
              </a:spcAft>
            </a:pPr>
            <a:r>
              <a:rPr lang="en-US" altLang="zh-TW" sz="3600" b="1" dirty="0" smtClean="0">
                <a:solidFill>
                  <a:prstClr val="white"/>
                </a:solidFill>
                <a:latin typeface="Cambria Math" pitchFamily="18" charset="0"/>
                <a:ea typeface="Cambria Math" pitchFamily="18" charset="0"/>
              </a:rPr>
              <a:t> Disabilities</a:t>
            </a:r>
            <a:endParaRPr lang="en-US" altLang="zh-TW" sz="3600" dirty="0">
              <a:solidFill>
                <a:prstClr val="white"/>
              </a:solidFill>
              <a:latin typeface="Cambria Math" pitchFamily="18" charset="0"/>
              <a:ea typeface="華康隸書體W5" pitchFamily="65" charset="-120"/>
            </a:endParaRPr>
          </a:p>
          <a:p>
            <a:pPr algn="ctr">
              <a:spcBef>
                <a:spcPts val="600"/>
              </a:spcBef>
              <a:spcAft>
                <a:spcPts val="600"/>
              </a:spcAft>
            </a:pPr>
            <a:endParaRPr lang="en-US" altLang="zh-TW" sz="3600" b="1" dirty="0" smtClean="0">
              <a:solidFill>
                <a:prstClr val="white"/>
              </a:solidFill>
              <a:latin typeface="Cambria Math" pitchFamily="18" charset="0"/>
              <a:ea typeface="Cambria Math" pitchFamily="18" charset="0"/>
            </a:endParaRPr>
          </a:p>
        </p:txBody>
      </p:sp>
    </p:spTree>
    <p:extLst>
      <p:ext uri="{BB962C8B-B14F-4D97-AF65-F5344CB8AC3E}">
        <p14:creationId xmlns:p14="http://schemas.microsoft.com/office/powerpoint/2010/main" val="1746775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107504" y="764704"/>
            <a:ext cx="6480720" cy="718339"/>
          </a:xfrm>
        </p:spPr>
        <p:txBody>
          <a:bodyPr>
            <a:normAutofit fontScale="90000"/>
          </a:bodyPr>
          <a:lstStyle/>
          <a:p>
            <a:pPr eaLnBrk="1" hangingPunct="1">
              <a:lnSpc>
                <a:spcPts val="6100"/>
              </a:lnSpc>
              <a:defRPr/>
            </a:pPr>
            <a:r>
              <a:rPr lang="en-US" altLang="zh-TW" sz="3200" b="1" dirty="0">
                <a:solidFill>
                  <a:schemeClr val="accent1">
                    <a:lumMod val="75000"/>
                  </a:schemeClr>
                </a:solidFill>
              </a:rPr>
              <a:t>Article 1 – Purpose</a:t>
            </a:r>
          </a:p>
        </p:txBody>
      </p:sp>
      <p:sp>
        <p:nvSpPr>
          <p:cNvPr id="6" name="匾額 5"/>
          <p:cNvSpPr/>
          <p:nvPr/>
        </p:nvSpPr>
        <p:spPr>
          <a:xfrm>
            <a:off x="0" y="1412776"/>
            <a:ext cx="9108504" cy="5328592"/>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spcBef>
                <a:spcPts val="0"/>
              </a:spcBef>
            </a:pPr>
            <a:r>
              <a:rPr lang="en-US" altLang="zh-TW" sz="2200" b="1" dirty="0" smtClean="0">
                <a:solidFill>
                  <a:prstClr val="white"/>
                </a:solidFill>
              </a:rPr>
              <a:t>The </a:t>
            </a:r>
            <a:r>
              <a:rPr lang="en-US" altLang="zh-TW" sz="2200" b="1" dirty="0">
                <a:solidFill>
                  <a:prstClr val="white"/>
                </a:solidFill>
              </a:rPr>
              <a:t>purpose of the present Convention is to promote, protect and ensure the full and equal enjoyment of </a:t>
            </a:r>
            <a:r>
              <a:rPr lang="en-US" altLang="zh-TW" sz="2200" b="1" dirty="0">
                <a:solidFill>
                  <a:srgbClr val="FFFF00"/>
                </a:solidFill>
              </a:rPr>
              <a:t>all human rights and fundamental freedoms</a:t>
            </a:r>
            <a:r>
              <a:rPr lang="en-US" altLang="zh-TW" sz="2200" b="1" dirty="0">
                <a:solidFill>
                  <a:prstClr val="white"/>
                </a:solidFill>
              </a:rPr>
              <a:t> by all persons with disabilities, and to promote respect for their </a:t>
            </a:r>
            <a:r>
              <a:rPr lang="en-US" altLang="zh-TW" sz="2200" b="1" dirty="0">
                <a:solidFill>
                  <a:srgbClr val="FFFF00"/>
                </a:solidFill>
              </a:rPr>
              <a:t>inherent dignity</a:t>
            </a:r>
            <a:r>
              <a:rPr lang="en-US" altLang="zh-TW" sz="2200" b="1" dirty="0">
                <a:solidFill>
                  <a:prstClr val="white"/>
                </a:solidFill>
              </a:rPr>
              <a:t>.</a:t>
            </a:r>
          </a:p>
          <a:p>
            <a:pPr algn="ctr">
              <a:lnSpc>
                <a:spcPts val="3200"/>
              </a:lnSpc>
              <a:spcBef>
                <a:spcPts val="1200"/>
              </a:spcBef>
            </a:pPr>
            <a:r>
              <a:rPr lang="en-US" altLang="zh-TW" sz="2200" b="1" dirty="0" smtClean="0">
                <a:solidFill>
                  <a:prstClr val="white"/>
                </a:solidFill>
              </a:rPr>
              <a:t>Persons </a:t>
            </a:r>
            <a:r>
              <a:rPr lang="en-US" altLang="zh-TW" sz="2200" b="1" dirty="0">
                <a:solidFill>
                  <a:prstClr val="white"/>
                </a:solidFill>
              </a:rPr>
              <a:t>with disabilities include those who have long-term physical, mental, intellectual or sensory impairments which in interaction with various barriers may </a:t>
            </a:r>
            <a:r>
              <a:rPr lang="en-US" altLang="zh-TW" sz="2200" b="1" dirty="0">
                <a:solidFill>
                  <a:srgbClr val="FFFF00"/>
                </a:solidFill>
              </a:rPr>
              <a:t>hinder their full and effective participation in society on an equal basis </a:t>
            </a:r>
            <a:r>
              <a:rPr lang="en-US" altLang="zh-TW" sz="2200" b="1" dirty="0">
                <a:solidFill>
                  <a:prstClr val="white"/>
                </a:solidFill>
              </a:rPr>
              <a:t>with others.</a:t>
            </a:r>
            <a:endParaRPr lang="zh-TW" altLang="en-US" sz="2200" b="1" dirty="0">
              <a:solidFill>
                <a:prstClr val="white"/>
              </a:solidFill>
            </a:endParaRPr>
          </a:p>
        </p:txBody>
      </p:sp>
      <p:sp>
        <p:nvSpPr>
          <p:cNvPr id="5" name="矩形 4"/>
          <p:cNvSpPr/>
          <p:nvPr/>
        </p:nvSpPr>
        <p:spPr>
          <a:xfrm>
            <a:off x="179512" y="188640"/>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30173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48"/>
            <a:ext cx="7886700" cy="1325563"/>
          </a:xfrm>
        </p:spPr>
        <p:txBody>
          <a:bodyPr>
            <a:normAutofit/>
          </a:bodyPr>
          <a:lstStyle/>
          <a:p>
            <a:pPr algn="ctr"/>
            <a:r>
              <a:rPr lang="en-US" altLang="zh-TW" sz="3600" b="1" dirty="0" smtClean="0">
                <a:solidFill>
                  <a:srgbClr val="7030A0"/>
                </a:solidFill>
              </a:rPr>
              <a:t>Issues </a:t>
            </a:r>
            <a:r>
              <a:rPr lang="en-US" altLang="zh-TW" sz="3600" b="1" dirty="0">
                <a:solidFill>
                  <a:srgbClr val="7030A0"/>
                </a:solidFill>
              </a:rPr>
              <a:t>to be </a:t>
            </a:r>
            <a:r>
              <a:rPr lang="en-US" altLang="zh-TW" sz="3600" b="1" dirty="0" smtClean="0">
                <a:solidFill>
                  <a:srgbClr val="7030A0"/>
                </a:solidFill>
              </a:rPr>
              <a:t>Discussed (2)</a:t>
            </a:r>
            <a:endParaRPr lang="zh-TW" altLang="en-US" sz="3600" b="1" dirty="0">
              <a:solidFill>
                <a:srgbClr val="7030A0"/>
              </a:solidFill>
            </a:endParaRPr>
          </a:p>
        </p:txBody>
      </p:sp>
      <p:sp>
        <p:nvSpPr>
          <p:cNvPr id="3" name="內容版面配置區 2"/>
          <p:cNvSpPr>
            <a:spLocks noGrp="1"/>
          </p:cNvSpPr>
          <p:nvPr>
            <p:ph idx="1"/>
          </p:nvPr>
        </p:nvSpPr>
        <p:spPr>
          <a:xfrm>
            <a:off x="611560" y="1484784"/>
            <a:ext cx="7886700" cy="4999410"/>
          </a:xfrm>
        </p:spPr>
        <p:txBody>
          <a:bodyPr>
            <a:normAutofit/>
          </a:bodyPr>
          <a:lstStyle/>
          <a:p>
            <a:pPr marL="0" indent="0" algn="just">
              <a:lnSpc>
                <a:spcPts val="3700"/>
              </a:lnSpc>
              <a:buNone/>
            </a:pPr>
            <a:r>
              <a:rPr lang="en-US" altLang="zh-TW" sz="2400" b="1" dirty="0" smtClean="0">
                <a:solidFill>
                  <a:srgbClr val="003300"/>
                </a:solidFill>
              </a:rPr>
              <a:t>Hypothetical Case</a:t>
            </a:r>
            <a:r>
              <a:rPr lang="en-US" altLang="zh-TW" sz="2400" b="1" dirty="0">
                <a:solidFill>
                  <a:srgbClr val="7030A0"/>
                </a:solidFill>
              </a:rPr>
              <a:t>: An 85-year-old person with dementia drove a car almost every day, but on one day he lost sense of location while driving.  As a result he ran into the wrong direction of highway and killed the driver of another car, who was in his 40s and had two little children to support.  </a:t>
            </a:r>
            <a:r>
              <a:rPr lang="en-US" altLang="zh-TW" sz="2400" b="1" dirty="0">
                <a:solidFill>
                  <a:srgbClr val="003300"/>
                </a:solidFill>
              </a:rPr>
              <a:t>Who is liable for this accident</a:t>
            </a:r>
            <a:r>
              <a:rPr lang="en-US" altLang="zh-TW" sz="2400" b="1" dirty="0">
                <a:solidFill>
                  <a:srgbClr val="7030A0"/>
                </a:solidFill>
              </a:rPr>
              <a:t>, suppose that the </a:t>
            </a:r>
            <a:r>
              <a:rPr lang="en-US" altLang="zh-TW" sz="2400" b="1" dirty="0" smtClean="0">
                <a:solidFill>
                  <a:srgbClr val="7030A0"/>
                </a:solidFill>
              </a:rPr>
              <a:t>elder </a:t>
            </a:r>
            <a:r>
              <a:rPr lang="en-US" altLang="zh-TW" sz="2400" b="1" dirty="0">
                <a:solidFill>
                  <a:srgbClr val="7030A0"/>
                </a:solidFill>
              </a:rPr>
              <a:t>was found totally incapacitated at the time of accident?  Should the aforementioned Supreme Court decision be applied and no family of the elder driver is liable?  </a:t>
            </a:r>
            <a:r>
              <a:rPr lang="en-US" altLang="zh-TW" sz="2400" b="1" dirty="0">
                <a:solidFill>
                  <a:srgbClr val="003300"/>
                </a:solidFill>
              </a:rPr>
              <a:t>What would happen if this case </a:t>
            </a:r>
            <a:r>
              <a:rPr lang="en-US" altLang="zh-TW" sz="2400" b="1" dirty="0" smtClean="0">
                <a:solidFill>
                  <a:srgbClr val="003300"/>
                </a:solidFill>
              </a:rPr>
              <a:t>is handled in </a:t>
            </a:r>
            <a:r>
              <a:rPr lang="en-US" altLang="zh-TW" sz="2400" b="1" dirty="0">
                <a:solidFill>
                  <a:srgbClr val="003300"/>
                </a:solidFill>
              </a:rPr>
              <a:t>your country?</a:t>
            </a:r>
            <a:endParaRPr lang="zh-TW" altLang="en-US" sz="2400" b="1" dirty="0">
              <a:solidFill>
                <a:srgbClr val="003300"/>
              </a:solidFill>
            </a:endParaRPr>
          </a:p>
        </p:txBody>
      </p:sp>
    </p:spTree>
    <p:extLst>
      <p:ext uri="{BB962C8B-B14F-4D97-AF65-F5344CB8AC3E}">
        <p14:creationId xmlns:p14="http://schemas.microsoft.com/office/powerpoint/2010/main" val="3406426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6215" y="1365339"/>
            <a:ext cx="8797067" cy="400110"/>
          </a:xfrm>
          <a:prstGeom prst="rect">
            <a:avLst/>
          </a:prstGeom>
        </p:spPr>
        <p:txBody>
          <a:bodyPr wrap="square">
            <a:spAutoFit/>
          </a:bodyPr>
          <a:lstStyle/>
          <a:p>
            <a:pPr algn="ctr"/>
            <a:r>
              <a:rPr lang="en-US" altLang="zh-TW" sz="2000" dirty="0"/>
              <a:t>https://en.wikipedia.org/wiki/Reasonable_accommodation</a:t>
            </a:r>
            <a:endParaRPr lang="zh-TW" altLang="en-US" sz="2000" dirty="0"/>
          </a:p>
        </p:txBody>
      </p:sp>
      <p:sp>
        <p:nvSpPr>
          <p:cNvPr id="5" name="矩形 4"/>
          <p:cNvSpPr/>
          <p:nvPr/>
        </p:nvSpPr>
        <p:spPr>
          <a:xfrm>
            <a:off x="827584" y="1988840"/>
            <a:ext cx="7560840" cy="4426853"/>
          </a:xfrm>
          <a:prstGeom prst="rect">
            <a:avLst/>
          </a:prstGeom>
        </p:spPr>
        <p:txBody>
          <a:bodyPr wrap="square">
            <a:spAutoFit/>
          </a:bodyPr>
          <a:lstStyle/>
          <a:p>
            <a:pPr algn="just">
              <a:lnSpc>
                <a:spcPts val="2900"/>
              </a:lnSpc>
              <a:spcBef>
                <a:spcPts val="2400"/>
              </a:spcBef>
            </a:pPr>
            <a:r>
              <a:rPr lang="en-US" altLang="zh-TW" sz="2200" b="1" dirty="0">
                <a:solidFill>
                  <a:srgbClr val="002060"/>
                </a:solidFill>
              </a:rPr>
              <a:t>A reasonable accommodation is an adjustment made in a system to accommodate or make fair the same system for </a:t>
            </a:r>
            <a:r>
              <a:rPr lang="en-US" altLang="zh-TW" sz="2200" b="1" dirty="0">
                <a:solidFill>
                  <a:srgbClr val="FF0000"/>
                </a:solidFill>
              </a:rPr>
              <a:t>an individual based on a proven need</a:t>
            </a:r>
            <a:r>
              <a:rPr lang="en-US" altLang="zh-TW" sz="2200" b="1" dirty="0">
                <a:solidFill>
                  <a:srgbClr val="002060"/>
                </a:solidFill>
              </a:rPr>
              <a:t>. </a:t>
            </a:r>
            <a:endParaRPr lang="en-US" altLang="zh-TW" sz="2200" b="1" dirty="0" smtClean="0">
              <a:solidFill>
                <a:srgbClr val="002060"/>
              </a:solidFill>
            </a:endParaRPr>
          </a:p>
          <a:p>
            <a:pPr algn="just">
              <a:lnSpc>
                <a:spcPts val="2900"/>
              </a:lnSpc>
              <a:spcBef>
                <a:spcPts val="2400"/>
              </a:spcBef>
            </a:pPr>
            <a:r>
              <a:rPr lang="en-US" altLang="zh-TW" sz="2200" b="1" dirty="0" smtClean="0">
                <a:solidFill>
                  <a:srgbClr val="002060"/>
                </a:solidFill>
              </a:rPr>
              <a:t>Accommodations </a:t>
            </a:r>
            <a:r>
              <a:rPr lang="en-US" altLang="zh-TW" sz="2200" b="1" dirty="0">
                <a:solidFill>
                  <a:srgbClr val="002060"/>
                </a:solidFill>
              </a:rPr>
              <a:t>can be religious, academic, or employment related and are often mandated by law. Each country has its own system of reasonable accommodations. </a:t>
            </a:r>
            <a:endParaRPr lang="en-US" altLang="zh-TW" sz="2200" b="1" dirty="0" smtClean="0">
              <a:solidFill>
                <a:srgbClr val="002060"/>
              </a:solidFill>
            </a:endParaRPr>
          </a:p>
          <a:p>
            <a:pPr algn="just">
              <a:lnSpc>
                <a:spcPts val="2900"/>
              </a:lnSpc>
              <a:spcBef>
                <a:spcPts val="2400"/>
              </a:spcBef>
            </a:pPr>
            <a:r>
              <a:rPr lang="en-US" altLang="zh-TW" sz="2200" b="1" dirty="0" smtClean="0">
                <a:solidFill>
                  <a:srgbClr val="002060"/>
                </a:solidFill>
              </a:rPr>
              <a:t>The </a:t>
            </a:r>
            <a:r>
              <a:rPr lang="en-US" altLang="zh-TW" sz="2200" b="1" dirty="0">
                <a:solidFill>
                  <a:srgbClr val="002060"/>
                </a:solidFill>
              </a:rPr>
              <a:t>United Nations use this term in the </a:t>
            </a:r>
            <a:r>
              <a:rPr lang="en-US" altLang="zh-TW" sz="2200" b="1" dirty="0">
                <a:solidFill>
                  <a:srgbClr val="003300"/>
                </a:solidFill>
              </a:rPr>
              <a:t>Convention on the Rights of Persons with Disabilities</a:t>
            </a:r>
            <a:r>
              <a:rPr lang="en-US" altLang="zh-TW" sz="2200" b="1" dirty="0">
                <a:solidFill>
                  <a:srgbClr val="002060"/>
                </a:solidFill>
              </a:rPr>
              <a:t>, saying </a:t>
            </a:r>
            <a:r>
              <a:rPr lang="en-US" altLang="zh-TW" sz="2200" b="1" dirty="0">
                <a:solidFill>
                  <a:srgbClr val="FF0000"/>
                </a:solidFill>
              </a:rPr>
              <a:t>refusal to make accommodation results in discrimination</a:t>
            </a:r>
            <a:r>
              <a:rPr lang="en-US" altLang="zh-TW" sz="2200" b="1" dirty="0" smtClean="0">
                <a:solidFill>
                  <a:srgbClr val="002060"/>
                </a:solidFill>
              </a:rPr>
              <a:t>.</a:t>
            </a:r>
            <a:endParaRPr lang="en-US" altLang="zh-TW" sz="2200" b="1" dirty="0">
              <a:solidFill>
                <a:srgbClr val="002060"/>
              </a:solidFill>
            </a:endParaRPr>
          </a:p>
        </p:txBody>
      </p:sp>
      <p:sp>
        <p:nvSpPr>
          <p:cNvPr id="6" name="矩形 5"/>
          <p:cNvSpPr/>
          <p:nvPr/>
        </p:nvSpPr>
        <p:spPr>
          <a:xfrm>
            <a:off x="1331640" y="620688"/>
            <a:ext cx="6715877" cy="707886"/>
          </a:xfrm>
          <a:prstGeom prst="rect">
            <a:avLst/>
          </a:prstGeom>
        </p:spPr>
        <p:txBody>
          <a:bodyPr wrap="none">
            <a:spAutoFit/>
          </a:bodyPr>
          <a:lstStyle/>
          <a:p>
            <a:r>
              <a:rPr lang="en-US" altLang="zh-TW" sz="4000" dirty="0">
                <a:solidFill>
                  <a:srgbClr val="002060"/>
                </a:solidFill>
              </a:rPr>
              <a:t>Reasonable Accommodation</a:t>
            </a:r>
            <a:endParaRPr lang="zh-TW" altLang="en-US" sz="4000" dirty="0">
              <a:solidFill>
                <a:srgbClr val="002060"/>
              </a:solidFill>
            </a:endParaRPr>
          </a:p>
        </p:txBody>
      </p:sp>
    </p:spTree>
    <p:extLst>
      <p:ext uri="{BB962C8B-B14F-4D97-AF65-F5344CB8AC3E}">
        <p14:creationId xmlns:p14="http://schemas.microsoft.com/office/powerpoint/2010/main" val="227918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539552" y="908720"/>
            <a:ext cx="6480720" cy="504056"/>
          </a:xfrm>
        </p:spPr>
        <p:txBody>
          <a:bodyPr>
            <a:normAutofit fontScale="90000"/>
          </a:bodyPr>
          <a:lstStyle/>
          <a:p>
            <a:pPr eaLnBrk="1" hangingPunct="1">
              <a:lnSpc>
                <a:spcPts val="6100"/>
              </a:lnSpc>
              <a:defRPr/>
            </a:pPr>
            <a:r>
              <a:rPr lang="zh-TW" altLang="zh-TW" sz="2800" dirty="0"/>
              <a:t/>
            </a:r>
            <a:br>
              <a:rPr lang="zh-TW" altLang="zh-TW" sz="2800" dirty="0"/>
            </a:br>
            <a:r>
              <a:rPr lang="zh-TW" altLang="zh-TW" sz="2800" dirty="0"/>
              <a:t/>
            </a:r>
            <a:br>
              <a:rPr lang="zh-TW" altLang="zh-TW" sz="2800" dirty="0"/>
            </a:br>
            <a:r>
              <a:rPr lang="en-US" altLang="zh-TW" sz="2800" b="1" dirty="0">
                <a:solidFill>
                  <a:srgbClr val="FF0000"/>
                </a:solidFill>
              </a:rPr>
              <a:t>Article 3</a:t>
            </a:r>
            <a:r>
              <a:rPr lang="zh-TW" altLang="en-US" sz="2800" b="1" dirty="0">
                <a:solidFill>
                  <a:srgbClr val="FF0000"/>
                </a:solidFill>
              </a:rPr>
              <a:t> ─</a:t>
            </a:r>
            <a:r>
              <a:rPr lang="en-US" altLang="zh-TW" sz="2800" b="1" dirty="0">
                <a:solidFill>
                  <a:srgbClr val="FF0000"/>
                </a:solidFill>
              </a:rPr>
              <a:t> General principle</a:t>
            </a:r>
            <a:endParaRPr lang="zh-TW" altLang="en-US" sz="2800" b="1" dirty="0">
              <a:solidFill>
                <a:srgbClr val="FF0000"/>
              </a:solidFill>
            </a:endParaRPr>
          </a:p>
        </p:txBody>
      </p:sp>
      <p:sp>
        <p:nvSpPr>
          <p:cNvPr id="6" name="匾額 5"/>
          <p:cNvSpPr/>
          <p:nvPr/>
        </p:nvSpPr>
        <p:spPr>
          <a:xfrm>
            <a:off x="0" y="1628800"/>
            <a:ext cx="9144000" cy="5112568"/>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spcBef>
                <a:spcPts val="600"/>
              </a:spcBef>
            </a:pPr>
            <a:r>
              <a:rPr lang="en-US" altLang="zh-TW" sz="2000" b="1" dirty="0">
                <a:solidFill>
                  <a:prstClr val="white"/>
                </a:solidFill>
              </a:rPr>
              <a:t>The </a:t>
            </a:r>
            <a:r>
              <a:rPr lang="en-US" altLang="zh-TW" sz="2000" b="1" dirty="0" smtClean="0">
                <a:solidFill>
                  <a:prstClr val="white"/>
                </a:solidFill>
              </a:rPr>
              <a:t>principles of </a:t>
            </a:r>
            <a:r>
              <a:rPr lang="en-US" altLang="zh-TW" sz="2000" b="1" dirty="0">
                <a:solidFill>
                  <a:prstClr val="white"/>
                </a:solidFill>
              </a:rPr>
              <a:t>the present Convention shall be:</a:t>
            </a:r>
          </a:p>
          <a:p>
            <a:pPr>
              <a:lnSpc>
                <a:spcPts val="3000"/>
              </a:lnSpc>
              <a:spcBef>
                <a:spcPts val="600"/>
              </a:spcBef>
            </a:pPr>
            <a:r>
              <a:rPr lang="en-US" altLang="zh-TW" sz="2000" b="1" dirty="0" smtClean="0">
                <a:solidFill>
                  <a:prstClr val="white"/>
                </a:solidFill>
              </a:rPr>
              <a:t>* Respect </a:t>
            </a:r>
            <a:r>
              <a:rPr lang="en-US" altLang="zh-TW" sz="2000" b="1" dirty="0">
                <a:solidFill>
                  <a:prstClr val="white"/>
                </a:solidFill>
              </a:rPr>
              <a:t>for inherent dignity, individual autonomy including the freedom to make one’s own choices, and independence of persons;</a:t>
            </a:r>
          </a:p>
          <a:p>
            <a:pPr>
              <a:lnSpc>
                <a:spcPts val="3000"/>
              </a:lnSpc>
              <a:spcBef>
                <a:spcPts val="600"/>
              </a:spcBef>
            </a:pPr>
            <a:r>
              <a:rPr lang="en-US" altLang="zh-TW" sz="2000" b="1" dirty="0" smtClean="0">
                <a:solidFill>
                  <a:prstClr val="white"/>
                </a:solidFill>
              </a:rPr>
              <a:t>* Non-discrimination</a:t>
            </a:r>
            <a:r>
              <a:rPr lang="en-US" altLang="zh-TW" sz="2000" b="1" dirty="0">
                <a:solidFill>
                  <a:prstClr val="white"/>
                </a:solidFill>
              </a:rPr>
              <a:t>;</a:t>
            </a:r>
          </a:p>
          <a:p>
            <a:pPr>
              <a:lnSpc>
                <a:spcPts val="3000"/>
              </a:lnSpc>
              <a:spcBef>
                <a:spcPts val="600"/>
              </a:spcBef>
            </a:pPr>
            <a:r>
              <a:rPr lang="en-US" altLang="zh-TW" sz="2000" b="1" dirty="0" smtClean="0">
                <a:solidFill>
                  <a:prstClr val="white"/>
                </a:solidFill>
              </a:rPr>
              <a:t>* Full </a:t>
            </a:r>
            <a:r>
              <a:rPr lang="en-US" altLang="zh-TW" sz="2000" b="1" dirty="0">
                <a:solidFill>
                  <a:prstClr val="white"/>
                </a:solidFill>
              </a:rPr>
              <a:t>and effective participation and inclusion in society;</a:t>
            </a:r>
          </a:p>
          <a:p>
            <a:pPr>
              <a:lnSpc>
                <a:spcPts val="3000"/>
              </a:lnSpc>
              <a:spcBef>
                <a:spcPts val="600"/>
              </a:spcBef>
            </a:pPr>
            <a:r>
              <a:rPr lang="en-US" altLang="zh-TW" sz="2000" b="1" dirty="0" smtClean="0">
                <a:solidFill>
                  <a:prstClr val="white"/>
                </a:solidFill>
              </a:rPr>
              <a:t>* Respect </a:t>
            </a:r>
            <a:r>
              <a:rPr lang="en-US" altLang="zh-TW" sz="2000" b="1" dirty="0">
                <a:solidFill>
                  <a:prstClr val="white"/>
                </a:solidFill>
              </a:rPr>
              <a:t>for difference and acceptance of persons with disabilities as part of human diversity and humanity;</a:t>
            </a:r>
          </a:p>
          <a:p>
            <a:pPr>
              <a:lnSpc>
                <a:spcPts val="3000"/>
              </a:lnSpc>
              <a:spcBef>
                <a:spcPts val="600"/>
              </a:spcBef>
            </a:pPr>
            <a:r>
              <a:rPr lang="en-US" altLang="zh-TW" sz="2000" b="1" dirty="0" smtClean="0">
                <a:solidFill>
                  <a:prstClr val="white"/>
                </a:solidFill>
              </a:rPr>
              <a:t>* Equality </a:t>
            </a:r>
            <a:r>
              <a:rPr lang="en-US" altLang="zh-TW" sz="2000" b="1" dirty="0">
                <a:solidFill>
                  <a:prstClr val="white"/>
                </a:solidFill>
              </a:rPr>
              <a:t>of opportunity;</a:t>
            </a:r>
          </a:p>
          <a:p>
            <a:pPr>
              <a:lnSpc>
                <a:spcPts val="3000"/>
              </a:lnSpc>
              <a:spcBef>
                <a:spcPts val="600"/>
              </a:spcBef>
            </a:pPr>
            <a:r>
              <a:rPr lang="en-US" altLang="zh-TW" sz="2000" b="1" dirty="0" smtClean="0">
                <a:solidFill>
                  <a:prstClr val="white"/>
                </a:solidFill>
              </a:rPr>
              <a:t>* Accessibility</a:t>
            </a:r>
            <a:endParaRPr lang="zh-TW" altLang="en-US" sz="2000" b="1" dirty="0">
              <a:solidFill>
                <a:prstClr val="white"/>
              </a:solidFill>
            </a:endParaRPr>
          </a:p>
        </p:txBody>
      </p:sp>
      <p:sp>
        <p:nvSpPr>
          <p:cNvPr id="4" name="矩形 3"/>
          <p:cNvSpPr/>
          <p:nvPr/>
        </p:nvSpPr>
        <p:spPr>
          <a:xfrm>
            <a:off x="179512" y="188640"/>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20307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312865" y="980728"/>
            <a:ext cx="8676456" cy="1150387"/>
          </a:xfrm>
        </p:spPr>
        <p:txBody>
          <a:bodyPr>
            <a:normAutofit fontScale="90000"/>
          </a:bodyPr>
          <a:lstStyle/>
          <a:p>
            <a:pPr eaLnBrk="1" hangingPunct="1">
              <a:lnSpc>
                <a:spcPts val="6100"/>
              </a:lnSpc>
              <a:defRPr/>
            </a:pPr>
            <a:r>
              <a:rPr lang="en-US" altLang="zh-TW" sz="3200" b="1" dirty="0">
                <a:solidFill>
                  <a:schemeClr val="accent1">
                    <a:lumMod val="75000"/>
                  </a:schemeClr>
                </a:solidFill>
              </a:rPr>
              <a:t>Article </a:t>
            </a:r>
            <a:r>
              <a:rPr lang="en-US" altLang="zh-TW" sz="3200" b="1" dirty="0" smtClean="0">
                <a:solidFill>
                  <a:schemeClr val="accent1">
                    <a:lumMod val="75000"/>
                  </a:schemeClr>
                </a:solidFill>
              </a:rPr>
              <a:t>5</a:t>
            </a:r>
            <a:r>
              <a:rPr lang="zh-TW" altLang="en-US" sz="3200" b="1" dirty="0" smtClean="0">
                <a:solidFill>
                  <a:schemeClr val="accent1">
                    <a:lumMod val="75000"/>
                  </a:schemeClr>
                </a:solidFill>
              </a:rPr>
              <a:t> </a:t>
            </a:r>
            <a:r>
              <a:rPr lang="zh-TW" altLang="en-US" sz="3200" b="1" dirty="0" smtClean="0">
                <a:solidFill>
                  <a:srgbClr val="FF0000"/>
                </a:solidFill>
              </a:rPr>
              <a:t>─ </a:t>
            </a:r>
            <a:r>
              <a:rPr lang="en-US" altLang="zh-TW" sz="3200" b="1" dirty="0" smtClean="0">
                <a:solidFill>
                  <a:srgbClr val="FF0000"/>
                </a:solidFill>
              </a:rPr>
              <a:t>Equality </a:t>
            </a:r>
            <a:r>
              <a:rPr lang="en-US" altLang="zh-TW" sz="3200" b="1" dirty="0">
                <a:solidFill>
                  <a:srgbClr val="FF0000"/>
                </a:solidFill>
              </a:rPr>
              <a:t>and non-discrimination</a:t>
            </a:r>
            <a:r>
              <a:rPr lang="zh-TW" altLang="zh-TW" sz="3200" dirty="0"/>
              <a:t/>
            </a:r>
            <a:br>
              <a:rPr lang="zh-TW" altLang="zh-TW" sz="3200" dirty="0"/>
            </a:br>
            <a:endParaRPr lang="zh-TW" altLang="en-US" sz="3200" b="1" dirty="0">
              <a:solidFill>
                <a:schemeClr val="accent1">
                  <a:lumMod val="75000"/>
                </a:schemeClr>
              </a:solidFill>
            </a:endParaRPr>
          </a:p>
        </p:txBody>
      </p:sp>
      <p:sp>
        <p:nvSpPr>
          <p:cNvPr id="6" name="匾額 5"/>
          <p:cNvSpPr/>
          <p:nvPr/>
        </p:nvSpPr>
        <p:spPr>
          <a:xfrm>
            <a:off x="0" y="1340768"/>
            <a:ext cx="9122296" cy="5517232"/>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800"/>
              </a:lnSpc>
              <a:spcBef>
                <a:spcPts val="600"/>
              </a:spcBef>
            </a:pPr>
            <a:r>
              <a:rPr lang="en-US" altLang="zh-TW" sz="2000" b="1" dirty="0" smtClean="0"/>
              <a:t> </a:t>
            </a:r>
            <a:r>
              <a:rPr lang="en-US" altLang="zh-TW" sz="2000" b="1" dirty="0"/>
              <a:t>States Parties recognize that all persons are equal before and under the law and are entitled without any discrimination to the equal protection and equal benefit of the law.</a:t>
            </a:r>
            <a:endParaRPr lang="zh-TW" altLang="zh-TW" sz="2000" b="1" dirty="0"/>
          </a:p>
          <a:p>
            <a:pPr algn="just">
              <a:lnSpc>
                <a:spcPts val="2800"/>
              </a:lnSpc>
              <a:spcBef>
                <a:spcPts val="600"/>
              </a:spcBef>
            </a:pPr>
            <a:r>
              <a:rPr lang="en-US" altLang="zh-TW" sz="2000" b="1" dirty="0" smtClean="0"/>
              <a:t>States </a:t>
            </a:r>
            <a:r>
              <a:rPr lang="en-US" altLang="zh-TW" sz="2000" b="1" dirty="0"/>
              <a:t>Parties shall prohibit all discrimination on the basis of disability and guarantee to persons with disabilities equal and effective legal protection against discrimination on all grounds.</a:t>
            </a:r>
            <a:endParaRPr lang="zh-TW" altLang="zh-TW" sz="2000" b="1" dirty="0"/>
          </a:p>
          <a:p>
            <a:pPr algn="just">
              <a:lnSpc>
                <a:spcPts val="2800"/>
              </a:lnSpc>
              <a:spcBef>
                <a:spcPts val="600"/>
              </a:spcBef>
            </a:pPr>
            <a:r>
              <a:rPr lang="en-US" altLang="zh-TW" sz="2000" b="1" dirty="0" smtClean="0"/>
              <a:t>In </a:t>
            </a:r>
            <a:r>
              <a:rPr lang="en-US" altLang="zh-TW" sz="2000" b="1" dirty="0"/>
              <a:t>order to promote equality and eliminate discrimination, States Parties shall take all appropriate steps to ensure that reasonable accommodation is provided.</a:t>
            </a:r>
            <a:endParaRPr lang="zh-TW" altLang="zh-TW" sz="2000" b="1" dirty="0"/>
          </a:p>
          <a:p>
            <a:pPr algn="just">
              <a:lnSpc>
                <a:spcPts val="2800"/>
              </a:lnSpc>
              <a:spcBef>
                <a:spcPts val="600"/>
              </a:spcBef>
            </a:pPr>
            <a:r>
              <a:rPr lang="en-US" altLang="zh-TW" sz="2000" b="1" dirty="0" smtClean="0"/>
              <a:t>Specific </a:t>
            </a:r>
            <a:r>
              <a:rPr lang="en-US" altLang="zh-TW" sz="2000" b="1" dirty="0"/>
              <a:t>measures which are necessary to accelerate or achieve de facto equality of persons with disabilities shall not be considered discrimination under the terms of the present Convention.</a:t>
            </a:r>
            <a:endParaRPr lang="zh-TW" altLang="zh-TW" sz="2000" b="1" dirty="0"/>
          </a:p>
        </p:txBody>
      </p:sp>
      <p:sp>
        <p:nvSpPr>
          <p:cNvPr id="4" name="矩形 3"/>
          <p:cNvSpPr/>
          <p:nvPr/>
        </p:nvSpPr>
        <p:spPr>
          <a:xfrm>
            <a:off x="179512" y="188640"/>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120425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179512" y="1700808"/>
            <a:ext cx="7920880" cy="718339"/>
          </a:xfrm>
        </p:spPr>
        <p:txBody>
          <a:bodyPr>
            <a:normAutofit fontScale="90000"/>
          </a:bodyPr>
          <a:lstStyle/>
          <a:p>
            <a:pPr eaLnBrk="1" hangingPunct="1">
              <a:lnSpc>
                <a:spcPts val="6100"/>
              </a:lnSpc>
              <a:defRPr/>
            </a:pPr>
            <a:r>
              <a:rPr lang="en-US" altLang="zh-TW" sz="4000" b="1" dirty="0">
                <a:solidFill>
                  <a:schemeClr val="accent1">
                    <a:lumMod val="75000"/>
                  </a:schemeClr>
                </a:solidFill>
              </a:rPr>
              <a:t>Article </a:t>
            </a:r>
            <a:r>
              <a:rPr lang="en-US" altLang="zh-TW" sz="4000" b="1" dirty="0" smtClean="0">
                <a:solidFill>
                  <a:schemeClr val="accent1">
                    <a:lumMod val="75000"/>
                  </a:schemeClr>
                </a:solidFill>
              </a:rPr>
              <a:t>10</a:t>
            </a:r>
            <a:r>
              <a:rPr lang="zh-TW" altLang="en-US" sz="4000" b="1" dirty="0" smtClean="0">
                <a:solidFill>
                  <a:schemeClr val="accent1">
                    <a:lumMod val="75000"/>
                  </a:schemeClr>
                </a:solidFill>
              </a:rPr>
              <a:t> </a:t>
            </a:r>
            <a:r>
              <a:rPr lang="zh-TW" altLang="en-US" sz="4000" b="1" dirty="0" smtClean="0">
                <a:solidFill>
                  <a:srgbClr val="FF0000"/>
                </a:solidFill>
              </a:rPr>
              <a:t>─ </a:t>
            </a:r>
            <a:r>
              <a:rPr lang="en-US" altLang="zh-TW" sz="4000" b="1" dirty="0">
                <a:solidFill>
                  <a:srgbClr val="FF0000"/>
                </a:solidFill>
              </a:rPr>
              <a:t>Right to life</a:t>
            </a:r>
            <a:r>
              <a:rPr lang="zh-TW" altLang="zh-TW" sz="4000" dirty="0"/>
              <a:t/>
            </a:r>
            <a:br>
              <a:rPr lang="zh-TW" altLang="zh-TW" sz="4000" dirty="0"/>
            </a:br>
            <a:endParaRPr lang="zh-TW" altLang="en-US" sz="4000" b="1" dirty="0">
              <a:solidFill>
                <a:schemeClr val="accent1">
                  <a:lumMod val="75000"/>
                </a:schemeClr>
              </a:solidFill>
            </a:endParaRPr>
          </a:p>
        </p:txBody>
      </p:sp>
      <p:sp>
        <p:nvSpPr>
          <p:cNvPr id="6" name="匾額 5"/>
          <p:cNvSpPr/>
          <p:nvPr/>
        </p:nvSpPr>
        <p:spPr>
          <a:xfrm>
            <a:off x="0" y="1628800"/>
            <a:ext cx="9036496" cy="5229200"/>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800" dirty="0"/>
              <a:t>States Parties reaffirm that every human being has the inherent right to life and shall take all necessary measures to ensure its effective enjoyment by persons with disabilities on an equal basis with others.</a:t>
            </a:r>
            <a:endParaRPr lang="zh-TW" altLang="zh-TW" sz="2800" dirty="0"/>
          </a:p>
        </p:txBody>
      </p:sp>
      <p:sp>
        <p:nvSpPr>
          <p:cNvPr id="4" name="矩形 3"/>
          <p:cNvSpPr/>
          <p:nvPr/>
        </p:nvSpPr>
        <p:spPr>
          <a:xfrm>
            <a:off x="179512" y="188640"/>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24284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179512" y="1124744"/>
            <a:ext cx="8712968" cy="864096"/>
          </a:xfrm>
        </p:spPr>
        <p:txBody>
          <a:bodyPr>
            <a:normAutofit fontScale="90000"/>
          </a:bodyPr>
          <a:lstStyle/>
          <a:p>
            <a:pPr eaLnBrk="1" hangingPunct="1">
              <a:lnSpc>
                <a:spcPts val="6100"/>
              </a:lnSpc>
              <a:defRPr/>
            </a:pPr>
            <a:r>
              <a:rPr lang="en-US" altLang="zh-TW" sz="2800" b="1" dirty="0">
                <a:solidFill>
                  <a:schemeClr val="accent1">
                    <a:lumMod val="75000"/>
                  </a:schemeClr>
                </a:solidFill>
              </a:rPr>
              <a:t>Article </a:t>
            </a:r>
            <a:r>
              <a:rPr lang="en-US" altLang="zh-TW" sz="2800" b="1" dirty="0" smtClean="0">
                <a:solidFill>
                  <a:schemeClr val="accent1">
                    <a:lumMod val="75000"/>
                  </a:schemeClr>
                </a:solidFill>
              </a:rPr>
              <a:t>12a</a:t>
            </a:r>
            <a:r>
              <a:rPr lang="zh-TW" altLang="en-US" sz="2800" b="1" dirty="0" smtClean="0">
                <a:solidFill>
                  <a:schemeClr val="accent1">
                    <a:lumMod val="75000"/>
                  </a:schemeClr>
                </a:solidFill>
              </a:rPr>
              <a:t> </a:t>
            </a:r>
            <a:r>
              <a:rPr lang="zh-TW" altLang="en-US" sz="2800" b="1" dirty="0" smtClean="0">
                <a:solidFill>
                  <a:srgbClr val="FF0000"/>
                </a:solidFill>
              </a:rPr>
              <a:t>─ </a:t>
            </a:r>
            <a:r>
              <a:rPr lang="en-US" altLang="zh-TW" sz="2800" b="1" dirty="0">
                <a:solidFill>
                  <a:srgbClr val="FF0000"/>
                </a:solidFill>
              </a:rPr>
              <a:t>Equal recognition before the law</a:t>
            </a:r>
            <a:r>
              <a:rPr lang="zh-TW" altLang="zh-TW" sz="4000" dirty="0">
                <a:solidFill>
                  <a:srgbClr val="FF0000"/>
                </a:solidFill>
              </a:rPr>
              <a:t/>
            </a:r>
            <a:br>
              <a:rPr lang="zh-TW" altLang="zh-TW" sz="4000" dirty="0">
                <a:solidFill>
                  <a:srgbClr val="FF0000"/>
                </a:solidFill>
              </a:rPr>
            </a:br>
            <a:endParaRPr lang="zh-TW" altLang="en-US" sz="4000" b="1" dirty="0">
              <a:solidFill>
                <a:srgbClr val="FF0000"/>
              </a:solidFill>
            </a:endParaRPr>
          </a:p>
        </p:txBody>
      </p:sp>
      <p:sp>
        <p:nvSpPr>
          <p:cNvPr id="6" name="匾額 5"/>
          <p:cNvSpPr/>
          <p:nvPr/>
        </p:nvSpPr>
        <p:spPr>
          <a:xfrm>
            <a:off x="0" y="1124744"/>
            <a:ext cx="9036496" cy="5688632"/>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spcBef>
                <a:spcPts val="1200"/>
              </a:spcBef>
              <a:spcAft>
                <a:spcPts val="1200"/>
              </a:spcAft>
            </a:pPr>
            <a:r>
              <a:rPr lang="en-US" altLang="zh-TW" sz="2200" dirty="0" smtClean="0"/>
              <a:t>States </a:t>
            </a:r>
            <a:r>
              <a:rPr lang="en-US" altLang="zh-TW" sz="2200" dirty="0"/>
              <a:t>Parties reaffirm that persons with disabilities have the right to recognition everywhere as persons before the law.</a:t>
            </a:r>
            <a:endParaRPr lang="zh-TW" altLang="zh-TW" sz="2200" dirty="0"/>
          </a:p>
          <a:p>
            <a:pPr algn="just">
              <a:lnSpc>
                <a:spcPts val="3500"/>
              </a:lnSpc>
              <a:spcBef>
                <a:spcPts val="1200"/>
              </a:spcBef>
              <a:spcAft>
                <a:spcPts val="1200"/>
              </a:spcAft>
            </a:pPr>
            <a:r>
              <a:rPr lang="en-US" altLang="zh-TW" sz="2200" dirty="0" smtClean="0"/>
              <a:t>States </a:t>
            </a:r>
            <a:r>
              <a:rPr lang="en-US" altLang="zh-TW" sz="2200" dirty="0"/>
              <a:t>Parties shall recognize that persons with disabilities enjoy legal capacity on an equal basis with others in all aspects of life.</a:t>
            </a:r>
            <a:endParaRPr lang="zh-TW" altLang="zh-TW" sz="2200" dirty="0"/>
          </a:p>
          <a:p>
            <a:pPr algn="just">
              <a:lnSpc>
                <a:spcPts val="3500"/>
              </a:lnSpc>
              <a:spcBef>
                <a:spcPts val="1200"/>
              </a:spcBef>
              <a:spcAft>
                <a:spcPts val="1200"/>
              </a:spcAft>
            </a:pPr>
            <a:r>
              <a:rPr lang="en-US" altLang="zh-TW" sz="2200" dirty="0" smtClean="0"/>
              <a:t>States </a:t>
            </a:r>
            <a:r>
              <a:rPr lang="en-US" altLang="zh-TW" sz="2200" dirty="0"/>
              <a:t>Parties shall take appropriate measures to provide access by persons with disabilities to the support they may require in exercising their legal capacity</a:t>
            </a:r>
            <a:r>
              <a:rPr lang="en-US" altLang="zh-TW" sz="2200" dirty="0" smtClean="0"/>
              <a:t>.</a:t>
            </a:r>
            <a:endParaRPr lang="zh-TW" altLang="zh-TW" sz="2200" dirty="0"/>
          </a:p>
        </p:txBody>
      </p:sp>
      <p:sp>
        <p:nvSpPr>
          <p:cNvPr id="4" name="矩形 3"/>
          <p:cNvSpPr/>
          <p:nvPr/>
        </p:nvSpPr>
        <p:spPr>
          <a:xfrm>
            <a:off x="181764" y="188639"/>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1570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179512" y="1124744"/>
            <a:ext cx="8712968" cy="864096"/>
          </a:xfrm>
        </p:spPr>
        <p:txBody>
          <a:bodyPr>
            <a:normAutofit fontScale="90000"/>
          </a:bodyPr>
          <a:lstStyle/>
          <a:p>
            <a:pPr eaLnBrk="1" hangingPunct="1">
              <a:lnSpc>
                <a:spcPts val="6100"/>
              </a:lnSpc>
              <a:defRPr/>
            </a:pPr>
            <a:r>
              <a:rPr lang="en-US" altLang="zh-TW" sz="2800" b="1" dirty="0">
                <a:solidFill>
                  <a:schemeClr val="accent1">
                    <a:lumMod val="75000"/>
                  </a:schemeClr>
                </a:solidFill>
              </a:rPr>
              <a:t>Article </a:t>
            </a:r>
            <a:r>
              <a:rPr lang="en-US" altLang="zh-TW" sz="2800" b="1" dirty="0" smtClean="0">
                <a:solidFill>
                  <a:schemeClr val="accent1">
                    <a:lumMod val="75000"/>
                  </a:schemeClr>
                </a:solidFill>
              </a:rPr>
              <a:t>12b</a:t>
            </a:r>
            <a:r>
              <a:rPr lang="zh-TW" altLang="en-US" sz="2800" b="1" dirty="0" smtClean="0">
                <a:solidFill>
                  <a:schemeClr val="accent1">
                    <a:lumMod val="75000"/>
                  </a:schemeClr>
                </a:solidFill>
              </a:rPr>
              <a:t> </a:t>
            </a:r>
            <a:r>
              <a:rPr lang="zh-TW" altLang="en-US" sz="2800" b="1" dirty="0" smtClean="0">
                <a:solidFill>
                  <a:srgbClr val="FF0000"/>
                </a:solidFill>
              </a:rPr>
              <a:t>─ </a:t>
            </a:r>
            <a:r>
              <a:rPr lang="en-US" altLang="zh-TW" sz="2800" b="1" dirty="0">
                <a:solidFill>
                  <a:srgbClr val="FF0000"/>
                </a:solidFill>
              </a:rPr>
              <a:t>Equal recognition before the law</a:t>
            </a:r>
            <a:r>
              <a:rPr lang="zh-TW" altLang="zh-TW" sz="4000" dirty="0">
                <a:solidFill>
                  <a:srgbClr val="FF0000"/>
                </a:solidFill>
              </a:rPr>
              <a:t/>
            </a:r>
            <a:br>
              <a:rPr lang="zh-TW" altLang="zh-TW" sz="4000" dirty="0">
                <a:solidFill>
                  <a:srgbClr val="FF0000"/>
                </a:solidFill>
              </a:rPr>
            </a:br>
            <a:endParaRPr lang="zh-TW" altLang="en-US" sz="4000" b="1" dirty="0">
              <a:solidFill>
                <a:srgbClr val="FF0000"/>
              </a:solidFill>
            </a:endParaRPr>
          </a:p>
        </p:txBody>
      </p:sp>
      <p:sp>
        <p:nvSpPr>
          <p:cNvPr id="6" name="匾額 5"/>
          <p:cNvSpPr/>
          <p:nvPr/>
        </p:nvSpPr>
        <p:spPr>
          <a:xfrm>
            <a:off x="0" y="1124744"/>
            <a:ext cx="9036496" cy="5688632"/>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100"/>
              </a:lnSpc>
            </a:pPr>
            <a:r>
              <a:rPr lang="en-US" altLang="zh-TW" sz="2000" b="1" dirty="0" smtClean="0"/>
              <a:t>States </a:t>
            </a:r>
            <a:r>
              <a:rPr lang="en-US" altLang="zh-TW" sz="2000" b="1" dirty="0"/>
              <a:t>Parties shall ensure that all measures that relate to the exercise of legal capacity provide for appropriate and effective safeguards to prevent abuse in accordance with international human rights law. Such safeguards shall ensure that measures relating to the exercise of legal capacity respect the rights, will and preferences of the person, are free of conflict of interest and undue influence, are proportional and tailored to the person’s circumstances, apply for the shortest time possible and are subject to regular review by a competent, independent and impartial authority or judicial body. The safeguards shall be proportional to the degree to which such measures affect the person’s rights and interests</a:t>
            </a:r>
            <a:r>
              <a:rPr lang="en-US" altLang="zh-TW" sz="2000" b="1" dirty="0" smtClean="0"/>
              <a:t>.</a:t>
            </a:r>
            <a:endParaRPr lang="zh-TW" altLang="zh-TW" sz="2000" b="1" dirty="0"/>
          </a:p>
        </p:txBody>
      </p:sp>
      <p:sp>
        <p:nvSpPr>
          <p:cNvPr id="4" name="矩形 3"/>
          <p:cNvSpPr/>
          <p:nvPr/>
        </p:nvSpPr>
        <p:spPr>
          <a:xfrm>
            <a:off x="181764" y="188639"/>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40369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179512" y="1124744"/>
            <a:ext cx="8712968" cy="864096"/>
          </a:xfrm>
        </p:spPr>
        <p:txBody>
          <a:bodyPr>
            <a:normAutofit fontScale="90000"/>
          </a:bodyPr>
          <a:lstStyle/>
          <a:p>
            <a:pPr eaLnBrk="1" hangingPunct="1">
              <a:lnSpc>
                <a:spcPts val="6100"/>
              </a:lnSpc>
              <a:defRPr/>
            </a:pPr>
            <a:r>
              <a:rPr lang="en-US" altLang="zh-TW" sz="2800" b="1" dirty="0">
                <a:solidFill>
                  <a:schemeClr val="accent1">
                    <a:lumMod val="75000"/>
                  </a:schemeClr>
                </a:solidFill>
              </a:rPr>
              <a:t>Article </a:t>
            </a:r>
            <a:r>
              <a:rPr lang="en-US" altLang="zh-TW" sz="2800" b="1" dirty="0" smtClean="0">
                <a:solidFill>
                  <a:schemeClr val="accent1">
                    <a:lumMod val="75000"/>
                  </a:schemeClr>
                </a:solidFill>
              </a:rPr>
              <a:t>12c</a:t>
            </a:r>
            <a:r>
              <a:rPr lang="zh-TW" altLang="en-US" sz="2800" b="1" dirty="0" smtClean="0">
                <a:solidFill>
                  <a:schemeClr val="accent1">
                    <a:lumMod val="75000"/>
                  </a:schemeClr>
                </a:solidFill>
              </a:rPr>
              <a:t> </a:t>
            </a:r>
            <a:r>
              <a:rPr lang="zh-TW" altLang="en-US" sz="2800" b="1" dirty="0" smtClean="0">
                <a:solidFill>
                  <a:srgbClr val="FF0000"/>
                </a:solidFill>
              </a:rPr>
              <a:t>─ </a:t>
            </a:r>
            <a:r>
              <a:rPr lang="en-US" altLang="zh-TW" sz="2800" b="1" dirty="0">
                <a:solidFill>
                  <a:srgbClr val="FF0000"/>
                </a:solidFill>
              </a:rPr>
              <a:t>Equal recognition before the law</a:t>
            </a:r>
            <a:r>
              <a:rPr lang="zh-TW" altLang="zh-TW" sz="4000" dirty="0">
                <a:solidFill>
                  <a:srgbClr val="FF0000"/>
                </a:solidFill>
              </a:rPr>
              <a:t/>
            </a:r>
            <a:br>
              <a:rPr lang="zh-TW" altLang="zh-TW" sz="4000" dirty="0">
                <a:solidFill>
                  <a:srgbClr val="FF0000"/>
                </a:solidFill>
              </a:rPr>
            </a:br>
            <a:endParaRPr lang="zh-TW" altLang="en-US" sz="4000" b="1" dirty="0">
              <a:solidFill>
                <a:srgbClr val="FF0000"/>
              </a:solidFill>
            </a:endParaRPr>
          </a:p>
        </p:txBody>
      </p:sp>
      <p:sp>
        <p:nvSpPr>
          <p:cNvPr id="6" name="匾額 5"/>
          <p:cNvSpPr/>
          <p:nvPr/>
        </p:nvSpPr>
        <p:spPr>
          <a:xfrm>
            <a:off x="0" y="1124744"/>
            <a:ext cx="9036496" cy="5688632"/>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r>
              <a:rPr lang="en-US" altLang="zh-TW" sz="2400" dirty="0" smtClean="0"/>
              <a:t>Subject to the provisions of this article, States Parties shall take all appropriate and effective measures to ensure the equal right of persons with disabilities to own or inherit property, to control their own financial affairs and to have equal access to bank loans, mortgages and other forms of financial credit, and shall ensure that persons with disabilities are not arbitrarily deprived of their property.</a:t>
            </a:r>
            <a:endParaRPr lang="zh-TW" altLang="zh-TW" sz="2400" dirty="0"/>
          </a:p>
        </p:txBody>
      </p:sp>
      <p:sp>
        <p:nvSpPr>
          <p:cNvPr id="4" name="矩形 3"/>
          <p:cNvSpPr/>
          <p:nvPr/>
        </p:nvSpPr>
        <p:spPr>
          <a:xfrm>
            <a:off x="181764" y="188639"/>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36020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2"/>
          <p:cNvSpPr>
            <a:spLocks noGrp="1"/>
          </p:cNvSpPr>
          <p:nvPr>
            <p:ph type="ctrTitle"/>
          </p:nvPr>
        </p:nvSpPr>
        <p:spPr>
          <a:xfrm>
            <a:off x="-324544" y="1484784"/>
            <a:ext cx="8424936" cy="718339"/>
          </a:xfrm>
        </p:spPr>
        <p:txBody>
          <a:bodyPr>
            <a:normAutofit fontScale="90000"/>
          </a:bodyPr>
          <a:lstStyle/>
          <a:p>
            <a:pPr eaLnBrk="1" hangingPunct="1">
              <a:lnSpc>
                <a:spcPts val="6100"/>
              </a:lnSpc>
              <a:defRPr/>
            </a:pPr>
            <a:r>
              <a:rPr lang="en-US" altLang="zh-TW" sz="3200" b="1" dirty="0">
                <a:solidFill>
                  <a:schemeClr val="accent1">
                    <a:lumMod val="75000"/>
                  </a:schemeClr>
                </a:solidFill>
              </a:rPr>
              <a:t>Article </a:t>
            </a:r>
            <a:r>
              <a:rPr lang="en-US" altLang="zh-TW" sz="3200" b="1" dirty="0" smtClean="0">
                <a:solidFill>
                  <a:schemeClr val="accent1">
                    <a:lumMod val="75000"/>
                  </a:schemeClr>
                </a:solidFill>
              </a:rPr>
              <a:t>13</a:t>
            </a:r>
            <a:r>
              <a:rPr lang="zh-TW" altLang="en-US" sz="3200" b="1" dirty="0" smtClean="0">
                <a:solidFill>
                  <a:schemeClr val="accent1">
                    <a:lumMod val="75000"/>
                  </a:schemeClr>
                </a:solidFill>
              </a:rPr>
              <a:t> </a:t>
            </a:r>
            <a:r>
              <a:rPr lang="zh-TW" altLang="en-US" sz="3200" b="1" dirty="0" smtClean="0">
                <a:solidFill>
                  <a:srgbClr val="FF0000"/>
                </a:solidFill>
              </a:rPr>
              <a:t>─ </a:t>
            </a:r>
            <a:r>
              <a:rPr lang="en-US" altLang="zh-TW" sz="3200" b="1" dirty="0">
                <a:solidFill>
                  <a:srgbClr val="FF0000"/>
                </a:solidFill>
              </a:rPr>
              <a:t>Access to justice</a:t>
            </a:r>
            <a:r>
              <a:rPr lang="zh-TW" altLang="zh-TW" sz="4000" dirty="0">
                <a:solidFill>
                  <a:srgbClr val="FF0000"/>
                </a:solidFill>
              </a:rPr>
              <a:t/>
            </a:r>
            <a:br>
              <a:rPr lang="zh-TW" altLang="zh-TW" sz="4000" dirty="0">
                <a:solidFill>
                  <a:srgbClr val="FF0000"/>
                </a:solidFill>
              </a:rPr>
            </a:br>
            <a:endParaRPr lang="zh-TW" altLang="en-US" sz="4000" b="1" dirty="0">
              <a:solidFill>
                <a:srgbClr val="FF0000"/>
              </a:solidFill>
            </a:endParaRPr>
          </a:p>
        </p:txBody>
      </p:sp>
      <p:sp>
        <p:nvSpPr>
          <p:cNvPr id="6" name="匾額 5"/>
          <p:cNvSpPr/>
          <p:nvPr/>
        </p:nvSpPr>
        <p:spPr>
          <a:xfrm>
            <a:off x="0" y="1340768"/>
            <a:ext cx="9144000" cy="5500916"/>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200"/>
              </a:lnSpc>
            </a:pPr>
            <a:r>
              <a:rPr lang="en-US" altLang="zh-TW" sz="2200" b="1" dirty="0" smtClean="0"/>
              <a:t>States </a:t>
            </a:r>
            <a:r>
              <a:rPr lang="en-US" altLang="zh-TW" sz="2200" b="1" dirty="0"/>
              <a:t>Parties shall ensure effective access to justice for persons with disabilities on an equal basis with others, including through the provision of procedural and age-appropriate accommodations, in order to </a:t>
            </a:r>
            <a:r>
              <a:rPr lang="en-US" altLang="zh-TW" sz="2200" b="1" dirty="0">
                <a:solidFill>
                  <a:srgbClr val="FFFF00"/>
                </a:solidFill>
              </a:rPr>
              <a:t>facilitate their effective role as direct and indirect </a:t>
            </a:r>
            <a:r>
              <a:rPr lang="en-US" altLang="zh-TW" sz="2200" b="1" dirty="0" smtClean="0">
                <a:solidFill>
                  <a:srgbClr val="FFFF00"/>
                </a:solidFill>
              </a:rPr>
              <a:t>participants</a:t>
            </a:r>
            <a:r>
              <a:rPr lang="en-US" altLang="zh-TW" sz="2200" b="1" dirty="0" smtClean="0">
                <a:solidFill>
                  <a:schemeClr val="bg1"/>
                </a:solidFill>
              </a:rPr>
              <a:t>……</a:t>
            </a:r>
            <a:endParaRPr lang="zh-TW" altLang="zh-TW" sz="2200" b="1" dirty="0">
              <a:solidFill>
                <a:schemeClr val="bg1"/>
              </a:solidFill>
            </a:endParaRPr>
          </a:p>
          <a:p>
            <a:pPr algn="just">
              <a:lnSpc>
                <a:spcPts val="3200"/>
              </a:lnSpc>
              <a:spcBef>
                <a:spcPts val="1200"/>
              </a:spcBef>
            </a:pPr>
            <a:r>
              <a:rPr lang="en-US" altLang="zh-TW" sz="2200" b="1" dirty="0" smtClean="0"/>
              <a:t>In </a:t>
            </a:r>
            <a:r>
              <a:rPr lang="en-US" altLang="zh-TW" sz="2200" b="1" dirty="0"/>
              <a:t>order to help to ensure effective access to justice for persons with disabilities, States Parties shall promote </a:t>
            </a:r>
            <a:r>
              <a:rPr lang="en-US" altLang="zh-TW" sz="2200" b="1" dirty="0">
                <a:solidFill>
                  <a:srgbClr val="FFFF00"/>
                </a:solidFill>
              </a:rPr>
              <a:t>appropriate training </a:t>
            </a:r>
            <a:r>
              <a:rPr lang="en-US" altLang="zh-TW" sz="2200" b="1" dirty="0"/>
              <a:t>for those working in the field of administration of justice, including police and prison staff</a:t>
            </a:r>
            <a:r>
              <a:rPr lang="en-US" altLang="zh-TW" sz="2200" dirty="0"/>
              <a:t>.</a:t>
            </a:r>
            <a:endParaRPr lang="zh-TW" altLang="zh-TW" sz="2200" dirty="0"/>
          </a:p>
        </p:txBody>
      </p:sp>
      <p:sp>
        <p:nvSpPr>
          <p:cNvPr id="4" name="矩形 3"/>
          <p:cNvSpPr/>
          <p:nvPr/>
        </p:nvSpPr>
        <p:spPr>
          <a:xfrm>
            <a:off x="179512" y="188640"/>
            <a:ext cx="8784976" cy="461665"/>
          </a:xfrm>
          <a:prstGeom prst="rect">
            <a:avLst/>
          </a:prstGeom>
          <a:solidFill>
            <a:srgbClr val="0000FF"/>
          </a:solidFill>
          <a:ln>
            <a:solidFill>
              <a:srgbClr val="FF0000"/>
            </a:solidFill>
          </a:ln>
        </p:spPr>
        <p:txBody>
          <a:bodyPr wrap="square">
            <a:spAutoFit/>
          </a:bodyPr>
          <a:lstStyle/>
          <a:p>
            <a:pPr algn="ctr">
              <a:spcBef>
                <a:spcPts val="600"/>
              </a:spcBef>
              <a:spcAft>
                <a:spcPts val="600"/>
              </a:spcAft>
            </a:pPr>
            <a:r>
              <a:rPr lang="en-US" altLang="zh-TW" sz="2400" b="1" dirty="0">
                <a:solidFill>
                  <a:prstClr val="white"/>
                </a:solidFill>
                <a:latin typeface="Cambria Math" pitchFamily="18" charset="0"/>
                <a:ea typeface="Cambria Math" pitchFamily="18" charset="0"/>
              </a:rPr>
              <a:t>Convention on the Rights of </a:t>
            </a:r>
            <a:r>
              <a:rPr lang="en-US" altLang="zh-TW" sz="2400" b="1" dirty="0" smtClean="0">
                <a:solidFill>
                  <a:prstClr val="white"/>
                </a:solidFill>
                <a:latin typeface="Cambria Math" pitchFamily="18" charset="0"/>
                <a:ea typeface="Cambria Math" pitchFamily="18" charset="0"/>
              </a:rPr>
              <a:t> Persons </a:t>
            </a:r>
            <a:r>
              <a:rPr lang="en-US" altLang="zh-TW" sz="2400" b="1" dirty="0">
                <a:solidFill>
                  <a:prstClr val="white"/>
                </a:solidFill>
                <a:latin typeface="Cambria Math" pitchFamily="18" charset="0"/>
                <a:ea typeface="Cambria Math" pitchFamily="18" charset="0"/>
              </a:rPr>
              <a:t>with </a:t>
            </a:r>
            <a:r>
              <a:rPr lang="en-US" altLang="zh-TW" sz="2400" b="1" dirty="0" smtClean="0">
                <a:solidFill>
                  <a:prstClr val="white"/>
                </a:solidFill>
                <a:latin typeface="Cambria Math" pitchFamily="18" charset="0"/>
                <a:ea typeface="Cambria Math" pitchFamily="18" charset="0"/>
              </a:rPr>
              <a:t>Disabilities, CRPD</a:t>
            </a:r>
            <a:endParaRPr lang="zh-TW" altLang="en-US" sz="2400" b="1" dirty="0">
              <a:solidFill>
                <a:prstClr val="white"/>
              </a:solidFill>
              <a:latin typeface="Cambria Math" pitchFamily="18" charset="0"/>
              <a:ea typeface="華康隸書體W5" pitchFamily="65" charset="-120"/>
            </a:endParaRPr>
          </a:p>
        </p:txBody>
      </p:sp>
    </p:spTree>
    <p:extLst>
      <p:ext uri="{BB962C8B-B14F-4D97-AF65-F5344CB8AC3E}">
        <p14:creationId xmlns:p14="http://schemas.microsoft.com/office/powerpoint/2010/main" val="37970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404664"/>
            <a:ext cx="8103169" cy="1754326"/>
          </a:xfrm>
          <a:prstGeom prst="rect">
            <a:avLst/>
          </a:prstGeom>
        </p:spPr>
        <p:txBody>
          <a:bodyPr wrap="square">
            <a:spAutoFit/>
          </a:bodyPr>
          <a:lstStyle/>
          <a:p>
            <a:endParaRPr lang="en-US" altLang="zh-TW" dirty="0">
              <a:solidFill>
                <a:schemeClr val="bg1"/>
              </a:solidFill>
            </a:endParaRPr>
          </a:p>
          <a:p>
            <a:pPr algn="ctr"/>
            <a:r>
              <a:rPr lang="en-US" altLang="zh-TW" sz="3200" b="1" dirty="0">
                <a:solidFill>
                  <a:srgbClr val="003300"/>
                </a:solidFill>
              </a:rPr>
              <a:t>Why is the UN CRPD </a:t>
            </a:r>
            <a:r>
              <a:rPr lang="en-US" altLang="zh-TW" sz="3200" b="1" dirty="0" smtClean="0">
                <a:solidFill>
                  <a:srgbClr val="003300"/>
                </a:solidFill>
              </a:rPr>
              <a:t>important?</a:t>
            </a:r>
            <a:endParaRPr lang="en-US" altLang="zh-TW" sz="2400" dirty="0" smtClean="0">
              <a:solidFill>
                <a:srgbClr val="003300"/>
              </a:solidFill>
            </a:endParaRPr>
          </a:p>
          <a:p>
            <a:pPr algn="ctr"/>
            <a:endParaRPr lang="en-US" altLang="zh-TW" sz="2000" dirty="0" smtClean="0">
              <a:solidFill>
                <a:srgbClr val="003300"/>
              </a:solidFill>
            </a:endParaRPr>
          </a:p>
          <a:p>
            <a:pPr algn="ctr"/>
            <a:r>
              <a:rPr lang="en-US" altLang="zh-TW" sz="2000" dirty="0" smtClean="0">
                <a:solidFill>
                  <a:srgbClr val="003300"/>
                </a:solidFill>
              </a:rPr>
              <a:t> </a:t>
            </a:r>
            <a:r>
              <a:rPr lang="en-US" altLang="zh-TW" sz="2000" dirty="0">
                <a:solidFill>
                  <a:srgbClr val="003300"/>
                </a:solidFill>
              </a:rPr>
              <a:t>(Autism Europe http://www.autismeurope.org/) </a:t>
            </a:r>
            <a:endParaRPr lang="en-US" altLang="zh-TW" sz="2000" dirty="0" smtClean="0">
              <a:solidFill>
                <a:srgbClr val="003300"/>
              </a:solidFill>
            </a:endParaRPr>
          </a:p>
          <a:p>
            <a:endParaRPr lang="en-US" altLang="zh-TW" dirty="0">
              <a:solidFill>
                <a:schemeClr val="bg1"/>
              </a:solidFill>
            </a:endParaRPr>
          </a:p>
        </p:txBody>
      </p:sp>
      <p:sp>
        <p:nvSpPr>
          <p:cNvPr id="4" name="矩形 3"/>
          <p:cNvSpPr/>
          <p:nvPr/>
        </p:nvSpPr>
        <p:spPr>
          <a:xfrm>
            <a:off x="558688" y="2158990"/>
            <a:ext cx="8064896" cy="4239622"/>
          </a:xfrm>
          <a:prstGeom prst="rect">
            <a:avLst/>
          </a:prstGeom>
        </p:spPr>
        <p:txBody>
          <a:bodyPr wrap="square">
            <a:spAutoFit/>
          </a:bodyPr>
          <a:lstStyle/>
          <a:p>
            <a:pPr>
              <a:lnSpc>
                <a:spcPts val="3300"/>
              </a:lnSpc>
            </a:pPr>
            <a:r>
              <a:rPr lang="en-US" altLang="zh-TW" sz="2200" b="1" dirty="0" smtClean="0"/>
              <a:t>The </a:t>
            </a:r>
            <a:r>
              <a:rPr lang="en-US" altLang="zh-TW" sz="2200" b="1" dirty="0"/>
              <a:t>Convention marks </a:t>
            </a:r>
            <a:r>
              <a:rPr lang="en-US" altLang="zh-TW" sz="2200" b="1" dirty="0">
                <a:solidFill>
                  <a:srgbClr val="FF0000"/>
                </a:solidFill>
              </a:rPr>
              <a:t>a "paradigm shift" in attitudes and approaches </a:t>
            </a:r>
            <a:r>
              <a:rPr lang="en-US" altLang="zh-TW" sz="2200" b="1" dirty="0"/>
              <a:t>to people with disabilities. It takes to a new height the movement from viewing people with disabilities as "</a:t>
            </a:r>
            <a:r>
              <a:rPr lang="en-US" altLang="zh-TW" sz="2200" b="1" dirty="0">
                <a:solidFill>
                  <a:srgbClr val="FF0000"/>
                </a:solidFill>
              </a:rPr>
              <a:t>objects</a:t>
            </a:r>
            <a:r>
              <a:rPr lang="en-US" altLang="zh-TW" sz="2200" b="1" dirty="0"/>
              <a:t>" of charity, medical treatment and social protection towards viewing persons with disabilities as "</a:t>
            </a:r>
            <a:r>
              <a:rPr lang="en-US" altLang="zh-TW" sz="2200" b="1" dirty="0">
                <a:solidFill>
                  <a:srgbClr val="FF0000"/>
                </a:solidFill>
              </a:rPr>
              <a:t>subjects</a:t>
            </a:r>
            <a:r>
              <a:rPr lang="en-US" altLang="zh-TW" sz="2200" b="1" dirty="0"/>
              <a:t>" with rights, who are capable of claiming those rights and making decisions for their lives based on their </a:t>
            </a:r>
            <a:r>
              <a:rPr lang="en-US" altLang="zh-TW" sz="2200" b="1" dirty="0">
                <a:solidFill>
                  <a:srgbClr val="FF0000"/>
                </a:solidFill>
              </a:rPr>
              <a:t>free and informed consent</a:t>
            </a:r>
            <a:r>
              <a:rPr lang="en-US" altLang="zh-TW" sz="2200" b="1" dirty="0"/>
              <a:t> as well as </a:t>
            </a:r>
            <a:r>
              <a:rPr lang="en-US" altLang="zh-TW" sz="2200" b="1" dirty="0">
                <a:solidFill>
                  <a:srgbClr val="FF0000"/>
                </a:solidFill>
              </a:rPr>
              <a:t>being active members of society</a:t>
            </a:r>
            <a:r>
              <a:rPr lang="en-US" altLang="zh-TW" sz="2200" b="1" dirty="0"/>
              <a:t>.</a:t>
            </a:r>
          </a:p>
          <a:p>
            <a:endParaRPr lang="en-US" altLang="zh-TW" sz="2200" dirty="0"/>
          </a:p>
        </p:txBody>
      </p:sp>
    </p:spTree>
    <p:extLst>
      <p:ext uri="{BB962C8B-B14F-4D97-AF65-F5344CB8AC3E}">
        <p14:creationId xmlns:p14="http://schemas.microsoft.com/office/powerpoint/2010/main" val="1911307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404664"/>
            <a:ext cx="8103169" cy="1754326"/>
          </a:xfrm>
          <a:prstGeom prst="rect">
            <a:avLst/>
          </a:prstGeom>
        </p:spPr>
        <p:txBody>
          <a:bodyPr wrap="square">
            <a:spAutoFit/>
          </a:bodyPr>
          <a:lstStyle/>
          <a:p>
            <a:endParaRPr lang="en-US" altLang="zh-TW" dirty="0">
              <a:solidFill>
                <a:schemeClr val="bg1"/>
              </a:solidFill>
            </a:endParaRPr>
          </a:p>
          <a:p>
            <a:pPr algn="ctr"/>
            <a:r>
              <a:rPr lang="en-US" altLang="zh-TW" sz="3200" b="1" dirty="0">
                <a:solidFill>
                  <a:srgbClr val="003300"/>
                </a:solidFill>
              </a:rPr>
              <a:t>Why is the UN CRPD </a:t>
            </a:r>
            <a:r>
              <a:rPr lang="en-US" altLang="zh-TW" sz="3200" b="1" dirty="0" smtClean="0">
                <a:solidFill>
                  <a:srgbClr val="003300"/>
                </a:solidFill>
              </a:rPr>
              <a:t>important?</a:t>
            </a:r>
            <a:endParaRPr lang="en-US" altLang="zh-TW" sz="2400" dirty="0" smtClean="0">
              <a:solidFill>
                <a:srgbClr val="003300"/>
              </a:solidFill>
            </a:endParaRPr>
          </a:p>
          <a:p>
            <a:pPr algn="ctr"/>
            <a:endParaRPr lang="en-US" altLang="zh-TW" sz="2000" dirty="0" smtClean="0">
              <a:solidFill>
                <a:srgbClr val="003300"/>
              </a:solidFill>
            </a:endParaRPr>
          </a:p>
          <a:p>
            <a:pPr algn="ctr"/>
            <a:r>
              <a:rPr lang="en-US" altLang="zh-TW" sz="2000" dirty="0" smtClean="0">
                <a:solidFill>
                  <a:srgbClr val="003300"/>
                </a:solidFill>
              </a:rPr>
              <a:t> </a:t>
            </a:r>
            <a:r>
              <a:rPr lang="en-US" altLang="zh-TW" sz="2000" dirty="0">
                <a:solidFill>
                  <a:srgbClr val="003300"/>
                </a:solidFill>
              </a:rPr>
              <a:t>(Autism Europe http://www.autismeurope.org/) </a:t>
            </a:r>
            <a:endParaRPr lang="en-US" altLang="zh-TW" sz="2000" dirty="0" smtClean="0">
              <a:solidFill>
                <a:srgbClr val="003300"/>
              </a:solidFill>
            </a:endParaRPr>
          </a:p>
          <a:p>
            <a:endParaRPr lang="en-US" altLang="zh-TW" dirty="0">
              <a:solidFill>
                <a:schemeClr val="bg1"/>
              </a:solidFill>
            </a:endParaRPr>
          </a:p>
        </p:txBody>
      </p:sp>
      <p:sp>
        <p:nvSpPr>
          <p:cNvPr id="4" name="矩形 3"/>
          <p:cNvSpPr/>
          <p:nvPr/>
        </p:nvSpPr>
        <p:spPr>
          <a:xfrm>
            <a:off x="539552" y="2276872"/>
            <a:ext cx="8064896" cy="4216539"/>
          </a:xfrm>
          <a:prstGeom prst="rect">
            <a:avLst/>
          </a:prstGeom>
        </p:spPr>
        <p:txBody>
          <a:bodyPr wrap="square">
            <a:spAutoFit/>
          </a:bodyPr>
          <a:lstStyle/>
          <a:p>
            <a:pPr>
              <a:lnSpc>
                <a:spcPts val="3000"/>
              </a:lnSpc>
            </a:pPr>
            <a:r>
              <a:rPr lang="en-US" altLang="zh-TW" sz="2000" b="1" dirty="0"/>
              <a:t>The Convention is intended </a:t>
            </a:r>
            <a:r>
              <a:rPr lang="en-US" altLang="zh-TW" sz="2000" b="1" dirty="0">
                <a:solidFill>
                  <a:srgbClr val="FF0000"/>
                </a:solidFill>
              </a:rPr>
              <a:t>as a human rights instrument with an explicit, social development dimension</a:t>
            </a:r>
            <a:r>
              <a:rPr lang="en-US" altLang="zh-TW" sz="2000" b="1" dirty="0"/>
              <a:t>. It adopts a broad </a:t>
            </a:r>
            <a:r>
              <a:rPr lang="en-US" altLang="zh-TW" sz="2000" b="1" dirty="0" err="1"/>
              <a:t>categorisation</a:t>
            </a:r>
            <a:r>
              <a:rPr lang="en-US" altLang="zh-TW" sz="2000" b="1" dirty="0"/>
              <a:t> of people with disabilities and reaffirms that </a:t>
            </a:r>
            <a:r>
              <a:rPr lang="en-US" altLang="zh-TW" sz="2000" b="1" dirty="0">
                <a:solidFill>
                  <a:srgbClr val="FF0000"/>
                </a:solidFill>
              </a:rPr>
              <a:t>all persons with all types of disabilities must enjoy all human rights and fundamental freedoms</a:t>
            </a:r>
            <a:r>
              <a:rPr lang="en-US" altLang="zh-TW" sz="2000" b="1" dirty="0"/>
              <a:t>. It clarifies and qualifies how all categories of rights apply to people with disabilities and identifies areas where </a:t>
            </a:r>
            <a:r>
              <a:rPr lang="en-US" altLang="zh-TW" sz="2000" b="1" dirty="0">
                <a:solidFill>
                  <a:srgbClr val="FF0000"/>
                </a:solidFill>
              </a:rPr>
              <a:t>adaptations have to be made for people with disabilities</a:t>
            </a:r>
            <a:r>
              <a:rPr lang="en-US" altLang="zh-TW" sz="2000" b="1" dirty="0"/>
              <a:t> to effectively exercise their rights and areas where their rights have been violated, and where protection of rights must be reinforced.</a:t>
            </a:r>
          </a:p>
          <a:p>
            <a:endParaRPr lang="en-US" altLang="zh-TW" dirty="0"/>
          </a:p>
        </p:txBody>
      </p:sp>
    </p:spTree>
    <p:extLst>
      <p:ext uri="{BB962C8B-B14F-4D97-AF65-F5344CB8AC3E}">
        <p14:creationId xmlns:p14="http://schemas.microsoft.com/office/powerpoint/2010/main" val="377078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268760"/>
            <a:ext cx="7327726" cy="4332139"/>
          </a:xfrm>
        </p:spPr>
        <p:txBody>
          <a:bodyPr>
            <a:normAutofit/>
          </a:bodyPr>
          <a:lstStyle/>
          <a:p>
            <a:pPr marL="0" indent="0" algn="ctr">
              <a:lnSpc>
                <a:spcPct val="150000"/>
              </a:lnSpc>
              <a:spcBef>
                <a:spcPts val="0"/>
              </a:spcBef>
              <a:buNone/>
            </a:pPr>
            <a:r>
              <a:rPr lang="en-US" altLang="zh-TW" sz="5400" b="1" dirty="0" smtClean="0">
                <a:solidFill>
                  <a:srgbClr val="002060"/>
                </a:solidFill>
              </a:rPr>
              <a:t>the Japanese </a:t>
            </a:r>
          </a:p>
          <a:p>
            <a:pPr marL="0" indent="0" algn="ctr">
              <a:lnSpc>
                <a:spcPct val="150000"/>
              </a:lnSpc>
              <a:spcBef>
                <a:spcPts val="0"/>
              </a:spcBef>
              <a:buNone/>
            </a:pPr>
            <a:r>
              <a:rPr lang="en-US" altLang="zh-TW" sz="5400" b="1" dirty="0" smtClean="0">
                <a:solidFill>
                  <a:srgbClr val="002060"/>
                </a:solidFill>
              </a:rPr>
              <a:t>Supreme Court Case</a:t>
            </a:r>
          </a:p>
          <a:p>
            <a:pPr marL="0" indent="0" algn="ctr">
              <a:lnSpc>
                <a:spcPct val="150000"/>
              </a:lnSpc>
              <a:spcBef>
                <a:spcPts val="0"/>
              </a:spcBef>
              <a:buNone/>
            </a:pPr>
            <a:r>
              <a:rPr lang="en-US" altLang="zh-TW" sz="5400" b="1" dirty="0" smtClean="0">
                <a:solidFill>
                  <a:srgbClr val="C00000"/>
                </a:solidFill>
              </a:rPr>
              <a:t>In Question</a:t>
            </a:r>
            <a:endParaRPr lang="zh-TW" altLang="en-US" sz="5400" b="1" dirty="0">
              <a:solidFill>
                <a:srgbClr val="C00000"/>
              </a:solidFill>
            </a:endParaRPr>
          </a:p>
        </p:txBody>
      </p:sp>
    </p:spTree>
    <p:extLst>
      <p:ext uri="{BB962C8B-B14F-4D97-AF65-F5344CB8AC3E}">
        <p14:creationId xmlns:p14="http://schemas.microsoft.com/office/powerpoint/2010/main" val="1198487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404664"/>
            <a:ext cx="8103169" cy="1754326"/>
          </a:xfrm>
          <a:prstGeom prst="rect">
            <a:avLst/>
          </a:prstGeom>
        </p:spPr>
        <p:txBody>
          <a:bodyPr wrap="square">
            <a:spAutoFit/>
          </a:bodyPr>
          <a:lstStyle/>
          <a:p>
            <a:endParaRPr lang="en-US" altLang="zh-TW" dirty="0">
              <a:solidFill>
                <a:schemeClr val="bg1"/>
              </a:solidFill>
            </a:endParaRPr>
          </a:p>
          <a:p>
            <a:pPr algn="ctr"/>
            <a:r>
              <a:rPr lang="en-US" altLang="zh-TW" sz="3200" b="1" dirty="0">
                <a:solidFill>
                  <a:srgbClr val="003300"/>
                </a:solidFill>
              </a:rPr>
              <a:t>Why is the UN CRPD </a:t>
            </a:r>
            <a:r>
              <a:rPr lang="en-US" altLang="zh-TW" sz="3200" b="1" dirty="0" smtClean="0">
                <a:solidFill>
                  <a:srgbClr val="003300"/>
                </a:solidFill>
              </a:rPr>
              <a:t>important?</a:t>
            </a:r>
            <a:endParaRPr lang="en-US" altLang="zh-TW" sz="2400" dirty="0" smtClean="0">
              <a:solidFill>
                <a:srgbClr val="003300"/>
              </a:solidFill>
            </a:endParaRPr>
          </a:p>
          <a:p>
            <a:pPr algn="ctr"/>
            <a:endParaRPr lang="en-US" altLang="zh-TW" sz="2000" dirty="0" smtClean="0">
              <a:solidFill>
                <a:srgbClr val="003300"/>
              </a:solidFill>
            </a:endParaRPr>
          </a:p>
          <a:p>
            <a:pPr algn="ctr"/>
            <a:r>
              <a:rPr lang="en-US" altLang="zh-TW" sz="2000" dirty="0" smtClean="0">
                <a:solidFill>
                  <a:srgbClr val="003300"/>
                </a:solidFill>
              </a:rPr>
              <a:t> </a:t>
            </a:r>
            <a:r>
              <a:rPr lang="en-US" altLang="zh-TW" sz="2000" dirty="0">
                <a:solidFill>
                  <a:srgbClr val="003300"/>
                </a:solidFill>
              </a:rPr>
              <a:t>(Autism Europe http://www.autismeurope.org/) </a:t>
            </a:r>
            <a:endParaRPr lang="en-US" altLang="zh-TW" sz="2000" dirty="0" smtClean="0">
              <a:solidFill>
                <a:srgbClr val="003300"/>
              </a:solidFill>
            </a:endParaRPr>
          </a:p>
          <a:p>
            <a:endParaRPr lang="en-US" altLang="zh-TW" dirty="0">
              <a:solidFill>
                <a:schemeClr val="bg1"/>
              </a:solidFill>
            </a:endParaRPr>
          </a:p>
        </p:txBody>
      </p:sp>
      <p:sp>
        <p:nvSpPr>
          <p:cNvPr id="4" name="矩形 3"/>
          <p:cNvSpPr/>
          <p:nvPr/>
        </p:nvSpPr>
        <p:spPr>
          <a:xfrm>
            <a:off x="781957" y="2492896"/>
            <a:ext cx="7416824" cy="3447098"/>
          </a:xfrm>
          <a:prstGeom prst="rect">
            <a:avLst/>
          </a:prstGeom>
        </p:spPr>
        <p:txBody>
          <a:bodyPr wrap="square">
            <a:spAutoFit/>
          </a:bodyPr>
          <a:lstStyle/>
          <a:p>
            <a:pPr>
              <a:lnSpc>
                <a:spcPts val="4000"/>
              </a:lnSpc>
            </a:pPr>
            <a:r>
              <a:rPr lang="en-US" altLang="zh-TW" sz="2400" b="1" dirty="0"/>
              <a:t>Countries and regions that join in the Convention commit themselves to develop and carry out </a:t>
            </a:r>
            <a:r>
              <a:rPr lang="en-US" altLang="zh-TW" sz="2400" b="1" dirty="0">
                <a:solidFill>
                  <a:srgbClr val="FF0000"/>
                </a:solidFill>
              </a:rPr>
              <a:t>policies, laws and administrative measures</a:t>
            </a:r>
            <a:r>
              <a:rPr lang="en-US" altLang="zh-TW" sz="2400" b="1" dirty="0"/>
              <a:t> for securing the rights recognized in the Convention and </a:t>
            </a:r>
            <a:r>
              <a:rPr lang="en-US" altLang="zh-TW" sz="2400" b="1" dirty="0">
                <a:solidFill>
                  <a:srgbClr val="FF0000"/>
                </a:solidFill>
              </a:rPr>
              <a:t>abolish</a:t>
            </a:r>
            <a:r>
              <a:rPr lang="en-US" altLang="zh-TW" sz="2400" b="1" dirty="0"/>
              <a:t> laws, regulations, customs and practices that constitute </a:t>
            </a:r>
            <a:r>
              <a:rPr lang="en-US" altLang="zh-TW" sz="2400" b="1" dirty="0">
                <a:solidFill>
                  <a:srgbClr val="FF0000"/>
                </a:solidFill>
              </a:rPr>
              <a:t>discrimination</a:t>
            </a:r>
            <a:r>
              <a:rPr lang="en-US" altLang="zh-TW" sz="2400" b="1" dirty="0"/>
              <a:t> (Article 4).</a:t>
            </a:r>
          </a:p>
          <a:p>
            <a:endParaRPr lang="en-US" altLang="zh-TW" dirty="0"/>
          </a:p>
        </p:txBody>
      </p:sp>
    </p:spTree>
    <p:extLst>
      <p:ext uri="{BB962C8B-B14F-4D97-AF65-F5344CB8AC3E}">
        <p14:creationId xmlns:p14="http://schemas.microsoft.com/office/powerpoint/2010/main" val="3859364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3274" y="404664"/>
            <a:ext cx="8103169" cy="1631216"/>
          </a:xfrm>
          <a:prstGeom prst="rect">
            <a:avLst/>
          </a:prstGeom>
        </p:spPr>
        <p:txBody>
          <a:bodyPr wrap="square">
            <a:spAutoFit/>
          </a:bodyPr>
          <a:lstStyle/>
          <a:p>
            <a:pPr algn="ctr"/>
            <a:endParaRPr lang="en-US" altLang="zh-TW" sz="2000" b="1" dirty="0">
              <a:solidFill>
                <a:schemeClr val="bg1"/>
              </a:solidFill>
            </a:endParaRPr>
          </a:p>
          <a:p>
            <a:pPr algn="ctr"/>
            <a:r>
              <a:rPr lang="en-US" altLang="zh-TW" sz="2800" b="1" dirty="0">
                <a:solidFill>
                  <a:srgbClr val="003300"/>
                </a:solidFill>
              </a:rPr>
              <a:t>A social understanding of disability and rights </a:t>
            </a:r>
          </a:p>
          <a:p>
            <a:pPr algn="ctr"/>
            <a:endParaRPr lang="en-US" altLang="zh-TW" sz="1400" dirty="0" smtClean="0">
              <a:solidFill>
                <a:srgbClr val="003300"/>
              </a:solidFill>
            </a:endParaRPr>
          </a:p>
          <a:p>
            <a:pPr algn="ctr"/>
            <a:r>
              <a:rPr lang="en-US" altLang="zh-TW" sz="2000" dirty="0" smtClean="0">
                <a:solidFill>
                  <a:srgbClr val="003300"/>
                </a:solidFill>
              </a:rPr>
              <a:t>(</a:t>
            </a:r>
            <a:r>
              <a:rPr lang="en-US" altLang="zh-TW" sz="2000" dirty="0">
                <a:solidFill>
                  <a:srgbClr val="003300"/>
                </a:solidFill>
              </a:rPr>
              <a:t>Autism Europe http://www.autismeurope.org/)</a:t>
            </a:r>
          </a:p>
          <a:p>
            <a:pPr algn="ctr"/>
            <a:endParaRPr lang="en-US" altLang="zh-TW" dirty="0">
              <a:solidFill>
                <a:schemeClr val="bg1"/>
              </a:solidFill>
            </a:endParaRPr>
          </a:p>
        </p:txBody>
      </p:sp>
      <p:sp>
        <p:nvSpPr>
          <p:cNvPr id="4" name="矩形 3"/>
          <p:cNvSpPr/>
          <p:nvPr/>
        </p:nvSpPr>
        <p:spPr>
          <a:xfrm>
            <a:off x="679835" y="2276872"/>
            <a:ext cx="7731997" cy="4760278"/>
          </a:xfrm>
          <a:prstGeom prst="rect">
            <a:avLst/>
          </a:prstGeom>
        </p:spPr>
        <p:txBody>
          <a:bodyPr wrap="square">
            <a:spAutoFit/>
          </a:bodyPr>
          <a:lstStyle/>
          <a:p>
            <a:pPr>
              <a:lnSpc>
                <a:spcPts val="3700"/>
              </a:lnSpc>
            </a:pPr>
            <a:r>
              <a:rPr lang="en-US" altLang="zh-TW" sz="2400" b="1" dirty="0" smtClean="0"/>
              <a:t>International Human Rights Law promotes </a:t>
            </a:r>
            <a:r>
              <a:rPr lang="en-US" altLang="zh-TW" sz="2400" b="1" dirty="0"/>
              <a:t>a shift in values away from the traditional, “medical” perspective on disability (in which people with disabilities are seen as </a:t>
            </a:r>
            <a:r>
              <a:rPr lang="en-US" altLang="zh-TW" sz="2400" b="1" dirty="0" smtClean="0"/>
              <a:t>objects </a:t>
            </a:r>
            <a:r>
              <a:rPr lang="en-US" altLang="zh-TW" sz="2400" b="1" dirty="0"/>
              <a:t>in need of charity and assistance) towards </a:t>
            </a:r>
            <a:r>
              <a:rPr lang="en-US" altLang="zh-TW" sz="2400" b="1" dirty="0">
                <a:solidFill>
                  <a:srgbClr val="FF0000"/>
                </a:solidFill>
              </a:rPr>
              <a:t>a rights-based “social” understanding of disability</a:t>
            </a:r>
            <a:r>
              <a:rPr lang="en-US" altLang="zh-TW" sz="2400" b="1" dirty="0"/>
              <a:t> (that considers people with disabilities as </a:t>
            </a:r>
            <a:r>
              <a:rPr lang="en-US" altLang="zh-TW" sz="2400" b="1" dirty="0">
                <a:solidFill>
                  <a:srgbClr val="FF0000"/>
                </a:solidFill>
              </a:rPr>
              <a:t>active subjects with rights and not passive objects of assistance</a:t>
            </a:r>
            <a:r>
              <a:rPr lang="en-US" altLang="zh-TW" sz="2400" b="1" dirty="0"/>
              <a:t>).</a:t>
            </a:r>
          </a:p>
          <a:p>
            <a:pPr>
              <a:lnSpc>
                <a:spcPts val="3400"/>
              </a:lnSpc>
            </a:pPr>
            <a:endParaRPr lang="en-US" altLang="zh-TW" sz="2400" dirty="0"/>
          </a:p>
          <a:p>
            <a:pPr>
              <a:lnSpc>
                <a:spcPts val="3400"/>
              </a:lnSpc>
            </a:pPr>
            <a:endParaRPr lang="en-US" altLang="zh-TW" sz="2400" dirty="0"/>
          </a:p>
        </p:txBody>
      </p:sp>
    </p:spTree>
    <p:extLst>
      <p:ext uri="{BB962C8B-B14F-4D97-AF65-F5344CB8AC3E}">
        <p14:creationId xmlns:p14="http://schemas.microsoft.com/office/powerpoint/2010/main" val="29810084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橢圓 31">
            <a:hlinkClick r:id="rId3" action="ppaction://hlinksldjump"/>
          </p:cNvPr>
          <p:cNvSpPr/>
          <p:nvPr/>
        </p:nvSpPr>
        <p:spPr>
          <a:xfrm>
            <a:off x="1317994" y="41387"/>
            <a:ext cx="6485504" cy="2084653"/>
          </a:xfrm>
          <a:prstGeom prst="ellipse">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kumimoji="0" lang="en-US" altLang="zh-TW" sz="5400" dirty="0" smtClean="0">
                <a:solidFill>
                  <a:srgbClr val="FFFFFF"/>
                </a:solidFill>
                <a:ea typeface="華康隸書體W7" pitchFamily="65" charset="-120"/>
              </a:rPr>
              <a:t>Social Inclusion</a:t>
            </a:r>
            <a:r>
              <a:rPr kumimoji="0" lang="zh-TW" altLang="en-US" sz="5400" dirty="0" smtClean="0">
                <a:solidFill>
                  <a:srgbClr val="FFFFFF"/>
                </a:solidFill>
                <a:ea typeface="華康隸書體W7" pitchFamily="65" charset="-120"/>
              </a:rPr>
              <a:t> </a:t>
            </a:r>
            <a:endParaRPr kumimoji="0" lang="zh-TW" altLang="en-US" sz="5400" dirty="0">
              <a:solidFill>
                <a:srgbClr val="FFFFFF"/>
              </a:solidFill>
              <a:ea typeface="華康隸書體W7" pitchFamily="65" charset="-120"/>
            </a:endParaRPr>
          </a:p>
        </p:txBody>
      </p:sp>
      <p:pic>
        <p:nvPicPr>
          <p:cNvPr id="49156" name="橢圓 42"/>
          <p:cNvPicPr>
            <a:picLocks noChangeArrowheads="1"/>
          </p:cNvPicPr>
          <p:nvPr/>
        </p:nvPicPr>
        <p:blipFill>
          <a:blip r:embed="rId4"/>
          <a:srcRect/>
          <a:stretch>
            <a:fillRect/>
          </a:stretch>
        </p:blipFill>
        <p:spPr bwMode="auto">
          <a:xfrm>
            <a:off x="0" y="4724400"/>
            <a:ext cx="9144000" cy="2133600"/>
          </a:xfrm>
          <a:prstGeom prst="rect">
            <a:avLst/>
          </a:prstGeom>
          <a:noFill/>
          <a:ln w="9525">
            <a:noFill/>
            <a:miter lim="800000"/>
            <a:headEnd/>
            <a:tailEnd/>
          </a:ln>
        </p:spPr>
      </p:pic>
      <p:sp>
        <p:nvSpPr>
          <p:cNvPr id="97285" name="Text Box 6"/>
          <p:cNvSpPr txBox="1">
            <a:spLocks noChangeArrowheads="1"/>
          </p:cNvSpPr>
          <p:nvPr/>
        </p:nvSpPr>
        <p:spPr bwMode="auto">
          <a:xfrm>
            <a:off x="1794346" y="5034756"/>
            <a:ext cx="5425604" cy="1512887"/>
          </a:xfrm>
          <a:prstGeom prst="rect">
            <a:avLst/>
          </a:prstGeom>
          <a:noFill/>
          <a:ln w="9525">
            <a:noFill/>
            <a:miter lim="800000"/>
            <a:headEnd/>
            <a:tailEnd/>
          </a:ln>
        </p:spPr>
        <p:txBody>
          <a:bodyPr anchor="ctr"/>
          <a:lstStyle/>
          <a:p>
            <a:pPr algn="ctr"/>
            <a:r>
              <a:rPr kumimoji="0" lang="en-US" altLang="zh-TW" sz="4000" dirty="0" smtClean="0">
                <a:solidFill>
                  <a:srgbClr val="FFFFFF"/>
                </a:solidFill>
                <a:ea typeface="華康隸書體W7" pitchFamily="65" charset="-120"/>
              </a:rPr>
              <a:t>Full  Accessibilities</a:t>
            </a:r>
            <a:endParaRPr kumimoji="0" lang="en-US" altLang="zh-TW" sz="4000" dirty="0">
              <a:solidFill>
                <a:srgbClr val="FFFFFF"/>
              </a:solidFill>
              <a:ea typeface="華康隸書體W7" pitchFamily="65" charset="-120"/>
            </a:endParaRPr>
          </a:p>
        </p:txBody>
      </p:sp>
      <p:sp>
        <p:nvSpPr>
          <p:cNvPr id="394248" name="AutoShape 8"/>
          <p:cNvSpPr>
            <a:spLocks noChangeArrowheads="1"/>
          </p:cNvSpPr>
          <p:nvPr/>
        </p:nvSpPr>
        <p:spPr bwMode="auto">
          <a:xfrm>
            <a:off x="0" y="1412776"/>
            <a:ext cx="9144000" cy="3816449"/>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660066"/>
          </a:solidFill>
          <a:ln w="9525">
            <a:solidFill>
              <a:schemeClr val="tx1"/>
            </a:solidFill>
            <a:miter lim="800000"/>
            <a:headEnd/>
            <a:tailEnd/>
          </a:ln>
          <a:effectLst/>
        </p:spPr>
        <p:txBody>
          <a:bodyPr wrap="none" anchor="ctr"/>
          <a:lstStyle/>
          <a:p>
            <a:pPr algn="ctr">
              <a:lnSpc>
                <a:spcPts val="6200"/>
              </a:lnSpc>
              <a:buFont typeface="Arial" charset="0"/>
              <a:buNone/>
              <a:defRPr/>
            </a:pPr>
            <a:r>
              <a:rPr kumimoji="0" lang="en-US" altLang="zh-TW" sz="4400" b="1" dirty="0" smtClean="0">
                <a:solidFill>
                  <a:srgbClr val="FFFFFF"/>
                </a:solidFill>
                <a:effectLst>
                  <a:outerShdw blurRad="38100" dist="38100" dir="2700000" algn="tl">
                    <a:srgbClr val="000000"/>
                  </a:outerShdw>
                </a:effectLst>
                <a:latin typeface="Calibri" pitchFamily="34" charset="0"/>
                <a:ea typeface="華康少女文字W5" pitchFamily="81" charset="-120"/>
              </a:rPr>
              <a:t>The </a:t>
            </a:r>
            <a:r>
              <a:rPr kumimoji="0" lang="en-US" altLang="zh-TW" sz="4400" b="1" dirty="0" smtClean="0">
                <a:solidFill>
                  <a:srgbClr val="FFFF00"/>
                </a:solidFill>
                <a:effectLst>
                  <a:outerShdw blurRad="38100" dist="38100" dir="2700000" algn="tl">
                    <a:srgbClr val="000000"/>
                  </a:outerShdw>
                </a:effectLst>
                <a:latin typeface="Calibri" pitchFamily="34" charset="0"/>
                <a:ea typeface="華康少女文字W5" pitchFamily="81" charset="-120"/>
              </a:rPr>
              <a:t>Right</a:t>
            </a:r>
            <a:r>
              <a:rPr kumimoji="0" lang="en-US" altLang="zh-TW" sz="4400" b="1" dirty="0" smtClean="0">
                <a:solidFill>
                  <a:srgbClr val="FFFFFF"/>
                </a:solidFill>
                <a:effectLst>
                  <a:outerShdw blurRad="38100" dist="38100" dir="2700000" algn="tl">
                    <a:srgbClr val="000000"/>
                  </a:outerShdw>
                </a:effectLst>
                <a:latin typeface="Calibri" pitchFamily="34" charset="0"/>
                <a:ea typeface="華康少女文字W5" pitchFamily="81" charset="-120"/>
              </a:rPr>
              <a:t> to </a:t>
            </a:r>
          </a:p>
          <a:p>
            <a:pPr algn="ctr">
              <a:lnSpc>
                <a:spcPts val="6200"/>
              </a:lnSpc>
              <a:buFont typeface="Arial" charset="0"/>
              <a:buNone/>
              <a:defRPr/>
            </a:pPr>
            <a:r>
              <a:rPr kumimoji="0" lang="en-US" altLang="zh-TW" sz="4400" b="1" dirty="0" smtClean="0">
                <a:solidFill>
                  <a:srgbClr val="99FF66"/>
                </a:solidFill>
                <a:effectLst>
                  <a:outerShdw blurRad="38100" dist="38100" dir="2700000" algn="tl">
                    <a:srgbClr val="000000"/>
                  </a:outerShdw>
                </a:effectLst>
                <a:latin typeface="Calibri" pitchFamily="34" charset="0"/>
                <a:ea typeface="華康少女文字W5" pitchFamily="81" charset="-120"/>
              </a:rPr>
              <a:t>Be Different</a:t>
            </a:r>
            <a:endParaRPr kumimoji="0" lang="zh-TW" altLang="en-US" sz="4400" b="1" dirty="0">
              <a:solidFill>
                <a:srgbClr val="99FF66"/>
              </a:solidFill>
              <a:effectLst>
                <a:outerShdw blurRad="38100" dist="38100" dir="2700000" algn="tl">
                  <a:srgbClr val="000000"/>
                </a:outerShdw>
              </a:effectLst>
              <a:latin typeface="Calibri" pitchFamily="34" charset="0"/>
              <a:ea typeface="華康少女文字W5" pitchFamily="81" charset="-120"/>
            </a:endParaRPr>
          </a:p>
        </p:txBody>
      </p:sp>
      <p:pic>
        <p:nvPicPr>
          <p:cNvPr id="113672" name="Picture 8" descr="079"/>
          <p:cNvPicPr>
            <a:picLocks noChangeAspect="1" noChangeArrowheads="1" noCrop="1"/>
          </p:cNvPicPr>
          <p:nvPr/>
        </p:nvPicPr>
        <p:blipFill>
          <a:blip r:embed="rId5"/>
          <a:srcRect/>
          <a:stretch>
            <a:fillRect/>
          </a:stretch>
        </p:blipFill>
        <p:spPr bwMode="auto">
          <a:xfrm>
            <a:off x="0" y="4221163"/>
            <a:ext cx="3519488" cy="833437"/>
          </a:xfrm>
          <a:prstGeom prst="rect">
            <a:avLst/>
          </a:prstGeom>
          <a:noFill/>
          <a:ln w="9525">
            <a:noFill/>
            <a:miter lim="800000"/>
            <a:headEnd/>
            <a:tailEnd/>
          </a:ln>
        </p:spPr>
      </p:pic>
      <p:pic>
        <p:nvPicPr>
          <p:cNvPr id="49161" name="Picture 3"/>
          <p:cNvPicPr>
            <a:picLocks noChangeAspect="1" noChangeArrowheads="1"/>
          </p:cNvPicPr>
          <p:nvPr/>
        </p:nvPicPr>
        <p:blipFill>
          <a:blip r:embed="rId6"/>
          <a:srcRect/>
          <a:stretch>
            <a:fillRect/>
          </a:stretch>
        </p:blipFill>
        <p:spPr bwMode="auto">
          <a:xfrm>
            <a:off x="7092280" y="1268413"/>
            <a:ext cx="1238250" cy="2020887"/>
          </a:xfrm>
          <a:prstGeom prst="rect">
            <a:avLst/>
          </a:prstGeom>
          <a:noFill/>
          <a:ln w="9525">
            <a:noFill/>
            <a:miter lim="800000"/>
            <a:headEnd/>
            <a:tailEnd/>
          </a:ln>
        </p:spPr>
      </p:pic>
    </p:spTree>
    <p:extLst>
      <p:ext uri="{BB962C8B-B14F-4D97-AF65-F5344CB8AC3E}">
        <p14:creationId xmlns:p14="http://schemas.microsoft.com/office/powerpoint/2010/main" val="841112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113672"/>
                                        </p:tgtEl>
                                        <p:attrNameLst>
                                          <p:attrName>style.visibility</p:attrName>
                                        </p:attrNameLst>
                                      </p:cBhvr>
                                      <p:to>
                                        <p:strVal val="visible"/>
                                      </p:to>
                                    </p:set>
                                    <p:anim calcmode="lin" valueType="num">
                                      <p:cBhvr additive="base">
                                        <p:cTn id="7" dur="5000" fill="hold"/>
                                        <p:tgtEl>
                                          <p:spTgt spid="113672"/>
                                        </p:tgtEl>
                                        <p:attrNameLst>
                                          <p:attrName>ppt_x</p:attrName>
                                        </p:attrNameLst>
                                      </p:cBhvr>
                                      <p:tavLst>
                                        <p:tav tm="0">
                                          <p:val>
                                            <p:strVal val="0-#ppt_w/2"/>
                                          </p:val>
                                        </p:tav>
                                        <p:tav tm="100000">
                                          <p:val>
                                            <p:strVal val="#ppt_x"/>
                                          </p:val>
                                        </p:tav>
                                      </p:tavLst>
                                    </p:anim>
                                    <p:anim calcmode="lin" valueType="num">
                                      <p:cBhvr additive="base">
                                        <p:cTn id="8" dur="5000" fill="hold"/>
                                        <p:tgtEl>
                                          <p:spTgt spid="113672"/>
                                        </p:tgtEl>
                                        <p:attrNameLst>
                                          <p:attrName>ppt_y</p:attrName>
                                        </p:attrNameLst>
                                      </p:cBhvr>
                                      <p:tavLst>
                                        <p:tav tm="0">
                                          <p:val>
                                            <p:strVal val="#ppt_y"/>
                                          </p:val>
                                        </p:tav>
                                        <p:tav tm="100000">
                                          <p:val>
                                            <p:strVal val="#ppt_y"/>
                                          </p:val>
                                        </p:tav>
                                      </p:tavLst>
                                    </p:anim>
                                  </p:childTnLst>
                                </p:cTn>
                              </p:par>
                              <p:par>
                                <p:cTn id="9" presetID="7" presetClass="exit" presetSubtype="2" fill="hold" nodeType="withEffect">
                                  <p:stCondLst>
                                    <p:cond delay="0"/>
                                  </p:stCondLst>
                                  <p:childTnLst>
                                    <p:anim calcmode="lin" valueType="num">
                                      <p:cBhvr additive="base">
                                        <p:cTn id="10" dur="5000"/>
                                        <p:tgtEl>
                                          <p:spTgt spid="113672"/>
                                        </p:tgtEl>
                                        <p:attrNameLst>
                                          <p:attrName>ppt_x</p:attrName>
                                        </p:attrNameLst>
                                      </p:cBhvr>
                                      <p:tavLst>
                                        <p:tav tm="0">
                                          <p:val>
                                            <p:strVal val="ppt_x"/>
                                          </p:val>
                                        </p:tav>
                                        <p:tav tm="100000">
                                          <p:val>
                                            <p:strVal val="1+ppt_w/2"/>
                                          </p:val>
                                        </p:tav>
                                      </p:tavLst>
                                    </p:anim>
                                    <p:anim calcmode="lin" valueType="num">
                                      <p:cBhvr additive="base">
                                        <p:cTn id="11" dur="5000"/>
                                        <p:tgtEl>
                                          <p:spTgt spid="113672"/>
                                        </p:tgtEl>
                                        <p:attrNameLst>
                                          <p:attrName>ppt_y</p:attrName>
                                        </p:attrNameLst>
                                      </p:cBhvr>
                                      <p:tavLst>
                                        <p:tav tm="0">
                                          <p:val>
                                            <p:strVal val="ppt_y"/>
                                          </p:val>
                                        </p:tav>
                                        <p:tav tm="100000">
                                          <p:val>
                                            <p:strVal val="ppt_y"/>
                                          </p:val>
                                        </p:tav>
                                      </p:tavLst>
                                    </p:anim>
                                    <p:set>
                                      <p:cBhvr>
                                        <p:cTn id="12" dur="1" fill="hold">
                                          <p:stCondLst>
                                            <p:cond delay="4999"/>
                                          </p:stCondLst>
                                        </p:cTn>
                                        <p:tgtEl>
                                          <p:spTgt spid="113672"/>
                                        </p:tgtEl>
                                        <p:attrNameLst>
                                          <p:attrName>style.visibility</p:attrName>
                                        </p:attrNameLst>
                                      </p:cBhvr>
                                      <p:to>
                                        <p:strVal val="hidden"/>
                                      </p:to>
                                    </p:set>
                                  </p:childTnLst>
                                </p:cTn>
                              </p:par>
                            </p:childTnLst>
                          </p:cTn>
                        </p:par>
                        <p:par>
                          <p:cTn id="13" fill="hold" nodeType="afterGroup">
                            <p:stCondLst>
                              <p:cond delay="5000"/>
                            </p:stCondLst>
                            <p:childTnLst>
                              <p:par>
                                <p:cTn id="14" presetID="7" presetClass="entr" presetSubtype="2" repeatCount="indefinite" fill="hold" nodeType="afterEffect">
                                  <p:stCondLst>
                                    <p:cond delay="0"/>
                                  </p:stCondLst>
                                  <p:childTnLst>
                                    <p:set>
                                      <p:cBhvr>
                                        <p:cTn id="15" dur="1" fill="hold">
                                          <p:stCondLst>
                                            <p:cond delay="0"/>
                                          </p:stCondLst>
                                        </p:cTn>
                                        <p:tgtEl>
                                          <p:spTgt spid="113672"/>
                                        </p:tgtEl>
                                        <p:attrNameLst>
                                          <p:attrName>style.visibility</p:attrName>
                                        </p:attrNameLst>
                                      </p:cBhvr>
                                      <p:to>
                                        <p:strVal val="visible"/>
                                      </p:to>
                                    </p:set>
                                    <p:anim calcmode="lin" valueType="num">
                                      <p:cBhvr additive="base">
                                        <p:cTn id="16" dur="5000" fill="hold"/>
                                        <p:tgtEl>
                                          <p:spTgt spid="113672"/>
                                        </p:tgtEl>
                                        <p:attrNameLst>
                                          <p:attrName>ppt_x</p:attrName>
                                        </p:attrNameLst>
                                      </p:cBhvr>
                                      <p:tavLst>
                                        <p:tav tm="0">
                                          <p:val>
                                            <p:strVal val="1+#ppt_w/2"/>
                                          </p:val>
                                        </p:tav>
                                        <p:tav tm="100000">
                                          <p:val>
                                            <p:strVal val="#ppt_x"/>
                                          </p:val>
                                        </p:tav>
                                      </p:tavLst>
                                    </p:anim>
                                    <p:anim calcmode="lin" valueType="num">
                                      <p:cBhvr additive="base">
                                        <p:cTn id="17" dur="5000" fill="hold"/>
                                        <p:tgtEl>
                                          <p:spTgt spid="11367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7285">
                                            <p:txEl>
                                              <p:pRg st="0" end="0"/>
                                            </p:txEl>
                                          </p:spTgt>
                                        </p:tgtEl>
                                        <p:attrNameLst>
                                          <p:attrName>style.visibility</p:attrName>
                                        </p:attrNameLst>
                                      </p:cBhvr>
                                      <p:to>
                                        <p:strVal val="visible"/>
                                      </p:to>
                                    </p:set>
                                    <p:animEffect transition="in" filter="fade">
                                      <p:cBhvr>
                                        <p:cTn id="22" dur="1000"/>
                                        <p:tgtEl>
                                          <p:spTgt spid="97285">
                                            <p:txEl>
                                              <p:pRg st="0" end="0"/>
                                            </p:txEl>
                                          </p:spTgt>
                                        </p:tgtEl>
                                      </p:cBhvr>
                                    </p:animEffect>
                                    <p:anim calcmode="lin" valueType="num">
                                      <p:cBhvr>
                                        <p:cTn id="23" dur="1000" fill="hold"/>
                                        <p:tgtEl>
                                          <p:spTgt spid="9728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72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 calcmode="lin" valueType="num">
                                      <p:cBhvr additive="base">
                                        <p:cTn id="29"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6093295"/>
            <a:ext cx="8280920" cy="523220"/>
          </a:xfrm>
          <a:prstGeom prst="rect">
            <a:avLst/>
          </a:prstGeom>
        </p:spPr>
        <p:txBody>
          <a:bodyPr wrap="square">
            <a:spAutoFit/>
          </a:bodyPr>
          <a:lstStyle/>
          <a:p>
            <a:pPr>
              <a:spcBef>
                <a:spcPts val="1200"/>
              </a:spcBef>
            </a:pPr>
            <a:r>
              <a:rPr lang="zh-TW" altLang="en-US" sz="2800" b="1" dirty="0">
                <a:latin typeface="華康魏碑體" pitchFamily="65" charset="-120"/>
                <a:ea typeface="華康魏碑體" pitchFamily="65" charset="-120"/>
              </a:rPr>
              <a:t>被綑綁的</a:t>
            </a:r>
            <a:r>
              <a:rPr lang="zh-TW" altLang="en-US" sz="2800" b="1" dirty="0" smtClean="0">
                <a:latin typeface="華康魏碑體" pitchFamily="65" charset="-120"/>
                <a:ea typeface="華康魏碑體" pitchFamily="65" charset="-120"/>
              </a:rPr>
              <a:t>老人 </a:t>
            </a:r>
            <a:r>
              <a:rPr lang="en-US" altLang="zh-TW" sz="2000" b="1" dirty="0" smtClean="0"/>
              <a:t>https</a:t>
            </a:r>
            <a:r>
              <a:rPr lang="en-US" altLang="zh-TW" sz="2000" b="1" dirty="0"/>
              <a:t>://</a:t>
            </a:r>
            <a:r>
              <a:rPr lang="en-US" altLang="zh-TW" sz="2000" b="1" dirty="0" smtClean="0"/>
              <a:t>www.youtube.com/watch?v=VQSB7VLGXRM </a:t>
            </a:r>
          </a:p>
        </p:txBody>
      </p:sp>
      <p:pic>
        <p:nvPicPr>
          <p:cNvPr id="5" name="圖片 4"/>
          <p:cNvPicPr/>
          <p:nvPr/>
        </p:nvPicPr>
        <p:blipFill>
          <a:blip r:embed="rId2">
            <a:extLst>
              <a:ext uri="{28A0092B-C50C-407E-A947-70E740481C1C}">
                <a14:useLocalDpi xmlns:a14="http://schemas.microsoft.com/office/drawing/2010/main" val="0"/>
              </a:ext>
            </a:extLst>
          </a:blip>
          <a:stretch>
            <a:fillRect/>
          </a:stretch>
        </p:blipFill>
        <p:spPr>
          <a:xfrm>
            <a:off x="2181970" y="1888766"/>
            <a:ext cx="4492027" cy="4011527"/>
          </a:xfrm>
          <a:prstGeom prst="rect">
            <a:avLst/>
          </a:prstGeom>
        </p:spPr>
      </p:pic>
      <p:sp>
        <p:nvSpPr>
          <p:cNvPr id="6" name="矩形 5"/>
          <p:cNvSpPr/>
          <p:nvPr/>
        </p:nvSpPr>
        <p:spPr>
          <a:xfrm>
            <a:off x="899592" y="332657"/>
            <a:ext cx="7056784" cy="1354217"/>
          </a:xfrm>
          <a:prstGeom prst="rect">
            <a:avLst/>
          </a:prstGeom>
          <a:ln w="28575">
            <a:solidFill>
              <a:schemeClr val="accent1"/>
            </a:solidFill>
          </a:ln>
        </p:spPr>
        <p:txBody>
          <a:bodyPr wrap="square">
            <a:spAutoFit/>
          </a:bodyPr>
          <a:lstStyle/>
          <a:p>
            <a:pPr algn="ctr">
              <a:spcBef>
                <a:spcPts val="1800"/>
              </a:spcBef>
            </a:pPr>
            <a:endParaRPr lang="en-US" altLang="zh-TW" sz="800" b="1" dirty="0" smtClean="0">
              <a:solidFill>
                <a:srgbClr val="7030A0"/>
              </a:solidFill>
              <a:latin typeface="華康POP1體W7" pitchFamily="81" charset="-120"/>
              <a:ea typeface="華康POP1體W7" pitchFamily="81" charset="-120"/>
            </a:endParaRPr>
          </a:p>
          <a:p>
            <a:pPr algn="ctr">
              <a:spcBef>
                <a:spcPts val="600"/>
              </a:spcBef>
            </a:pPr>
            <a:r>
              <a:rPr lang="en-US" altLang="zh-TW" sz="3200" b="1" dirty="0" smtClean="0">
                <a:solidFill>
                  <a:srgbClr val="7030A0"/>
                </a:solidFill>
                <a:ea typeface="華康POP1體W7" pitchFamily="81" charset="-120"/>
              </a:rPr>
              <a:t>June 4, 2016: Taiwan News Report</a:t>
            </a:r>
          </a:p>
          <a:p>
            <a:pPr algn="ctr">
              <a:spcBef>
                <a:spcPts val="600"/>
              </a:spcBef>
            </a:pPr>
            <a:r>
              <a:rPr lang="en-US" altLang="zh-TW" sz="3200" b="1" dirty="0" smtClean="0">
                <a:solidFill>
                  <a:srgbClr val="FF0000"/>
                </a:solidFill>
                <a:ea typeface="華康POP1體W7" pitchFamily="81" charset="-120"/>
              </a:rPr>
              <a:t>The Tied-up Elder in a Care Institute</a:t>
            </a:r>
            <a:endParaRPr lang="zh-TW" altLang="en-US" sz="2400" b="1" dirty="0">
              <a:solidFill>
                <a:srgbClr val="7030A0"/>
              </a:solidFill>
              <a:latin typeface="+mj-lt"/>
              <a:ea typeface="華康POP1體W7" pitchFamily="81" charset="-120"/>
            </a:endParaRPr>
          </a:p>
        </p:txBody>
      </p:sp>
      <p:sp>
        <p:nvSpPr>
          <p:cNvPr id="2" name="爆炸 1 1"/>
          <p:cNvSpPr/>
          <p:nvPr/>
        </p:nvSpPr>
        <p:spPr>
          <a:xfrm>
            <a:off x="395536" y="2132856"/>
            <a:ext cx="4680520" cy="3290664"/>
          </a:xfrm>
          <a:prstGeom prst="irregularSeal1">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latin typeface="華康勘亭流" pitchFamily="65" charset="-120"/>
                <a:ea typeface="華康勘亭流" pitchFamily="65" charset="-120"/>
              </a:rPr>
              <a:t>Care for elders?!</a:t>
            </a:r>
            <a:endParaRPr lang="zh-TW" altLang="en-US" sz="4000" dirty="0">
              <a:latin typeface="華康勘亭流" pitchFamily="65" charset="-120"/>
              <a:ea typeface="華康勘亭流" pitchFamily="65" charset="-120"/>
            </a:endParaRPr>
          </a:p>
        </p:txBody>
      </p:sp>
      <p:sp>
        <p:nvSpPr>
          <p:cNvPr id="7" name="爆炸 2 6"/>
          <p:cNvSpPr/>
          <p:nvPr/>
        </p:nvSpPr>
        <p:spPr>
          <a:xfrm>
            <a:off x="3608442" y="2851381"/>
            <a:ext cx="5544616" cy="3063332"/>
          </a:xfrm>
          <a:prstGeom prst="irregularSeal2">
            <a:avLst/>
          </a:prstGeom>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solidFill>
                  <a:srgbClr val="FFFF00"/>
                </a:solidFill>
                <a:latin typeface="華康POP1體W5" pitchFamily="81" charset="-120"/>
                <a:ea typeface="華康POP1體W5" pitchFamily="81" charset="-120"/>
              </a:rPr>
              <a:t>Human Dignity!</a:t>
            </a:r>
            <a:endParaRPr lang="zh-TW" altLang="en-US" sz="4000" b="1" dirty="0">
              <a:solidFill>
                <a:srgbClr val="FFFF00"/>
              </a:solidFill>
              <a:latin typeface="華康POP1體W5" pitchFamily="81" charset="-120"/>
              <a:ea typeface="華康POP1體W5" pitchFamily="81" charset="-120"/>
            </a:endParaRPr>
          </a:p>
        </p:txBody>
      </p:sp>
    </p:spTree>
    <p:extLst>
      <p:ext uri="{BB962C8B-B14F-4D97-AF65-F5344CB8AC3E}">
        <p14:creationId xmlns:p14="http://schemas.microsoft.com/office/powerpoint/2010/main" val="601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5" name="群組 2054"/>
          <p:cNvGrpSpPr/>
          <p:nvPr/>
        </p:nvGrpSpPr>
        <p:grpSpPr>
          <a:xfrm>
            <a:off x="825776" y="395304"/>
            <a:ext cx="4824537" cy="3897792"/>
            <a:chOff x="1640335" y="-152304"/>
            <a:chExt cx="2325300" cy="2493404"/>
          </a:xfrm>
        </p:grpSpPr>
        <p:pic>
          <p:nvPicPr>
            <p:cNvPr id="2064" name="Picture 16" descr="9452140-grandpa.jpg (574×800)"/>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0" b="100000" l="0" r="100000">
                          <a14:foregroundMark x1="26481" y1="42875" x2="26481" y2="42875"/>
                          <a14:foregroundMark x1="58362" y1="37125" x2="58362" y2="37125"/>
                          <a14:foregroundMark x1="58362" y1="33500" x2="58362" y2="33500"/>
                          <a14:foregroundMark x1="70383" y1="31875" x2="70383" y2="31875"/>
                          <a14:foregroundMark x1="55749" y1="33875" x2="55749" y2="33875"/>
                          <a14:foregroundMark x1="47735" y1="32750" x2="47735" y2="32750"/>
                          <a14:foregroundMark x1="44599" y1="31875" x2="44599" y2="31875"/>
                          <a14:foregroundMark x1="20035" y1="45125" x2="20035" y2="45125"/>
                          <a14:foregroundMark x1="20035" y1="47000" x2="20035" y2="47000"/>
                          <a14:foregroundMark x1="25087" y1="47000" x2="25087" y2="47000"/>
                          <a14:foregroundMark x1="28397" y1="39875" x2="28397" y2="39875"/>
                          <a14:foregroundMark x1="76132" y1="51125" x2="76132" y2="51125"/>
                          <a14:foregroundMark x1="84146" y1="44625" x2="84146" y2="44625"/>
                          <a14:foregroundMark x1="84495" y1="40125" x2="84495" y2="40125"/>
                          <a14:foregroundMark x1="82578" y1="47375" x2="82578" y2="47375"/>
                          <a14:foregroundMark x1="77178" y1="47625" x2="77178" y2="47625"/>
                          <a14:foregroundMark x1="38502" y1="7375" x2="38502" y2="7375"/>
                          <a14:foregroundMark x1="35714" y1="1875" x2="35714" y2="1875"/>
                          <a14:foregroundMark x1="85192" y1="8500" x2="85192" y2="8500"/>
                          <a14:foregroundMark x1="81359" y1="6250" x2="81359" y2="6250"/>
                          <a14:foregroundMark x1="79443" y1="5125" x2="79443" y2="5125"/>
                          <a14:foregroundMark x1="61150" y1="19750" x2="61150" y2="19750"/>
                          <a14:foregroundMark x1="51916" y1="19250" x2="51916" y2="19250"/>
                          <a14:foregroundMark x1="58014" y1="18375" x2="58014" y2="18375"/>
                          <a14:foregroundMark x1="57666" y1="34125" x2="57666" y2="34125"/>
                          <a14:foregroundMark x1="65679" y1="33875" x2="65679" y2="33875"/>
                          <a14:foregroundMark x1="58711" y1="34875" x2="58711" y2="34875"/>
                          <a14:foregroundMark x1="54878" y1="36250" x2="54878" y2="36250"/>
                          <a14:foregroundMark x1="51045" y1="37125" x2="51045" y2="37125"/>
                          <a14:foregroundMark x1="46516" y1="35250" x2="46516" y2="35250"/>
                          <a14:foregroundMark x1="46516" y1="33250" x2="46516" y2="33250"/>
                          <a14:foregroundMark x1="44599" y1="31375" x2="44599" y2="31375"/>
                          <a14:foregroundMark x1="41115" y1="30250" x2="41115" y2="30250"/>
                          <a14:foregroundMark x1="41812" y1="32750" x2="41812" y2="32750"/>
                          <a14:foregroundMark x1="54530" y1="34375" x2="54530" y2="34375"/>
                          <a14:foregroundMark x1="58362" y1="34125" x2="58362" y2="34125"/>
                          <a14:foregroundMark x1="61498" y1="33875" x2="61498" y2="33875"/>
                          <a14:foregroundMark x1="63763" y1="33875" x2="64983" y2="33500"/>
                          <a14:foregroundMark x1="66028" y1="33000" x2="66028" y2="33000"/>
                          <a14:foregroundMark x1="66899" y1="33000" x2="67944" y2="33000"/>
                          <a14:foregroundMark x1="35017" y1="38500" x2="35017" y2="38500"/>
                          <a14:foregroundMark x1="34669" y1="38750" x2="34669" y2="38750"/>
                          <a14:foregroundMark x1="31882" y1="38750" x2="31882" y2="38750"/>
                          <a14:foregroundMark x1="31882" y1="40125" x2="31882" y2="40125"/>
                          <a14:foregroundMark x1="31882" y1="41500" x2="31882" y2="41500"/>
                          <a14:foregroundMark x1="29268" y1="44000" x2="29268" y2="44000"/>
                          <a14:foregroundMark x1="28920" y1="44875" x2="28920" y2="44875"/>
                          <a14:foregroundMark x1="25436" y1="46250" x2="25436" y2="46250"/>
                          <a14:foregroundMark x1="21951" y1="46500" x2="21951" y2="46500"/>
                          <a14:foregroundMark x1="17247" y1="46750" x2="17247" y2="46750"/>
                          <a14:foregroundMark x1="16202" y1="47625" x2="16202" y2="47625"/>
                          <a14:foregroundMark x1="13066" y1="48750" x2="13066" y2="48750"/>
                          <a14:foregroundMark x1="12021" y1="49750" x2="12021" y2="49750"/>
                          <a14:foregroundMark x1="11150" y1="50625" x2="11150" y2="50625"/>
                          <a14:foregroundMark x1="10105" y1="52250" x2="10105" y2="52250"/>
                          <a14:foregroundMark x1="12718" y1="58375" x2="12718" y2="58375"/>
                          <a14:foregroundMark x1="3833" y1="55875" x2="3833" y2="55875"/>
                          <a14:foregroundMark x1="3484" y1="67375" x2="3484" y2="67375"/>
                          <a14:foregroundMark x1="5052" y1="77375" x2="5052" y2="77375"/>
                          <a14:foregroundMark x1="6620" y1="83125" x2="6620" y2="83125"/>
                          <a14:foregroundMark x1="6272" y1="88125" x2="6272" y2="88125"/>
                          <a14:foregroundMark x1="7666" y1="90875" x2="7666" y2="90875"/>
                          <a14:foregroundMark x1="8885" y1="94125" x2="8885" y2="94125"/>
                          <a14:foregroundMark x1="81010" y1="51750" x2="81010" y2="51750"/>
                          <a14:foregroundMark x1="66028" y1="55875" x2="66028" y2="55875"/>
                          <a14:foregroundMark x1="69861" y1="53375" x2="69861" y2="53375"/>
                          <a14:foregroundMark x1="72648" y1="53625" x2="74913" y2="53875"/>
                          <a14:foregroundMark x1="79443" y1="53625" x2="81882" y2="52875"/>
                          <a14:foregroundMark x1="82927" y1="52250" x2="82927" y2="52250"/>
                          <a14:foregroundMark x1="85192" y1="50625" x2="86411" y2="49500"/>
                          <a14:foregroundMark x1="87631" y1="48125" x2="87631" y2="48125"/>
                          <a14:foregroundMark x1="87979" y1="47625" x2="87979" y2="47625"/>
                          <a14:foregroundMark x1="88328" y1="45125" x2="88328" y2="45125"/>
                          <a14:foregroundMark x1="88328" y1="43500" x2="88328" y2="43500"/>
                          <a14:foregroundMark x1="87979" y1="41500" x2="87979" y2="41500"/>
                          <a14:foregroundMark x1="84495" y1="38750" x2="84495" y2="38750"/>
                          <a14:foregroundMark x1="83798" y1="38750" x2="83798" y2="38750"/>
                          <a14:foregroundMark x1="79443" y1="39000" x2="79443" y2="39000"/>
                          <a14:foregroundMark x1="79094" y1="40750" x2="79094" y2="40750"/>
                          <a14:foregroundMark x1="78746" y1="43250" x2="78746" y2="43250"/>
                          <a14:foregroundMark x1="78397" y1="44625" x2="78397" y2="44625"/>
                          <a14:foregroundMark x1="76481" y1="46250" x2="76481" y2="46250"/>
                          <a14:foregroundMark x1="75261" y1="47000" x2="75261" y2="47000"/>
                          <a14:foregroundMark x1="74913" y1="47625" x2="74913" y2="47625"/>
                          <a14:foregroundMark x1="74564" y1="48125" x2="74564" y2="48125"/>
                          <a14:foregroundMark x1="73693" y1="49000" x2="72648" y2="49250"/>
                          <a14:foregroundMark x1="71080" y1="49750" x2="71080" y2="49750"/>
                          <a14:foregroundMark x1="70732" y1="50375" x2="70383" y2="51125"/>
                          <a14:foregroundMark x1="66028" y1="53125" x2="66028" y2="53125"/>
                          <a14:foregroundMark x1="64460" y1="53125" x2="64460" y2="53125"/>
                          <a14:foregroundMark x1="36585" y1="38250" x2="36585" y2="38250"/>
                          <a14:foregroundMark x1="32753" y1="36625" x2="32753" y2="36625"/>
                          <a14:foregroundMark x1="31185" y1="36000" x2="31185" y2="36000"/>
                          <a14:foregroundMark x1="30314" y1="37125" x2="30314" y2="37125"/>
                          <a14:foregroundMark x1="30314" y1="39625" x2="30314" y2="40375"/>
                          <a14:foregroundMark x1="31185" y1="42125" x2="31185" y2="42125"/>
                          <a14:foregroundMark x1="31533" y1="42625" x2="31533" y2="42625"/>
                          <a14:foregroundMark x1="31882" y1="44000" x2="31882" y2="44000"/>
                          <a14:foregroundMark x1="31185" y1="45375" x2="31185" y2="45375"/>
                          <a14:foregroundMark x1="29617" y1="46250" x2="29617" y2="46250"/>
                          <a14:foregroundMark x1="28397" y1="47000" x2="27700" y2="47875"/>
                          <a14:foregroundMark x1="27003" y1="48125" x2="27003" y2="48125"/>
                          <a14:foregroundMark x1="24216" y1="49000" x2="24216" y2="49000"/>
                          <a14:foregroundMark x1="22300" y1="49250" x2="22300" y2="49250"/>
                          <a14:foregroundMark x1="16202" y1="50625" x2="16202" y2="50625"/>
                          <a14:foregroundMark x1="15331" y1="50875" x2="15331" y2="50875"/>
                          <a14:foregroundMark x1="79443" y1="12625" x2="79443" y2="12625"/>
                          <a14:foregroundMark x1="81010" y1="9375" x2="81010" y2="9375"/>
                          <a14:foregroundMark x1="82578" y1="9625" x2="83275" y2="10750"/>
                          <a14:foregroundMark x1="83275" y1="12125" x2="83275" y2="12125"/>
                          <a14:foregroundMark x1="84495" y1="15125" x2="84495" y2="15125"/>
                          <a14:foregroundMark x1="86063" y1="12875" x2="86063" y2="12875"/>
                          <a14:foregroundMark x1="85714" y1="12125" x2="85714" y2="12125"/>
                          <a14:foregroundMark x1="79443" y1="7875" x2="79443" y2="7875"/>
                          <a14:foregroundMark x1="76829" y1="7125" x2="76829" y2="7125"/>
                          <a14:foregroundMark x1="76829" y1="4375" x2="76829" y2="4375"/>
                          <a14:foregroundMark x1="36585" y1="6875" x2="36585" y2="6875"/>
                          <a14:foregroundMark x1="41115" y1="4625" x2="41115" y2="4625"/>
                          <a14:foregroundMark x1="37979" y1="5125" x2="37631" y2="6250"/>
                          <a14:foregroundMark x1="34146" y1="9625" x2="34146" y2="9625"/>
                          <a14:foregroundMark x1="36934" y1="6875" x2="36934" y2="6875"/>
                          <a14:foregroundMark x1="36934" y1="3500" x2="36934" y2="3500"/>
                          <a14:foregroundMark x1="4355" y1="72625" x2="4355" y2="72625"/>
                          <a14:foregroundMark x1="4355" y1="75750" x2="4355" y2="75750"/>
                          <a14:foregroundMark x1="4355" y1="79875" x2="4355" y2="79875"/>
                          <a14:foregroundMark x1="5749" y1="82250" x2="5749" y2="82250"/>
                          <a14:foregroundMark x1="6969" y1="85375" x2="6969" y2="85375"/>
                          <a14:foregroundMark x1="1220" y1="63625" x2="1220" y2="63625"/>
                          <a14:foregroundMark x1="1220" y1="60000" x2="1220" y2="60000"/>
                          <a14:foregroundMark x1="1568" y1="58375" x2="1568" y2="58375"/>
                          <a14:foregroundMark x1="1916" y1="58125" x2="1916" y2="58125"/>
                          <a14:foregroundMark x1="2787" y1="57250" x2="2787" y2="57250"/>
                          <a14:foregroundMark x1="8188" y1="55625" x2="8188" y2="55625"/>
                          <a14:foregroundMark x1="10453" y1="57000" x2="10453" y2="57000"/>
                          <a14:foregroundMark x1="3484" y1="70750" x2="3484" y2="70750"/>
                          <a14:foregroundMark x1="31882" y1="7375" x2="31882" y2="7375"/>
                        </a14:backgroundRemoval>
                      </a14:imgEffect>
                    </a14:imgLayer>
                  </a14:imgProps>
                </a:ext>
                <a:ext uri="{28A0092B-C50C-407E-A947-70E740481C1C}">
                  <a14:useLocalDpi xmlns:a14="http://schemas.microsoft.com/office/drawing/2010/main" val="0"/>
                </a:ext>
              </a:extLst>
            </a:blip>
            <a:srcRect/>
            <a:stretch>
              <a:fillRect/>
            </a:stretch>
          </p:blipFill>
          <p:spPr bwMode="auto">
            <a:xfrm>
              <a:off x="1710618" y="902566"/>
              <a:ext cx="1032148" cy="1438534"/>
            </a:xfrm>
            <a:prstGeom prst="rect">
              <a:avLst/>
            </a:prstGeom>
            <a:noFill/>
            <a:extLst>
              <a:ext uri="{909E8E84-426E-40DD-AFC4-6F175D3DCCD1}">
                <a14:hiddenFill xmlns:a14="http://schemas.microsoft.com/office/drawing/2010/main">
                  <a:solidFill>
                    <a:srgbClr val="FFFFFF"/>
                  </a:solidFill>
                </a14:hiddenFill>
              </a:ext>
            </a:extLst>
          </p:spPr>
        </p:pic>
        <p:sp>
          <p:nvSpPr>
            <p:cNvPr id="101" name="橢圓形圖說文字 100"/>
            <p:cNvSpPr/>
            <p:nvPr/>
          </p:nvSpPr>
          <p:spPr>
            <a:xfrm>
              <a:off x="1640335" y="-152304"/>
              <a:ext cx="2325300" cy="869824"/>
            </a:xfrm>
            <a:prstGeom prst="wedgeEllipseCallout">
              <a:avLst>
                <a:gd name="adj1" fmla="val -8838"/>
                <a:gd name="adj2" fmla="val 62763"/>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4100"/>
                </a:lnSpc>
                <a:spcBef>
                  <a:spcPts val="600"/>
                </a:spcBef>
              </a:pPr>
              <a:r>
                <a:rPr lang="en-US" altLang="zh-TW" sz="2800" b="1" dirty="0" smtClean="0">
                  <a:latin typeface="華康POP1體W5" pitchFamily="81" charset="-120"/>
                  <a:ea typeface="華康POP1體W5" pitchFamily="81" charset="-120"/>
                </a:rPr>
                <a:t>Autonomy &amp; Dignity</a:t>
              </a:r>
              <a:endParaRPr lang="zh-TW" altLang="en-US" sz="2800" b="1" dirty="0">
                <a:latin typeface="華康POP1體W5" pitchFamily="81" charset="-120"/>
                <a:ea typeface="華康POP1體W5" pitchFamily="81" charset="-120"/>
              </a:endParaRPr>
            </a:p>
          </p:txBody>
        </p:sp>
      </p:grpSp>
      <p:grpSp>
        <p:nvGrpSpPr>
          <p:cNvPr id="15" name="群組 14"/>
          <p:cNvGrpSpPr/>
          <p:nvPr/>
        </p:nvGrpSpPr>
        <p:grpSpPr>
          <a:xfrm>
            <a:off x="4067944" y="115386"/>
            <a:ext cx="4371106" cy="3746633"/>
            <a:chOff x="206518" y="3853174"/>
            <a:chExt cx="2799546" cy="3001131"/>
          </a:xfrm>
        </p:grpSpPr>
        <p:pic>
          <p:nvPicPr>
            <p:cNvPr id="19" name="Picture 10" descr="beat-rubbish-road-rage-42iNaF-clipart.jpg (584×658)"/>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863" b="94833" l="9932" r="89726"/>
                      </a14:imgEffect>
                    </a14:imgLayer>
                  </a14:imgProps>
                </a:ext>
                <a:ext uri="{28A0092B-C50C-407E-A947-70E740481C1C}">
                  <a14:useLocalDpi xmlns:a14="http://schemas.microsoft.com/office/drawing/2010/main" val="0"/>
                </a:ext>
              </a:extLst>
            </a:blip>
            <a:srcRect/>
            <a:stretch>
              <a:fillRect/>
            </a:stretch>
          </p:blipFill>
          <p:spPr bwMode="auto">
            <a:xfrm>
              <a:off x="1184887" y="3853174"/>
              <a:ext cx="1659921" cy="1870252"/>
            </a:xfrm>
            <a:prstGeom prst="rect">
              <a:avLst/>
            </a:prstGeom>
            <a:noFill/>
            <a:extLst>
              <a:ext uri="{909E8E84-426E-40DD-AFC4-6F175D3DCCD1}">
                <a14:hiddenFill xmlns:a14="http://schemas.microsoft.com/office/drawing/2010/main">
                  <a:solidFill>
                    <a:srgbClr val="FFFFFF"/>
                  </a:solidFill>
                </a14:hiddenFill>
              </a:ext>
            </a:extLst>
          </p:spPr>
        </p:pic>
        <p:sp>
          <p:nvSpPr>
            <p:cNvPr id="102" name="橢圓形圖說文字 101"/>
            <p:cNvSpPr/>
            <p:nvPr/>
          </p:nvSpPr>
          <p:spPr>
            <a:xfrm>
              <a:off x="206518" y="5743591"/>
              <a:ext cx="2799546" cy="1110714"/>
            </a:xfrm>
            <a:prstGeom prst="wedgeEllipseCallout">
              <a:avLst>
                <a:gd name="adj1" fmla="val 6909"/>
                <a:gd name="adj2" fmla="val -59357"/>
              </a:avLst>
            </a:prstGeom>
            <a:solidFill>
              <a:srgbClr val="9C98FD"/>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ts val="4100"/>
                </a:lnSpc>
              </a:pPr>
              <a:r>
                <a:rPr lang="en-US" altLang="zh-TW" sz="2800" b="1" dirty="0" smtClean="0">
                  <a:latin typeface="華康POP1體W5" pitchFamily="81" charset="-120"/>
                  <a:ea typeface="華康POP1體W5" pitchFamily="81" charset="-120"/>
                </a:rPr>
                <a:t>Care and Welfare</a:t>
              </a:r>
              <a:endParaRPr lang="zh-TW" altLang="en-US" sz="2800" b="1" dirty="0">
                <a:latin typeface="華康POP1體W5" pitchFamily="81" charset="-120"/>
                <a:ea typeface="華康POP1體W5" pitchFamily="81" charset="-120"/>
              </a:endParaRPr>
            </a:p>
          </p:txBody>
        </p:sp>
      </p:grpSp>
      <p:sp>
        <p:nvSpPr>
          <p:cNvPr id="34" name="向上箭號圖說文字 33"/>
          <p:cNvSpPr/>
          <p:nvPr/>
        </p:nvSpPr>
        <p:spPr>
          <a:xfrm>
            <a:off x="323529" y="4005064"/>
            <a:ext cx="8495996" cy="2620660"/>
          </a:xfrm>
          <a:prstGeom prst="upArrowCallout">
            <a:avLst>
              <a:gd name="adj1" fmla="val 26126"/>
              <a:gd name="adj2" fmla="val 146045"/>
              <a:gd name="adj3" fmla="val 27376"/>
              <a:gd name="adj4" fmla="val 6123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spcBef>
                <a:spcPts val="600"/>
              </a:spcBef>
            </a:pPr>
            <a:r>
              <a:rPr lang="en-US" altLang="zh-TW" sz="3200" b="1" dirty="0" smtClean="0">
                <a:solidFill>
                  <a:schemeClr val="bg1"/>
                </a:solidFill>
                <a:latin typeface="Tahoma" pitchFamily="34" charset="0"/>
                <a:ea typeface="Tahoma" pitchFamily="34" charset="0"/>
                <a:cs typeface="Tahoma" pitchFamily="34" charset="0"/>
              </a:rPr>
              <a:t>UN Convention </a:t>
            </a:r>
            <a:r>
              <a:rPr lang="en-US" altLang="zh-TW" sz="3200" b="1" dirty="0">
                <a:solidFill>
                  <a:schemeClr val="bg1"/>
                </a:solidFill>
                <a:latin typeface="Tahoma" pitchFamily="34" charset="0"/>
                <a:ea typeface="Tahoma" pitchFamily="34" charset="0"/>
                <a:cs typeface="Tahoma" pitchFamily="34" charset="0"/>
              </a:rPr>
              <a:t>on the Rights of </a:t>
            </a:r>
            <a:endParaRPr lang="en-US" altLang="zh-TW" sz="3200" b="1" dirty="0" smtClean="0">
              <a:solidFill>
                <a:schemeClr val="bg1"/>
              </a:solidFill>
              <a:latin typeface="Tahoma" pitchFamily="34" charset="0"/>
              <a:ea typeface="Tahoma" pitchFamily="34" charset="0"/>
              <a:cs typeface="Tahoma" pitchFamily="34" charset="0"/>
            </a:endParaRPr>
          </a:p>
          <a:p>
            <a:pPr algn="ctr">
              <a:lnSpc>
                <a:spcPts val="5500"/>
              </a:lnSpc>
              <a:spcBef>
                <a:spcPts val="600"/>
              </a:spcBef>
            </a:pPr>
            <a:r>
              <a:rPr lang="en-US" altLang="zh-TW" sz="3200" b="1" dirty="0" smtClean="0">
                <a:solidFill>
                  <a:schemeClr val="bg1"/>
                </a:solidFill>
                <a:latin typeface="Tahoma" pitchFamily="34" charset="0"/>
                <a:ea typeface="Tahoma" pitchFamily="34" charset="0"/>
                <a:cs typeface="Tahoma" pitchFamily="34" charset="0"/>
              </a:rPr>
              <a:t>Persons </a:t>
            </a:r>
            <a:r>
              <a:rPr lang="en-US" altLang="zh-TW" sz="3200" b="1" dirty="0">
                <a:solidFill>
                  <a:schemeClr val="bg1"/>
                </a:solidFill>
                <a:latin typeface="Tahoma" pitchFamily="34" charset="0"/>
                <a:ea typeface="Tahoma" pitchFamily="34" charset="0"/>
                <a:cs typeface="Tahoma" pitchFamily="34" charset="0"/>
              </a:rPr>
              <a:t>with </a:t>
            </a:r>
            <a:r>
              <a:rPr lang="en-US" altLang="zh-TW" sz="3200" b="1" dirty="0" smtClean="0">
                <a:solidFill>
                  <a:schemeClr val="bg1"/>
                </a:solidFill>
                <a:latin typeface="Tahoma" pitchFamily="34" charset="0"/>
                <a:ea typeface="Tahoma" pitchFamily="34" charset="0"/>
                <a:cs typeface="Tahoma" pitchFamily="34" charset="0"/>
              </a:rPr>
              <a:t>Disabilities</a:t>
            </a:r>
            <a:r>
              <a:rPr lang="zh-TW" altLang="en-US" sz="3200" b="1" dirty="0">
                <a:solidFill>
                  <a:schemeClr val="bg1"/>
                </a:solidFill>
                <a:latin typeface="Tahoma" pitchFamily="34" charset="0"/>
                <a:ea typeface="華康魏碑體" pitchFamily="65" charset="-120"/>
                <a:cs typeface="Tahoma" pitchFamily="34" charset="0"/>
              </a:rPr>
              <a:t> </a:t>
            </a:r>
            <a:r>
              <a:rPr lang="en-US" altLang="zh-TW" sz="3200" b="1" dirty="0" smtClean="0">
                <a:solidFill>
                  <a:schemeClr val="bg1"/>
                </a:solidFill>
                <a:latin typeface="Tahoma" pitchFamily="34" charset="0"/>
                <a:ea typeface="Tahoma" pitchFamily="34" charset="0"/>
                <a:cs typeface="Tahoma" pitchFamily="34" charset="0"/>
              </a:rPr>
              <a:t>(CRPD)</a:t>
            </a:r>
            <a:endParaRPr lang="zh-TW" altLang="en-US" sz="3200" b="1" dirty="0">
              <a:solidFill>
                <a:schemeClr val="bg1"/>
              </a:solidFill>
              <a:latin typeface="Tahoma" pitchFamily="34" charset="0"/>
              <a:ea typeface="華康魏碑體" pitchFamily="65" charset="-120"/>
              <a:cs typeface="Tahoma" pitchFamily="34" charset="0"/>
            </a:endParaRPr>
          </a:p>
        </p:txBody>
      </p:sp>
      <p:sp>
        <p:nvSpPr>
          <p:cNvPr id="2" name="文字方塊 1"/>
          <p:cNvSpPr txBox="1"/>
          <p:nvPr/>
        </p:nvSpPr>
        <p:spPr>
          <a:xfrm>
            <a:off x="3113102" y="4171100"/>
            <a:ext cx="3066712" cy="584775"/>
          </a:xfrm>
          <a:prstGeom prst="rect">
            <a:avLst/>
          </a:prstGeom>
          <a:noFill/>
        </p:spPr>
        <p:txBody>
          <a:bodyPr wrap="square" rtlCol="0">
            <a:spAutoFit/>
          </a:bodyPr>
          <a:lstStyle/>
          <a:p>
            <a:r>
              <a:rPr lang="en-US" altLang="zh-TW" sz="3200" b="1" dirty="0" smtClean="0">
                <a:solidFill>
                  <a:srgbClr val="FFFF00"/>
                </a:solidFill>
              </a:rPr>
              <a:t>Equal Protection</a:t>
            </a:r>
            <a:endParaRPr lang="zh-TW" altLang="en-US" sz="3200" b="1" dirty="0">
              <a:solidFill>
                <a:srgbClr val="FFFF00"/>
              </a:solidFill>
            </a:endParaRPr>
          </a:p>
        </p:txBody>
      </p:sp>
    </p:spTree>
    <p:extLst>
      <p:ext uri="{BB962C8B-B14F-4D97-AF65-F5344CB8AC3E}">
        <p14:creationId xmlns:p14="http://schemas.microsoft.com/office/powerpoint/2010/main" val="1013830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字版面配置區 1"/>
          <p:cNvSpPr>
            <a:spLocks noGrp="1"/>
          </p:cNvSpPr>
          <p:nvPr>
            <p:ph type="body" sz="half" idx="2"/>
          </p:nvPr>
        </p:nvSpPr>
        <p:spPr>
          <a:xfrm>
            <a:off x="899592" y="4437112"/>
            <a:ext cx="3456384" cy="2163711"/>
          </a:xfrm>
        </p:spPr>
        <p:txBody>
          <a:bodyPr>
            <a:normAutofit/>
          </a:bodyPr>
          <a:lstStyle/>
          <a:p>
            <a:pPr eaLnBrk="1" hangingPunct="1">
              <a:lnSpc>
                <a:spcPts val="4800"/>
              </a:lnSpc>
            </a:pPr>
            <a:r>
              <a:rPr lang="en-US" altLang="zh-TW" sz="3000" b="1" dirty="0" smtClean="0">
                <a:solidFill>
                  <a:schemeClr val="tx1"/>
                </a:solidFill>
                <a:latin typeface="Comic Sans MS" pitchFamily="66" charset="0"/>
              </a:rPr>
              <a:t>The Unexamined Life is Not Worth Living.</a:t>
            </a:r>
          </a:p>
          <a:p>
            <a:pPr eaLnBrk="1" hangingPunct="1"/>
            <a:endParaRPr altLang="en-US" sz="3000" b="1" dirty="0" smtClean="0">
              <a:solidFill>
                <a:schemeClr val="tx1"/>
              </a:solidFill>
              <a:latin typeface="Comic Sans MS" pitchFamily="66" charset="0"/>
            </a:endParaRPr>
          </a:p>
        </p:txBody>
      </p:sp>
      <p:sp>
        <p:nvSpPr>
          <p:cNvPr id="23554" name="文字版面配置區 4"/>
          <p:cNvSpPr>
            <a:spLocks noGrp="1"/>
          </p:cNvSpPr>
          <p:nvPr>
            <p:ph type="body" sz="half" idx="14"/>
          </p:nvPr>
        </p:nvSpPr>
        <p:spPr>
          <a:xfrm>
            <a:off x="4716016" y="4581128"/>
            <a:ext cx="4230562" cy="1304925"/>
          </a:xfrm>
        </p:spPr>
        <p:txBody>
          <a:bodyPr>
            <a:noAutofit/>
          </a:bodyPr>
          <a:lstStyle/>
          <a:p>
            <a:pPr eaLnBrk="1" hangingPunct="1">
              <a:lnSpc>
                <a:spcPts val="3500"/>
              </a:lnSpc>
              <a:spcBef>
                <a:spcPts val="700"/>
              </a:spcBef>
            </a:pPr>
            <a:r>
              <a:rPr lang="en-US" altLang="zh-TW" sz="2800" b="1" dirty="0" smtClean="0">
                <a:solidFill>
                  <a:srgbClr val="C00000"/>
                </a:solidFill>
                <a:latin typeface="Arial Narrow" pitchFamily="34" charset="0"/>
              </a:rPr>
              <a:t>Article 6: The legal capacity of a person commences from the moment of Birth and terminates at Death.</a:t>
            </a:r>
            <a:endParaRPr altLang="en-US" sz="2800" b="1" dirty="0" smtClean="0">
              <a:solidFill>
                <a:srgbClr val="C00000"/>
              </a:solidFill>
              <a:latin typeface="Arial Narrow" pitchFamily="34" charset="0"/>
            </a:endParaRPr>
          </a:p>
        </p:txBody>
      </p:sp>
      <p:sp>
        <p:nvSpPr>
          <p:cNvPr id="23556" name="Text Box 7"/>
          <p:cNvSpPr txBox="1">
            <a:spLocks noChangeArrowheads="1"/>
          </p:cNvSpPr>
          <p:nvPr/>
        </p:nvSpPr>
        <p:spPr bwMode="auto">
          <a:xfrm>
            <a:off x="4813734" y="3281823"/>
            <a:ext cx="3510333" cy="646331"/>
          </a:xfrm>
          <a:prstGeom prst="rect">
            <a:avLst/>
          </a:prstGeom>
          <a:noFill/>
          <a:ln w="9525">
            <a:noFill/>
            <a:miter lim="800000"/>
            <a:headEnd/>
            <a:tailEnd/>
          </a:ln>
        </p:spPr>
        <p:txBody>
          <a:bodyPr wrap="square">
            <a:spAutoFit/>
          </a:bodyPr>
          <a:lstStyle/>
          <a:p>
            <a:pPr>
              <a:spcBef>
                <a:spcPct val="50000"/>
              </a:spcBef>
            </a:pPr>
            <a:r>
              <a:rPr lang="en-US" altLang="zh-TW" sz="3600" b="1" dirty="0">
                <a:solidFill>
                  <a:schemeClr val="accent4">
                    <a:lumMod val="20000"/>
                    <a:lumOff val="80000"/>
                  </a:schemeClr>
                </a:solidFill>
                <a:latin typeface="Arial Narrow" pitchFamily="34" charset="0"/>
                <a:ea typeface="新細明體" charset="-120"/>
              </a:rPr>
              <a:t>Taiwan Civil Code</a:t>
            </a:r>
          </a:p>
        </p:txBody>
      </p:sp>
      <p:pic>
        <p:nvPicPr>
          <p:cNvPr id="23557" name="圖片 10" descr="810161138041813.jpg"/>
          <p:cNvPicPr>
            <a:picLocks noChangeAspect="1"/>
          </p:cNvPicPr>
          <p:nvPr/>
        </p:nvPicPr>
        <p:blipFill>
          <a:blip r:embed="rId2"/>
          <a:srcRect/>
          <a:stretch>
            <a:fillRect/>
          </a:stretch>
        </p:blipFill>
        <p:spPr bwMode="auto">
          <a:xfrm>
            <a:off x="1691680" y="908050"/>
            <a:ext cx="1872208" cy="2233613"/>
          </a:xfrm>
          <a:prstGeom prst="rect">
            <a:avLst/>
          </a:prstGeom>
          <a:noFill/>
          <a:ln w="9525">
            <a:noFill/>
            <a:miter lim="800000"/>
            <a:headEnd/>
            <a:tailEnd/>
          </a:ln>
        </p:spPr>
      </p:pic>
      <p:pic>
        <p:nvPicPr>
          <p:cNvPr id="23558" name="圖片 11" descr="pics117.gif"/>
          <p:cNvPicPr>
            <a:picLocks noChangeAspect="1"/>
          </p:cNvPicPr>
          <p:nvPr/>
        </p:nvPicPr>
        <p:blipFill>
          <a:blip r:embed="rId3"/>
          <a:srcRect/>
          <a:stretch>
            <a:fillRect/>
          </a:stretch>
        </p:blipFill>
        <p:spPr bwMode="auto">
          <a:xfrm>
            <a:off x="5580113" y="836613"/>
            <a:ext cx="1913682" cy="2309883"/>
          </a:xfrm>
          <a:prstGeom prst="rect">
            <a:avLst/>
          </a:prstGeom>
          <a:noFill/>
          <a:ln w="9525">
            <a:noFill/>
            <a:miter lim="800000"/>
            <a:headEnd/>
            <a:tailEnd/>
          </a:ln>
        </p:spPr>
      </p:pic>
      <p:sp>
        <p:nvSpPr>
          <p:cNvPr id="2" name="矩形 1"/>
          <p:cNvSpPr/>
          <p:nvPr/>
        </p:nvSpPr>
        <p:spPr>
          <a:xfrm>
            <a:off x="1641712" y="3146496"/>
            <a:ext cx="1972143" cy="707886"/>
          </a:xfrm>
          <a:prstGeom prst="rect">
            <a:avLst/>
          </a:prstGeom>
        </p:spPr>
        <p:txBody>
          <a:bodyPr wrap="none">
            <a:spAutoFit/>
          </a:bodyPr>
          <a:lstStyle/>
          <a:p>
            <a:pPr lvl="0"/>
            <a:r>
              <a:rPr lang="en-US" altLang="zh-TW" sz="4000" b="1" dirty="0">
                <a:solidFill>
                  <a:srgbClr val="4472C4">
                    <a:lumMod val="20000"/>
                    <a:lumOff val="80000"/>
                  </a:srgbClr>
                </a:solidFill>
              </a:rPr>
              <a:t>Socrates</a:t>
            </a:r>
            <a:endParaRPr lang="zh-TW" altLang="en-US" sz="4000" b="1" dirty="0">
              <a:solidFill>
                <a:srgbClr val="4472C4">
                  <a:lumMod val="20000"/>
                  <a:lumOff val="80000"/>
                </a:srgbClr>
              </a:solidFill>
            </a:endParaRPr>
          </a:p>
        </p:txBody>
      </p:sp>
    </p:spTree>
    <p:extLst>
      <p:ext uri="{BB962C8B-B14F-4D97-AF65-F5344CB8AC3E}">
        <p14:creationId xmlns:p14="http://schemas.microsoft.com/office/powerpoint/2010/main" val="439978252"/>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sz="half" idx="2"/>
          </p:nvPr>
        </p:nvSpPr>
        <p:spPr>
          <a:xfrm>
            <a:off x="1043608" y="4581526"/>
            <a:ext cx="3690316" cy="1799802"/>
          </a:xfrm>
        </p:spPr>
        <p:txBody>
          <a:bodyPr>
            <a:noAutofit/>
          </a:bodyPr>
          <a:lstStyle/>
          <a:p>
            <a:pPr marL="342900" indent="-342900" eaLnBrk="1" hangingPunct="1">
              <a:lnSpc>
                <a:spcPct val="100000"/>
              </a:lnSpc>
              <a:tabLst>
                <a:tab pos="801688" algn="l"/>
              </a:tabLst>
            </a:pPr>
            <a:r>
              <a:rPr lang="en-US" altLang="zh-TW" sz="3200" b="1" dirty="0" smtClean="0">
                <a:solidFill>
                  <a:schemeClr val="tx1"/>
                </a:solidFill>
                <a:latin typeface="Century" pitchFamily="18" charset="0"/>
              </a:rPr>
              <a:t>All who </a:t>
            </a:r>
            <a:r>
              <a:rPr lang="en-US" altLang="zh-TW" sz="3200" b="1" dirty="0">
                <a:solidFill>
                  <a:schemeClr val="tx1"/>
                </a:solidFill>
                <a:latin typeface="Century" pitchFamily="18" charset="0"/>
              </a:rPr>
              <a:t>B</a:t>
            </a:r>
            <a:r>
              <a:rPr lang="en-US" altLang="zh-TW" sz="3200" b="1" dirty="0" smtClean="0">
                <a:solidFill>
                  <a:schemeClr val="tx1"/>
                </a:solidFill>
                <a:latin typeface="Century" pitchFamily="18" charset="0"/>
              </a:rPr>
              <a:t>elieve</a:t>
            </a:r>
          </a:p>
          <a:p>
            <a:pPr marL="342900" indent="-342900" eaLnBrk="1" hangingPunct="1">
              <a:lnSpc>
                <a:spcPct val="100000"/>
              </a:lnSpc>
              <a:tabLst>
                <a:tab pos="801688" algn="l"/>
              </a:tabLst>
            </a:pPr>
            <a:r>
              <a:rPr lang="en-US" altLang="zh-TW" sz="3200" b="1" dirty="0" smtClean="0">
                <a:solidFill>
                  <a:schemeClr val="tx1"/>
                </a:solidFill>
                <a:latin typeface="Century" pitchFamily="18" charset="0"/>
              </a:rPr>
              <a:t>shall have </a:t>
            </a:r>
          </a:p>
          <a:p>
            <a:pPr marL="342900" indent="-342900" eaLnBrk="1" hangingPunct="1">
              <a:lnSpc>
                <a:spcPct val="100000"/>
              </a:lnSpc>
              <a:tabLst>
                <a:tab pos="801688" algn="l"/>
              </a:tabLst>
            </a:pPr>
            <a:r>
              <a:rPr lang="en-US" altLang="zh-TW" sz="3200" b="1" dirty="0">
                <a:solidFill>
                  <a:schemeClr val="tx1"/>
                </a:solidFill>
                <a:latin typeface="Century" pitchFamily="18" charset="0"/>
              </a:rPr>
              <a:t>E</a:t>
            </a:r>
            <a:r>
              <a:rPr lang="en-US" altLang="zh-TW" sz="3200" b="1" dirty="0" smtClean="0">
                <a:solidFill>
                  <a:schemeClr val="tx1"/>
                </a:solidFill>
                <a:latin typeface="Century" pitchFamily="18" charset="0"/>
              </a:rPr>
              <a:t>ternal Life</a:t>
            </a:r>
            <a:r>
              <a:rPr lang="en-US" altLang="zh-TW" sz="3200" b="1" dirty="0" smtClean="0">
                <a:solidFill>
                  <a:schemeClr val="tx1"/>
                </a:solidFill>
                <a:latin typeface="Century" pitchFamily="18" charset="0"/>
                <a:ea typeface="標楷體" pitchFamily="65" charset="-120"/>
              </a:rPr>
              <a:t>.</a:t>
            </a:r>
            <a:endParaRPr altLang="en-US" sz="3200" b="1" dirty="0" smtClean="0">
              <a:solidFill>
                <a:schemeClr val="tx1"/>
              </a:solidFill>
              <a:latin typeface="Century" pitchFamily="18" charset="0"/>
              <a:ea typeface="標楷體" pitchFamily="65" charset="-120"/>
            </a:endParaRPr>
          </a:p>
        </p:txBody>
      </p:sp>
      <p:sp>
        <p:nvSpPr>
          <p:cNvPr id="22530" name="文字版面配置區 7"/>
          <p:cNvSpPr>
            <a:spLocks noGrp="1"/>
          </p:cNvSpPr>
          <p:nvPr>
            <p:ph type="body" sz="half" idx="14"/>
          </p:nvPr>
        </p:nvSpPr>
        <p:spPr>
          <a:xfrm>
            <a:off x="5148064" y="4509120"/>
            <a:ext cx="2537222" cy="1304925"/>
          </a:xfrm>
        </p:spPr>
        <p:txBody>
          <a:bodyPr>
            <a:noAutofit/>
          </a:bodyPr>
          <a:lstStyle/>
          <a:p>
            <a:pPr eaLnBrk="1" hangingPunct="1">
              <a:lnSpc>
                <a:spcPct val="100000"/>
              </a:lnSpc>
              <a:spcBef>
                <a:spcPts val="600"/>
              </a:spcBef>
            </a:pPr>
            <a:r>
              <a:rPr lang="en-US" altLang="zh-TW" sz="3600" b="1" dirty="0" smtClean="0">
                <a:solidFill>
                  <a:srgbClr val="C00000"/>
                </a:solidFill>
                <a:latin typeface="Comic Sans MS" pitchFamily="66" charset="0"/>
              </a:rPr>
              <a:t>l think, </a:t>
            </a:r>
          </a:p>
          <a:p>
            <a:pPr eaLnBrk="1" hangingPunct="1">
              <a:lnSpc>
                <a:spcPct val="100000"/>
              </a:lnSpc>
              <a:spcBef>
                <a:spcPts val="600"/>
              </a:spcBef>
            </a:pPr>
            <a:r>
              <a:rPr lang="en-US" altLang="zh-TW" sz="3600" b="1" dirty="0" smtClean="0">
                <a:solidFill>
                  <a:srgbClr val="C00000"/>
                </a:solidFill>
                <a:latin typeface="Comic Sans MS" pitchFamily="66" charset="0"/>
              </a:rPr>
              <a:t>therefore </a:t>
            </a:r>
          </a:p>
          <a:p>
            <a:pPr eaLnBrk="1" hangingPunct="1">
              <a:lnSpc>
                <a:spcPct val="100000"/>
              </a:lnSpc>
              <a:spcBef>
                <a:spcPts val="600"/>
              </a:spcBef>
            </a:pPr>
            <a:r>
              <a:rPr lang="en-US" altLang="zh-TW" sz="3600" b="1" dirty="0" smtClean="0">
                <a:solidFill>
                  <a:srgbClr val="C00000"/>
                </a:solidFill>
                <a:latin typeface="Comic Sans MS" pitchFamily="66" charset="0"/>
              </a:rPr>
              <a:t>l am.</a:t>
            </a:r>
            <a:endParaRPr altLang="en-US" sz="3600" b="1" dirty="0" smtClean="0">
              <a:solidFill>
                <a:srgbClr val="C00000"/>
              </a:solidFill>
              <a:latin typeface="Comic Sans MS" pitchFamily="66" charset="0"/>
            </a:endParaRPr>
          </a:p>
        </p:txBody>
      </p:sp>
      <p:pic>
        <p:nvPicPr>
          <p:cNvPr id="22531" name="圖片 4" descr="MC900203016.WMF"/>
          <p:cNvPicPr>
            <a:picLocks noGrp="1" noChangeAspect="1"/>
          </p:cNvPicPr>
          <p:nvPr>
            <p:ph type="pic" idx="1"/>
          </p:nvPr>
        </p:nvPicPr>
        <p:blipFill>
          <a:blip r:embed="rId2"/>
          <a:srcRect l="3735" r="3735"/>
          <a:stretch>
            <a:fillRect/>
          </a:stretch>
        </p:blipFill>
        <p:spPr>
          <a:xfrm>
            <a:off x="1601392" y="908050"/>
            <a:ext cx="2107406" cy="2281238"/>
          </a:xfrm>
          <a:prstGeom prst="rect">
            <a:avLst/>
          </a:prstGeom>
          <a:noFill/>
        </p:spPr>
      </p:pic>
      <p:pic>
        <p:nvPicPr>
          <p:cNvPr id="22534" name="圖片 10" descr="phrencol.gif"/>
          <p:cNvPicPr>
            <a:picLocks noChangeAspect="1"/>
          </p:cNvPicPr>
          <p:nvPr/>
        </p:nvPicPr>
        <p:blipFill>
          <a:blip r:embed="rId3"/>
          <a:srcRect/>
          <a:stretch>
            <a:fillRect/>
          </a:stretch>
        </p:blipFill>
        <p:spPr bwMode="auto">
          <a:xfrm>
            <a:off x="5651897" y="981075"/>
            <a:ext cx="1728788" cy="2241550"/>
          </a:xfrm>
          <a:prstGeom prst="rect">
            <a:avLst/>
          </a:prstGeom>
          <a:noFill/>
          <a:ln w="9525">
            <a:noFill/>
            <a:miter lim="800000"/>
            <a:headEnd/>
            <a:tailEnd/>
          </a:ln>
        </p:spPr>
      </p:pic>
      <p:sp>
        <p:nvSpPr>
          <p:cNvPr id="22536" name="Rectangle 8"/>
          <p:cNvSpPr>
            <a:spLocks noChangeArrowheads="1"/>
          </p:cNvSpPr>
          <p:nvPr/>
        </p:nvSpPr>
        <p:spPr bwMode="auto">
          <a:xfrm>
            <a:off x="4987314" y="3491060"/>
            <a:ext cx="3057953" cy="590931"/>
          </a:xfrm>
          <a:prstGeom prst="rect">
            <a:avLst/>
          </a:prstGeom>
          <a:noFill/>
          <a:ln w="9525">
            <a:noFill/>
            <a:miter lim="800000"/>
            <a:headEnd/>
            <a:tailEnd/>
          </a:ln>
          <a:effectLst/>
        </p:spPr>
        <p:txBody>
          <a:bodyPr wrap="none">
            <a:spAutoFit/>
          </a:bodyPr>
          <a:lstStyle/>
          <a:p>
            <a:pPr>
              <a:lnSpc>
                <a:spcPct val="90000"/>
              </a:lnSpc>
              <a:spcBef>
                <a:spcPts val="1800"/>
              </a:spcBef>
              <a:buFont typeface="Arial" charset="0"/>
              <a:buNone/>
            </a:pPr>
            <a:r>
              <a:rPr kumimoji="0" lang="en-US" altLang="zh-TW" sz="3600" dirty="0">
                <a:solidFill>
                  <a:schemeClr val="bg1"/>
                </a:solidFill>
              </a:rPr>
              <a:t>René Descartes</a:t>
            </a:r>
          </a:p>
        </p:txBody>
      </p:sp>
      <p:sp>
        <p:nvSpPr>
          <p:cNvPr id="22537" name="Rectangle 9"/>
          <p:cNvSpPr>
            <a:spLocks noChangeArrowheads="1"/>
          </p:cNvSpPr>
          <p:nvPr/>
        </p:nvSpPr>
        <p:spPr bwMode="auto">
          <a:xfrm>
            <a:off x="1403648" y="3390035"/>
            <a:ext cx="2130904" cy="584775"/>
          </a:xfrm>
          <a:prstGeom prst="rect">
            <a:avLst/>
          </a:prstGeom>
          <a:noFill/>
          <a:ln w="9525">
            <a:noFill/>
            <a:miter lim="800000"/>
            <a:headEnd/>
            <a:tailEnd/>
          </a:ln>
          <a:effectLst/>
        </p:spPr>
        <p:txBody>
          <a:bodyPr wrap="none">
            <a:spAutoFit/>
          </a:bodyPr>
          <a:lstStyle/>
          <a:p>
            <a:r>
              <a:rPr kumimoji="0" lang="en-US" altLang="zh-TW" sz="3200" b="1" dirty="0" smtClean="0"/>
              <a:t>Christianity</a:t>
            </a:r>
            <a:endParaRPr kumimoji="0" lang="zh-TW" altLang="en-US" sz="3200" b="1" dirty="0"/>
          </a:p>
        </p:txBody>
      </p:sp>
    </p:spTree>
    <p:extLst>
      <p:ext uri="{BB962C8B-B14F-4D97-AF65-F5344CB8AC3E}">
        <p14:creationId xmlns:p14="http://schemas.microsoft.com/office/powerpoint/2010/main" val="3070509980"/>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323528" y="398777"/>
            <a:ext cx="3799073" cy="2252284"/>
            <a:chOff x="323528" y="1250757"/>
            <a:chExt cx="2808907" cy="1519807"/>
          </a:xfrm>
          <a:solidFill>
            <a:srgbClr val="C00000"/>
          </a:solidFill>
        </p:grpSpPr>
        <p:cxnSp>
          <p:nvCxnSpPr>
            <p:cNvPr id="4" name="直線接點 3"/>
            <p:cNvCxnSpPr/>
            <p:nvPr/>
          </p:nvCxnSpPr>
          <p:spPr>
            <a:xfrm flipH="1" flipV="1">
              <a:off x="2482075" y="2308734"/>
              <a:ext cx="650360" cy="461830"/>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86" name="剪去對角線角落矩形 85">
              <a:hlinkClick r:id="rId2" action="ppaction://hlinksldjump"/>
            </p:cNvPr>
            <p:cNvSpPr/>
            <p:nvPr/>
          </p:nvSpPr>
          <p:spPr>
            <a:xfrm>
              <a:off x="323528" y="1250757"/>
              <a:ext cx="2304256" cy="1224136"/>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altLang="zh-TW" sz="3200" b="1" dirty="0" smtClean="0">
                  <a:solidFill>
                    <a:srgbClr val="FFFF00"/>
                  </a:solidFill>
                  <a:latin typeface="微軟正黑體" pitchFamily="34" charset="-120"/>
                  <a:ea typeface="微軟正黑體" pitchFamily="34" charset="-120"/>
                </a:rPr>
                <a:t>Multi-stakeholders</a:t>
              </a:r>
              <a:endParaRPr lang="zh-TW" altLang="en-US" sz="3200" b="1" dirty="0">
                <a:solidFill>
                  <a:srgbClr val="FFFF00"/>
                </a:solidFill>
                <a:latin typeface="微軟正黑體" pitchFamily="34" charset="-120"/>
                <a:ea typeface="微軟正黑體" pitchFamily="34" charset="-120"/>
              </a:endParaRPr>
            </a:p>
          </p:txBody>
        </p:sp>
      </p:grpSp>
      <p:grpSp>
        <p:nvGrpSpPr>
          <p:cNvPr id="20" name="群組 19"/>
          <p:cNvGrpSpPr/>
          <p:nvPr/>
        </p:nvGrpSpPr>
        <p:grpSpPr>
          <a:xfrm>
            <a:off x="524174" y="2212496"/>
            <a:ext cx="4251103" cy="2376264"/>
            <a:chOff x="317372" y="3335063"/>
            <a:chExt cx="2815063" cy="1606105"/>
          </a:xfrm>
          <a:solidFill>
            <a:srgbClr val="0070C0"/>
          </a:solidFill>
        </p:grpSpPr>
        <p:cxnSp>
          <p:nvCxnSpPr>
            <p:cNvPr id="14" name="直線接點 13"/>
            <p:cNvCxnSpPr/>
            <p:nvPr/>
          </p:nvCxnSpPr>
          <p:spPr>
            <a:xfrm flipH="1">
              <a:off x="2550215" y="3335063"/>
              <a:ext cx="582220" cy="511912"/>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89" name="剪去對角線角落矩形 88">
              <a:hlinkClick r:id="" action="ppaction://noaction"/>
            </p:cNvPr>
            <p:cNvSpPr/>
            <p:nvPr/>
          </p:nvSpPr>
          <p:spPr>
            <a:xfrm>
              <a:off x="317372" y="3717032"/>
              <a:ext cx="2304256" cy="1224136"/>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altLang="zh-TW" sz="3200" b="1" dirty="0" smtClean="0">
                  <a:solidFill>
                    <a:srgbClr val="FFFF00"/>
                  </a:solidFill>
                  <a:latin typeface="微軟正黑體" pitchFamily="34" charset="-120"/>
                  <a:ea typeface="微軟正黑體" pitchFamily="34" charset="-120"/>
                  <a:cs typeface="Times New Roman" panose="02020603050405020304" pitchFamily="18" charset="0"/>
                </a:rPr>
                <a:t>Adult guardianship</a:t>
              </a:r>
              <a:endParaRPr lang="zh-TW" altLang="en-US" sz="3200" b="1" dirty="0">
                <a:solidFill>
                  <a:srgbClr val="FFFF00"/>
                </a:solidFill>
                <a:latin typeface="微軟正黑體" pitchFamily="34" charset="-120"/>
                <a:ea typeface="微軟正黑體" pitchFamily="34" charset="-120"/>
                <a:cs typeface="Times New Roman" panose="02020603050405020304" pitchFamily="18" charset="0"/>
              </a:endParaRPr>
            </a:p>
          </p:txBody>
        </p:sp>
      </p:grpSp>
      <p:grpSp>
        <p:nvGrpSpPr>
          <p:cNvPr id="21" name="群組 20"/>
          <p:cNvGrpSpPr/>
          <p:nvPr/>
        </p:nvGrpSpPr>
        <p:grpSpPr>
          <a:xfrm>
            <a:off x="2274247" y="4029148"/>
            <a:ext cx="4141179" cy="2352291"/>
            <a:chOff x="3126079" y="4059069"/>
            <a:chExt cx="2528230" cy="2469755"/>
          </a:xfrm>
          <a:solidFill>
            <a:srgbClr val="7030A0"/>
          </a:solidFill>
        </p:grpSpPr>
        <p:cxnSp>
          <p:nvCxnSpPr>
            <p:cNvPr id="18" name="直線接點 17"/>
            <p:cNvCxnSpPr/>
            <p:nvPr/>
          </p:nvCxnSpPr>
          <p:spPr>
            <a:xfrm flipV="1">
              <a:off x="4564740" y="4059069"/>
              <a:ext cx="7259" cy="1674188"/>
            </a:xfrm>
            <a:prstGeom prst="line">
              <a:avLst/>
            </a:prstGeom>
            <a:grpFill/>
            <a:ln w="82550"/>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4564740" y="4104074"/>
              <a:ext cx="7259" cy="1674188"/>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88" name="剪去對角線角落矩形 87">
              <a:hlinkClick r:id="rId2" action="ppaction://hlinksldjump"/>
            </p:cNvPr>
            <p:cNvSpPr/>
            <p:nvPr/>
          </p:nvSpPr>
          <p:spPr>
            <a:xfrm>
              <a:off x="3126079" y="4937689"/>
              <a:ext cx="2528230" cy="1591135"/>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spcBef>
                  <a:spcPts val="1800"/>
                </a:spcBef>
              </a:pPr>
              <a:r>
                <a:rPr lang="en-US" altLang="zh-TW" sz="3200" b="1" dirty="0" smtClean="0">
                  <a:solidFill>
                    <a:srgbClr val="FFFF00"/>
                  </a:solidFill>
                  <a:latin typeface="微軟正黑體" pitchFamily="34" charset="-120"/>
                  <a:ea typeface="微軟正黑體" pitchFamily="34" charset="-120"/>
                  <a:cs typeface="Times New Roman" panose="02020603050405020304" pitchFamily="18" charset="0"/>
                </a:rPr>
                <a:t>Supported Decision-making</a:t>
              </a:r>
            </a:p>
          </p:txBody>
        </p:sp>
      </p:grpSp>
      <p:grpSp>
        <p:nvGrpSpPr>
          <p:cNvPr id="23" name="群組 22"/>
          <p:cNvGrpSpPr/>
          <p:nvPr/>
        </p:nvGrpSpPr>
        <p:grpSpPr>
          <a:xfrm>
            <a:off x="4673625" y="2806714"/>
            <a:ext cx="4032448" cy="2062580"/>
            <a:chOff x="5319214" y="3574576"/>
            <a:chExt cx="3501258" cy="1438600"/>
          </a:xfrm>
          <a:solidFill>
            <a:schemeClr val="accent1">
              <a:lumMod val="50000"/>
            </a:schemeClr>
          </a:solidFill>
        </p:grpSpPr>
        <p:cxnSp>
          <p:nvCxnSpPr>
            <p:cNvPr id="22" name="直線接點 21"/>
            <p:cNvCxnSpPr/>
            <p:nvPr/>
          </p:nvCxnSpPr>
          <p:spPr>
            <a:xfrm flipH="1" flipV="1">
              <a:off x="5319214" y="3574576"/>
              <a:ext cx="1413026" cy="826532"/>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90" name="剪去對角線角落矩形 89">
              <a:hlinkClick r:id="rId3" action="ppaction://hlinksldjump"/>
            </p:cNvPr>
            <p:cNvSpPr/>
            <p:nvPr/>
          </p:nvSpPr>
          <p:spPr>
            <a:xfrm>
              <a:off x="6516216" y="3789040"/>
              <a:ext cx="2304256" cy="1224136"/>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altLang="zh-TW" sz="3200" b="1" dirty="0" smtClean="0">
                  <a:solidFill>
                    <a:srgbClr val="FFFF00"/>
                  </a:solidFill>
                  <a:latin typeface="微軟正黑體" pitchFamily="34" charset="-120"/>
                  <a:ea typeface="微軟正黑體" pitchFamily="34" charset="-120"/>
                </a:rPr>
                <a:t>Patient Autonomy</a:t>
              </a:r>
              <a:endParaRPr lang="zh-TW" altLang="en-US" sz="3200" b="1" dirty="0">
                <a:solidFill>
                  <a:srgbClr val="FFFF00"/>
                </a:solidFill>
                <a:latin typeface="微軟正黑體" pitchFamily="34" charset="-120"/>
                <a:ea typeface="微軟正黑體" pitchFamily="34" charset="-120"/>
              </a:endParaRPr>
            </a:p>
          </p:txBody>
        </p:sp>
      </p:grpSp>
      <p:grpSp>
        <p:nvGrpSpPr>
          <p:cNvPr id="25" name="群組 24"/>
          <p:cNvGrpSpPr/>
          <p:nvPr/>
        </p:nvGrpSpPr>
        <p:grpSpPr>
          <a:xfrm>
            <a:off x="5436096" y="836712"/>
            <a:ext cx="3384376" cy="2113884"/>
            <a:chOff x="6151118" y="1274442"/>
            <a:chExt cx="2669354" cy="1468076"/>
          </a:xfrm>
          <a:solidFill>
            <a:schemeClr val="accent6">
              <a:lumMod val="50000"/>
            </a:schemeClr>
          </a:solidFill>
        </p:grpSpPr>
        <p:cxnSp>
          <p:nvCxnSpPr>
            <p:cNvPr id="24" name="直線接點 23"/>
            <p:cNvCxnSpPr/>
            <p:nvPr/>
          </p:nvCxnSpPr>
          <p:spPr>
            <a:xfrm flipH="1">
              <a:off x="6151118" y="2204864"/>
              <a:ext cx="730195" cy="537654"/>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91" name="剪去對角線角落矩形 90">
              <a:hlinkClick r:id="rId4" action="ppaction://hlinksldjump"/>
            </p:cNvPr>
            <p:cNvSpPr/>
            <p:nvPr/>
          </p:nvSpPr>
          <p:spPr>
            <a:xfrm>
              <a:off x="6516216" y="1274442"/>
              <a:ext cx="2304256" cy="1224136"/>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spcBef>
                  <a:spcPts val="1200"/>
                </a:spcBef>
              </a:pPr>
              <a:r>
                <a:rPr lang="en-US" altLang="zh-TW" sz="3200" b="1" dirty="0" smtClean="0">
                  <a:solidFill>
                    <a:srgbClr val="FFFF00"/>
                  </a:solidFill>
                  <a:latin typeface="微軟正黑體" pitchFamily="34" charset="-120"/>
                  <a:ea typeface="微軟正黑體" pitchFamily="34" charset="-120"/>
                </a:rPr>
                <a:t>Long-term Care</a:t>
              </a:r>
              <a:endParaRPr lang="zh-TW" altLang="en-US" sz="3200" b="1" dirty="0">
                <a:solidFill>
                  <a:srgbClr val="FFFF00"/>
                </a:solidFill>
                <a:latin typeface="微軟正黑體" pitchFamily="34" charset="-120"/>
                <a:ea typeface="微軟正黑體" pitchFamily="34" charset="-120"/>
              </a:endParaRPr>
            </a:p>
          </p:txBody>
        </p:sp>
      </p:grpSp>
      <p:grpSp>
        <p:nvGrpSpPr>
          <p:cNvPr id="2" name="群組 1"/>
          <p:cNvGrpSpPr/>
          <p:nvPr/>
        </p:nvGrpSpPr>
        <p:grpSpPr>
          <a:xfrm>
            <a:off x="2598799" y="1443078"/>
            <a:ext cx="4149652" cy="3611028"/>
            <a:chOff x="2627784" y="1844824"/>
            <a:chExt cx="3888432" cy="2749833"/>
          </a:xfrm>
        </p:grpSpPr>
        <p:pic>
          <p:nvPicPr>
            <p:cNvPr id="5122" name="Picture 2" descr="The-heart.png (2000×2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1844824"/>
              <a:ext cx="3888432" cy="2749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5" name="文字方塊 84"/>
            <p:cNvSpPr txBox="1"/>
            <p:nvPr/>
          </p:nvSpPr>
          <p:spPr>
            <a:xfrm>
              <a:off x="3221594" y="2757488"/>
              <a:ext cx="2723147" cy="404896"/>
            </a:xfrm>
            <a:prstGeom prst="rect">
              <a:avLst/>
            </a:prstGeom>
            <a:noFill/>
          </p:spPr>
          <p:txBody>
            <a:bodyPr wrap="none" rtlCol="0">
              <a:spAutoFit/>
            </a:bodyPr>
            <a:lstStyle/>
            <a:p>
              <a:pPr algn="ctr"/>
              <a:r>
                <a:rPr lang="en-US" altLang="zh-TW"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Being as Human</a:t>
              </a: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87" name="等腰三角形 86"/>
          <p:cNvSpPr/>
          <p:nvPr/>
        </p:nvSpPr>
        <p:spPr>
          <a:xfrm rot="10800000">
            <a:off x="2388606" y="9236"/>
            <a:ext cx="4546204" cy="2051612"/>
          </a:xfrm>
          <a:prstGeom prst="triangle">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3" name="標題 1"/>
          <p:cNvSpPr>
            <a:spLocks noGrp="1"/>
          </p:cNvSpPr>
          <p:nvPr>
            <p:ph type="title"/>
          </p:nvPr>
        </p:nvSpPr>
        <p:spPr>
          <a:xfrm>
            <a:off x="2274247" y="260648"/>
            <a:ext cx="4901497" cy="958784"/>
          </a:xfrm>
        </p:spPr>
        <p:txBody>
          <a:bodyPr>
            <a:noAutofit/>
          </a:bodyPr>
          <a:lstStyle/>
          <a:p>
            <a:pPr algn="ctr">
              <a:lnSpc>
                <a:spcPct val="100000"/>
              </a:lnSpc>
              <a:spcBef>
                <a:spcPts val="1800"/>
              </a:spcBef>
            </a:pPr>
            <a:r>
              <a:rPr lang="en-US" altLang="zh-TW" sz="3600" b="1" dirty="0" smtClean="0">
                <a:solidFill>
                  <a:srgbClr val="C00000"/>
                </a:solidFill>
                <a:latin typeface="華康魏碑體" pitchFamily="65" charset="-120"/>
                <a:ea typeface="華康魏碑體" pitchFamily="65" charset="-120"/>
                <a:cs typeface="BiauKai"/>
              </a:rPr>
              <a:t>Human </a:t>
            </a:r>
            <a:br>
              <a:rPr lang="en-US" altLang="zh-TW" sz="3600" b="1" dirty="0" smtClean="0">
                <a:solidFill>
                  <a:srgbClr val="C00000"/>
                </a:solidFill>
                <a:latin typeface="華康魏碑體" pitchFamily="65" charset="-120"/>
                <a:ea typeface="華康魏碑體" pitchFamily="65" charset="-120"/>
                <a:cs typeface="BiauKai"/>
              </a:rPr>
            </a:br>
            <a:r>
              <a:rPr lang="en-US" altLang="zh-TW" sz="3600" b="1" dirty="0" smtClean="0">
                <a:solidFill>
                  <a:srgbClr val="C00000"/>
                </a:solidFill>
                <a:latin typeface="華康魏碑體" pitchFamily="65" charset="-120"/>
                <a:ea typeface="華康魏碑體" pitchFamily="65" charset="-120"/>
                <a:cs typeface="BiauKai"/>
              </a:rPr>
              <a:t>Dignity</a:t>
            </a:r>
            <a:endParaRPr lang="zh-TW" altLang="en-US" sz="3600" b="1" dirty="0">
              <a:solidFill>
                <a:srgbClr val="C00000"/>
              </a:solidFill>
              <a:latin typeface="華康魏碑體" pitchFamily="65" charset="-120"/>
              <a:ea typeface="華康魏碑體" pitchFamily="65" charset="-120"/>
              <a:cs typeface="BiauKai"/>
            </a:endParaRPr>
          </a:p>
        </p:txBody>
      </p:sp>
    </p:spTree>
    <p:extLst>
      <p:ext uri="{BB962C8B-B14F-4D97-AF65-F5344CB8AC3E}">
        <p14:creationId xmlns:p14="http://schemas.microsoft.com/office/powerpoint/2010/main" val="59934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 presetClass="entr"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5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nodeType="afterEffect">
                                  <p:stCondLst>
                                    <p:cond delay="50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50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467544" y="1268760"/>
            <a:ext cx="2999753" cy="2384405"/>
            <a:chOff x="323528" y="1250757"/>
            <a:chExt cx="2808907" cy="1519807"/>
          </a:xfrm>
        </p:grpSpPr>
        <p:cxnSp>
          <p:nvCxnSpPr>
            <p:cNvPr id="4" name="直線接點 3"/>
            <p:cNvCxnSpPr/>
            <p:nvPr/>
          </p:nvCxnSpPr>
          <p:spPr>
            <a:xfrm flipH="1" flipV="1">
              <a:off x="2482075" y="2308734"/>
              <a:ext cx="650360" cy="461830"/>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86" name="剪去對角線角落矩形 85">
              <a:hlinkClick r:id="rId2" action="ppaction://hlinksldjump"/>
            </p:cNvPr>
            <p:cNvSpPr/>
            <p:nvPr/>
          </p:nvSpPr>
          <p:spPr>
            <a:xfrm>
              <a:off x="323528" y="1250757"/>
              <a:ext cx="2304256" cy="1224136"/>
            </a:xfrm>
            <a:prstGeom prst="snip2DiagRect">
              <a:avLst/>
            </a:prstGeom>
            <a:solidFill>
              <a:srgbClr val="FFFF00"/>
            </a:solid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spcBef>
                  <a:spcPts val="1200"/>
                </a:spcBef>
              </a:pPr>
              <a:r>
                <a:rPr lang="en-US" altLang="zh-TW" sz="3200" b="1" dirty="0" smtClean="0">
                  <a:solidFill>
                    <a:srgbClr val="0070C0"/>
                  </a:solidFill>
                  <a:latin typeface="華康POP1體W5" pitchFamily="81" charset="-120"/>
                  <a:ea typeface="華康POP1體W5" pitchFamily="81" charset="-120"/>
                </a:rPr>
                <a:t>Law &amp; Practice</a:t>
              </a:r>
              <a:endParaRPr lang="zh-TW" altLang="en-US" sz="3200" b="1" dirty="0">
                <a:solidFill>
                  <a:srgbClr val="0070C0"/>
                </a:solidFill>
                <a:latin typeface="華康POP1體W5" pitchFamily="81" charset="-120"/>
                <a:ea typeface="華康POP1體W5" pitchFamily="81" charset="-120"/>
              </a:endParaRPr>
            </a:p>
          </p:txBody>
        </p:sp>
      </p:grpSp>
      <p:grpSp>
        <p:nvGrpSpPr>
          <p:cNvPr id="20" name="群組 19"/>
          <p:cNvGrpSpPr/>
          <p:nvPr/>
        </p:nvGrpSpPr>
        <p:grpSpPr>
          <a:xfrm>
            <a:off x="539552" y="3238453"/>
            <a:ext cx="2955437" cy="2579293"/>
            <a:chOff x="317372" y="3335063"/>
            <a:chExt cx="2815063" cy="1606105"/>
          </a:xfrm>
          <a:solidFill>
            <a:srgbClr val="FFFF00"/>
          </a:solidFill>
        </p:grpSpPr>
        <p:cxnSp>
          <p:nvCxnSpPr>
            <p:cNvPr id="14" name="直線接點 13"/>
            <p:cNvCxnSpPr/>
            <p:nvPr/>
          </p:nvCxnSpPr>
          <p:spPr>
            <a:xfrm flipH="1">
              <a:off x="2550215" y="3335063"/>
              <a:ext cx="582220" cy="511912"/>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89" name="剪去對角線角落矩形 88">
              <a:hlinkClick r:id="rId3" action="ppaction://hlinksldjump"/>
            </p:cNvPr>
            <p:cNvSpPr/>
            <p:nvPr/>
          </p:nvSpPr>
          <p:spPr>
            <a:xfrm>
              <a:off x="317372" y="3717032"/>
              <a:ext cx="2304256" cy="1224136"/>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zh-CN" sz="3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1" name="群組 20"/>
          <p:cNvGrpSpPr/>
          <p:nvPr/>
        </p:nvGrpSpPr>
        <p:grpSpPr>
          <a:xfrm>
            <a:off x="3126206" y="3511449"/>
            <a:ext cx="4419383" cy="2874283"/>
            <a:chOff x="2103238" y="4059069"/>
            <a:chExt cx="4419383" cy="2687488"/>
          </a:xfrm>
          <a:solidFill>
            <a:srgbClr val="FFFF00"/>
          </a:solidFill>
        </p:grpSpPr>
        <p:cxnSp>
          <p:nvCxnSpPr>
            <p:cNvPr id="18" name="直線接點 17"/>
            <p:cNvCxnSpPr/>
            <p:nvPr/>
          </p:nvCxnSpPr>
          <p:spPr>
            <a:xfrm flipV="1">
              <a:off x="4564740" y="4059069"/>
              <a:ext cx="7259" cy="1674188"/>
            </a:xfrm>
            <a:prstGeom prst="line">
              <a:avLst/>
            </a:prstGeom>
            <a:grpFill/>
            <a:ln w="82550"/>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4564740" y="4104074"/>
              <a:ext cx="7259" cy="1674188"/>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88" name="剪去對角線角落矩形 87">
              <a:hlinkClick r:id="rId2" action="ppaction://hlinksldjump"/>
            </p:cNvPr>
            <p:cNvSpPr/>
            <p:nvPr/>
          </p:nvSpPr>
          <p:spPr>
            <a:xfrm>
              <a:off x="2103238" y="5522421"/>
              <a:ext cx="4419383" cy="1224136"/>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36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Multi-Stakeholders</a:t>
              </a:r>
            </a:p>
          </p:txBody>
        </p:sp>
      </p:grpSp>
      <p:grpSp>
        <p:nvGrpSpPr>
          <p:cNvPr id="23" name="群組 22"/>
          <p:cNvGrpSpPr/>
          <p:nvPr/>
        </p:nvGrpSpPr>
        <p:grpSpPr>
          <a:xfrm>
            <a:off x="5164173" y="2865548"/>
            <a:ext cx="3210854" cy="1974535"/>
            <a:chOff x="5319214" y="3574576"/>
            <a:chExt cx="3350647" cy="1920710"/>
          </a:xfrm>
          <a:solidFill>
            <a:srgbClr val="FFFF00"/>
          </a:solidFill>
        </p:grpSpPr>
        <p:cxnSp>
          <p:nvCxnSpPr>
            <p:cNvPr id="22" name="直線接點 21"/>
            <p:cNvCxnSpPr/>
            <p:nvPr/>
          </p:nvCxnSpPr>
          <p:spPr>
            <a:xfrm flipH="1" flipV="1">
              <a:off x="5319214" y="3574576"/>
              <a:ext cx="1413026" cy="826532"/>
            </a:xfrm>
            <a:prstGeom prst="line">
              <a:avLst/>
            </a:prstGeom>
            <a:grpFill/>
            <a:ln w="825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剪去對角線角落矩形 89">
              <a:hlinkClick r:id="rId4" action="ppaction://hlinksldjump"/>
            </p:cNvPr>
            <p:cNvSpPr/>
            <p:nvPr/>
          </p:nvSpPr>
          <p:spPr>
            <a:xfrm>
              <a:off x="6365605" y="4012686"/>
              <a:ext cx="2304256" cy="1482600"/>
            </a:xfrm>
            <a:prstGeom prst="snip2DiagRect">
              <a:avLst/>
            </a:prstGeom>
            <a:grpFill/>
            <a:ln>
              <a:solidFill>
                <a:schemeClr val="accent1"/>
              </a:solidFill>
            </a:ln>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3600" dirty="0" smtClean="0">
                  <a:solidFill>
                    <a:srgbClr val="FFFF00"/>
                  </a:solidFill>
                  <a:latin typeface="標楷體" panose="03000509000000000000" pitchFamily="65" charset="-120"/>
                  <a:ea typeface="標楷體" panose="03000509000000000000" pitchFamily="65" charset="-120"/>
                </a:rPr>
                <a:t>成</a:t>
              </a:r>
              <a:r>
                <a:rPr lang="zh-TW" altLang="en-US" sz="3600" dirty="0" smtClean="0">
                  <a:solidFill>
                    <a:srgbClr val="FFFF00"/>
                  </a:solidFill>
                  <a:latin typeface="標楷體" panose="03000509000000000000" pitchFamily="65" charset="-120"/>
                  <a:ea typeface="標楷體" panose="03000509000000000000" pitchFamily="65" charset="-120"/>
                </a:rPr>
                <a:t>年成果</a:t>
              </a:r>
              <a:r>
                <a:rPr lang="zh-CN" altLang="en-US" sz="3600" dirty="0" smtClean="0">
                  <a:solidFill>
                    <a:srgbClr val="FFFF00"/>
                  </a:solidFill>
                  <a:latin typeface="標楷體" panose="03000509000000000000" pitchFamily="65" charset="-120"/>
                  <a:ea typeface="標楷體" panose="03000509000000000000" pitchFamily="65" charset="-120"/>
                </a:rPr>
                <a:t>監</a:t>
              </a:r>
              <a:r>
                <a:rPr lang="zh-TW" altLang="en-US" sz="3600" dirty="0" smtClean="0">
                  <a:solidFill>
                    <a:srgbClr val="FFFF00"/>
                  </a:solidFill>
                  <a:latin typeface="標楷體" panose="03000509000000000000" pitchFamily="65" charset="-120"/>
                  <a:ea typeface="標楷體" panose="03000509000000000000" pitchFamily="65" charset="-120"/>
                </a:rPr>
                <a:t>成果</a:t>
              </a:r>
              <a:r>
                <a:rPr lang="zh-CN" altLang="en-US" sz="3600" dirty="0" smtClean="0">
                  <a:solidFill>
                    <a:srgbClr val="FFFF00"/>
                  </a:solidFill>
                  <a:latin typeface="標楷體" panose="03000509000000000000" pitchFamily="65" charset="-120"/>
                  <a:ea typeface="標楷體" panose="03000509000000000000" pitchFamily="65" charset="-120"/>
                </a:rPr>
                <a:t>護</a:t>
              </a:r>
              <a:endParaRPr lang="zh-TW" altLang="en-US" sz="3600" dirty="0">
                <a:solidFill>
                  <a:srgbClr val="FFFF00"/>
                </a:solidFill>
                <a:latin typeface="標楷體" panose="03000509000000000000" pitchFamily="65" charset="-120"/>
                <a:ea typeface="標楷體" panose="03000509000000000000" pitchFamily="65" charset="-120"/>
              </a:endParaRPr>
            </a:p>
          </p:txBody>
        </p:sp>
      </p:grpSp>
      <p:grpSp>
        <p:nvGrpSpPr>
          <p:cNvPr id="25" name="群組 24"/>
          <p:cNvGrpSpPr/>
          <p:nvPr/>
        </p:nvGrpSpPr>
        <p:grpSpPr>
          <a:xfrm>
            <a:off x="5874922" y="1412775"/>
            <a:ext cx="2702839" cy="1531941"/>
            <a:chOff x="6151118" y="1306118"/>
            <a:chExt cx="2583331" cy="1436400"/>
          </a:xfrm>
          <a:solidFill>
            <a:srgbClr val="FFFF00"/>
          </a:solidFill>
        </p:grpSpPr>
        <p:cxnSp>
          <p:nvCxnSpPr>
            <p:cNvPr id="24" name="直線接點 23"/>
            <p:cNvCxnSpPr/>
            <p:nvPr/>
          </p:nvCxnSpPr>
          <p:spPr>
            <a:xfrm flipH="1">
              <a:off x="6151118" y="2204864"/>
              <a:ext cx="730195" cy="537654"/>
            </a:xfrm>
            <a:prstGeom prst="line">
              <a:avLst/>
            </a:prstGeom>
            <a:grpFill/>
            <a:ln w="82550"/>
          </p:spPr>
          <p:style>
            <a:lnRef idx="1">
              <a:schemeClr val="accent1"/>
            </a:lnRef>
            <a:fillRef idx="0">
              <a:schemeClr val="accent1"/>
            </a:fillRef>
            <a:effectRef idx="0">
              <a:schemeClr val="accent1"/>
            </a:effectRef>
            <a:fontRef idx="minor">
              <a:schemeClr val="tx1"/>
            </a:fontRef>
          </p:style>
        </p:cxnSp>
        <p:sp>
          <p:nvSpPr>
            <p:cNvPr id="91" name="剪去對角線角落矩形 90">
              <a:hlinkClick r:id="rId5" action="ppaction://hlinksldjump"/>
            </p:cNvPr>
            <p:cNvSpPr/>
            <p:nvPr/>
          </p:nvSpPr>
          <p:spPr>
            <a:xfrm>
              <a:off x="6430193" y="1306118"/>
              <a:ext cx="2304256" cy="1436400"/>
            </a:xfrm>
            <a:prstGeom prst="snip2DiagRect">
              <a:avLst/>
            </a:prstGeom>
            <a:grpFill/>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altLang="zh-TW" sz="2800" b="1" dirty="0" smtClean="0">
                  <a:solidFill>
                    <a:schemeClr val="accent2">
                      <a:lumMod val="50000"/>
                    </a:schemeClr>
                  </a:solidFill>
                  <a:latin typeface="華康POP1體W7外字集" pitchFamily="81" charset="-120"/>
                  <a:ea typeface="華康POP1體W7外字集" pitchFamily="81" charset="-120"/>
                </a:rPr>
                <a:t>Institutes</a:t>
              </a:r>
            </a:p>
          </p:txBody>
        </p:sp>
      </p:grpSp>
      <p:grpSp>
        <p:nvGrpSpPr>
          <p:cNvPr id="2" name="群組 1"/>
          <p:cNvGrpSpPr/>
          <p:nvPr/>
        </p:nvGrpSpPr>
        <p:grpSpPr>
          <a:xfrm>
            <a:off x="2267744" y="1401701"/>
            <a:ext cx="4394853" cy="2927696"/>
            <a:chOff x="2487730" y="1584449"/>
            <a:chExt cx="4181521" cy="2749833"/>
          </a:xfrm>
        </p:grpSpPr>
        <p:pic>
          <p:nvPicPr>
            <p:cNvPr id="5122" name="Picture 2" descr="The-heart.png (2000×20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4917" y="1584449"/>
              <a:ext cx="3888432" cy="2749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5" name="文字方塊 84"/>
            <p:cNvSpPr txBox="1"/>
            <p:nvPr/>
          </p:nvSpPr>
          <p:spPr>
            <a:xfrm>
              <a:off x="2487730" y="2457337"/>
              <a:ext cx="4181521" cy="651978"/>
            </a:xfrm>
            <a:prstGeom prst="rect">
              <a:avLst/>
            </a:prstGeom>
            <a:noFill/>
          </p:spPr>
          <p:txBody>
            <a:bodyPr wrap="square" rtlCol="0">
              <a:spAutoFit/>
            </a:bodyPr>
            <a:lstStyle/>
            <a:p>
              <a:pPr algn="ctr">
                <a:lnSpc>
                  <a:spcPct val="120000"/>
                </a:lnSpc>
              </a:pPr>
              <a:r>
                <a:rPr lang="en-US" altLang="zh-TW" sz="4400" b="1" dirty="0" smtClean="0">
                  <a:solidFill>
                    <a:schemeClr val="bg1"/>
                  </a:solidFill>
                  <a:latin typeface="華康粗黑體" pitchFamily="49" charset="-120"/>
                  <a:ea typeface="華康粗黑體" pitchFamily="49" charset="-120"/>
                  <a:cs typeface="Times New Roman" panose="02020603050405020304" pitchFamily="18" charset="0"/>
                </a:rPr>
                <a:t>Families</a:t>
              </a:r>
              <a:endParaRPr lang="zh-TW" altLang="en-US" sz="4400" b="1" dirty="0">
                <a:solidFill>
                  <a:schemeClr val="bg1"/>
                </a:solidFill>
                <a:latin typeface="華康粗黑體" pitchFamily="49" charset="-120"/>
                <a:ea typeface="華康粗黑體" pitchFamily="49" charset="-120"/>
                <a:cs typeface="Times New Roman" panose="02020603050405020304" pitchFamily="18" charset="0"/>
              </a:endParaRPr>
            </a:p>
          </p:txBody>
        </p:sp>
      </p:grpSp>
      <p:sp>
        <p:nvSpPr>
          <p:cNvPr id="87" name="等腰三角形 86"/>
          <p:cNvSpPr/>
          <p:nvPr/>
        </p:nvSpPr>
        <p:spPr>
          <a:xfrm rot="10800000">
            <a:off x="0" y="0"/>
            <a:ext cx="9144000" cy="2046842"/>
          </a:xfrm>
          <a:prstGeom prst="triangle">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latin typeface="微軟正黑體" pitchFamily="34" charset="-120"/>
              <a:ea typeface="微軟正黑體" pitchFamily="34" charset="-120"/>
            </a:endParaRPr>
          </a:p>
        </p:txBody>
      </p:sp>
      <p:sp>
        <p:nvSpPr>
          <p:cNvPr id="93" name="標題 1"/>
          <p:cNvSpPr>
            <a:spLocks noGrp="1"/>
          </p:cNvSpPr>
          <p:nvPr>
            <p:ph type="title"/>
          </p:nvPr>
        </p:nvSpPr>
        <p:spPr>
          <a:xfrm>
            <a:off x="1436234" y="18472"/>
            <a:ext cx="6520142" cy="1401212"/>
          </a:xfrm>
        </p:spPr>
        <p:txBody>
          <a:bodyPr>
            <a:noAutofit/>
          </a:bodyPr>
          <a:lstStyle/>
          <a:p>
            <a:pPr algn="ctr">
              <a:lnSpc>
                <a:spcPts val="5100"/>
              </a:lnSpc>
              <a:spcBef>
                <a:spcPts val="1800"/>
              </a:spcBef>
            </a:pPr>
            <a:r>
              <a:rPr lang="en-US" altLang="zh-TW" sz="4000" b="1" dirty="0" smtClean="0">
                <a:solidFill>
                  <a:srgbClr val="C00000"/>
                </a:solidFill>
                <a:latin typeface="+mn-lt"/>
                <a:ea typeface="華康隸書體W5" pitchFamily="65" charset="-120"/>
                <a:cs typeface="BiauKai"/>
              </a:rPr>
              <a:t>A aging\aged society of Humanity</a:t>
            </a:r>
            <a:endParaRPr lang="zh-TW" altLang="en-US" sz="4000" b="1" dirty="0">
              <a:solidFill>
                <a:srgbClr val="002060"/>
              </a:solidFill>
              <a:latin typeface="+mn-lt"/>
              <a:ea typeface="華康隸書體W5" pitchFamily="65" charset="-120"/>
              <a:cs typeface="BiauKai"/>
            </a:endParaRPr>
          </a:p>
        </p:txBody>
      </p:sp>
      <p:pic>
        <p:nvPicPr>
          <p:cNvPr id="26" name="Picture 2" descr="The-heart.png (2000×20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1406" y="2865549"/>
            <a:ext cx="3467527" cy="2686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3372563" y="3495680"/>
            <a:ext cx="2185214" cy="1184940"/>
          </a:xfrm>
          <a:prstGeom prst="rect">
            <a:avLst/>
          </a:prstGeom>
          <a:noFill/>
        </p:spPr>
        <p:txBody>
          <a:bodyPr wrap="none" rtlCol="0">
            <a:spAutoFit/>
          </a:bodyPr>
          <a:lstStyle/>
          <a:p>
            <a:pPr algn="ctr"/>
            <a:r>
              <a:rPr lang="en-US" altLang="zh-TW" sz="3200" b="1" dirty="0" smtClean="0">
                <a:solidFill>
                  <a:srgbClr val="FFFF00"/>
                </a:solidFill>
                <a:latin typeface="華康POP1體W5" pitchFamily="81" charset="-120"/>
                <a:ea typeface="華康POP1體W5" pitchFamily="81" charset="-120"/>
              </a:rPr>
              <a:t>Person </a:t>
            </a:r>
          </a:p>
          <a:p>
            <a:pPr algn="ctr">
              <a:spcBef>
                <a:spcPts val="1800"/>
              </a:spcBef>
            </a:pPr>
            <a:r>
              <a:rPr lang="en-US" altLang="zh-TW" sz="2400" b="1" dirty="0" smtClean="0">
                <a:solidFill>
                  <a:srgbClr val="FFFF00"/>
                </a:solidFill>
                <a:latin typeface="華康POP1體W5" pitchFamily="81" charset="-120"/>
                <a:ea typeface="華康POP1體W5" pitchFamily="81" charset="-120"/>
              </a:rPr>
              <a:t>with dementia</a:t>
            </a:r>
            <a:endParaRPr lang="en-US" altLang="zh-TW" sz="2400" b="1" dirty="0">
              <a:solidFill>
                <a:srgbClr val="FFFF00"/>
              </a:solidFill>
              <a:latin typeface="華康POP1體W5" pitchFamily="81" charset="-120"/>
              <a:ea typeface="華康POP1體W5" pitchFamily="81" charset="-120"/>
            </a:endParaRPr>
          </a:p>
        </p:txBody>
      </p:sp>
      <p:sp>
        <p:nvSpPr>
          <p:cNvPr id="5" name="矩形 4"/>
          <p:cNvSpPr/>
          <p:nvPr/>
        </p:nvSpPr>
        <p:spPr>
          <a:xfrm>
            <a:off x="560520" y="3887126"/>
            <a:ext cx="2307042" cy="1806392"/>
          </a:xfrm>
          <a:prstGeom prst="rect">
            <a:avLst/>
          </a:prstGeom>
        </p:spPr>
        <p:txBody>
          <a:bodyPr wrap="none">
            <a:spAutoFit/>
          </a:bodyPr>
          <a:lstStyle/>
          <a:p>
            <a:pPr algn="ctr">
              <a:lnSpc>
                <a:spcPts val="4200"/>
              </a:lnSpc>
              <a:spcBef>
                <a:spcPts val="600"/>
              </a:spcBef>
            </a:pPr>
            <a:r>
              <a:rPr lang="en-US" altLang="zh-TW" sz="3000" b="1" dirty="0" smtClean="0">
                <a:solidFill>
                  <a:srgbClr val="C00000"/>
                </a:solidFill>
                <a:latin typeface="Tahoma" pitchFamily="34" charset="0"/>
                <a:ea typeface="Tahoma" pitchFamily="34" charset="0"/>
                <a:cs typeface="Tahoma" pitchFamily="34" charset="0"/>
              </a:rPr>
              <a:t>Supported </a:t>
            </a:r>
          </a:p>
          <a:p>
            <a:pPr algn="ctr">
              <a:lnSpc>
                <a:spcPts val="4200"/>
              </a:lnSpc>
              <a:spcBef>
                <a:spcPts val="600"/>
              </a:spcBef>
            </a:pPr>
            <a:r>
              <a:rPr lang="en-US" altLang="zh-TW" sz="3000" b="1" dirty="0" smtClean="0">
                <a:solidFill>
                  <a:srgbClr val="C00000"/>
                </a:solidFill>
                <a:latin typeface="Tahoma" pitchFamily="34" charset="0"/>
                <a:ea typeface="Tahoma" pitchFamily="34" charset="0"/>
                <a:cs typeface="Tahoma" pitchFamily="34" charset="0"/>
              </a:rPr>
              <a:t>decision</a:t>
            </a:r>
          </a:p>
          <a:p>
            <a:pPr algn="ctr">
              <a:lnSpc>
                <a:spcPts val="4200"/>
              </a:lnSpc>
              <a:spcBef>
                <a:spcPts val="600"/>
              </a:spcBef>
            </a:pPr>
            <a:r>
              <a:rPr lang="en-US" altLang="zh-TW" sz="3000" b="1" dirty="0" smtClean="0">
                <a:solidFill>
                  <a:srgbClr val="C00000"/>
                </a:solidFill>
                <a:latin typeface="Tahoma" pitchFamily="34" charset="0"/>
                <a:ea typeface="Tahoma" pitchFamily="34" charset="0"/>
                <a:cs typeface="Tahoma" pitchFamily="34" charset="0"/>
              </a:rPr>
              <a:t>making</a:t>
            </a:r>
            <a:endParaRPr lang="zh-TW" altLang="en-US" sz="3000" b="1" dirty="0">
              <a:solidFill>
                <a:srgbClr val="C00000"/>
              </a:solidFill>
              <a:latin typeface="Tahoma" pitchFamily="34" charset="0"/>
              <a:ea typeface="華康POP1體W5" pitchFamily="81" charset="-120"/>
              <a:cs typeface="Tahoma" pitchFamily="34" charset="0"/>
            </a:endParaRPr>
          </a:p>
        </p:txBody>
      </p:sp>
      <p:sp>
        <p:nvSpPr>
          <p:cNvPr id="6" name="文字方塊 5"/>
          <p:cNvSpPr txBox="1"/>
          <p:nvPr/>
        </p:nvSpPr>
        <p:spPr>
          <a:xfrm>
            <a:off x="6332152" y="3653165"/>
            <a:ext cx="1826141" cy="830997"/>
          </a:xfrm>
          <a:prstGeom prst="rect">
            <a:avLst/>
          </a:prstGeom>
          <a:noFill/>
        </p:spPr>
        <p:txBody>
          <a:bodyPr wrap="none" rtlCol="0">
            <a:spAutoFit/>
          </a:bodyPr>
          <a:lstStyle/>
          <a:p>
            <a:pPr algn="ctr">
              <a:lnSpc>
                <a:spcPct val="150000"/>
              </a:lnSpc>
            </a:pPr>
            <a:r>
              <a:rPr lang="en-US" altLang="zh-TW" sz="3200" b="1" dirty="0" smtClean="0">
                <a:solidFill>
                  <a:srgbClr val="7030A0"/>
                </a:solidFill>
                <a:latin typeface="華康中圓體" pitchFamily="49" charset="-120"/>
                <a:ea typeface="華康中圓體" pitchFamily="49" charset="-120"/>
              </a:rPr>
              <a:t>Services</a:t>
            </a:r>
            <a:endParaRPr lang="zh-TW" altLang="en-US" sz="3200" b="1" dirty="0">
              <a:solidFill>
                <a:srgbClr val="7030A0"/>
              </a:solidFill>
              <a:latin typeface="華康中圓體" pitchFamily="49" charset="-120"/>
              <a:ea typeface="華康中圓體" pitchFamily="49" charset="-120"/>
            </a:endParaRPr>
          </a:p>
        </p:txBody>
      </p:sp>
    </p:spTree>
    <p:extLst>
      <p:ext uri="{BB962C8B-B14F-4D97-AF65-F5344CB8AC3E}">
        <p14:creationId xmlns:p14="http://schemas.microsoft.com/office/powerpoint/2010/main" val="1915313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 presetClass="entr"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5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nodeType="afterEffect">
                                  <p:stCondLst>
                                    <p:cond delay="50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50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20688"/>
            <a:ext cx="6377940" cy="1293028"/>
          </a:xfrm>
        </p:spPr>
        <p:txBody>
          <a:bodyPr>
            <a:normAutofit/>
          </a:bodyPr>
          <a:lstStyle/>
          <a:p>
            <a:pPr algn="ctr"/>
            <a:r>
              <a:rPr kumimoji="1" lang="en-US" altLang="ja-JP" sz="6000" b="1" dirty="0" smtClean="0">
                <a:solidFill>
                  <a:srgbClr val="C00000"/>
                </a:solidFill>
              </a:rPr>
              <a:t>AI Helper \ Family ?!</a:t>
            </a:r>
            <a:endParaRPr kumimoji="1" lang="ja-JP" altLang="en-US" sz="6000" b="1" dirty="0">
              <a:solidFill>
                <a:srgbClr val="C00000"/>
              </a:solidFill>
            </a:endParaRPr>
          </a:p>
        </p:txBody>
      </p:sp>
      <p:pic>
        <p:nvPicPr>
          <p:cNvPr id="4" name="図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8535" y="2057402"/>
            <a:ext cx="6986931" cy="4101544"/>
          </a:xfrm>
          <a:prstGeom prst="rect">
            <a:avLst/>
          </a:prstGeom>
        </p:spPr>
      </p:pic>
    </p:spTree>
    <p:extLst>
      <p:ext uri="{BB962C8B-B14F-4D97-AF65-F5344CB8AC3E}">
        <p14:creationId xmlns:p14="http://schemas.microsoft.com/office/powerpoint/2010/main" val="255077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359554299"/>
              </p:ext>
            </p:extLst>
          </p:nvPr>
        </p:nvGraphicFramePr>
        <p:xfrm>
          <a:off x="0" y="44624"/>
          <a:ext cx="9127232" cy="6813376"/>
        </p:xfrm>
        <a:graphic>
          <a:graphicData uri="http://schemas.openxmlformats.org/drawingml/2006/table">
            <a:tbl>
              <a:tblPr firstRow="1" firstCol="1" bandRow="1">
                <a:tableStyleId>{5C22544A-7EE6-4342-B048-85BDC9FD1C3A}</a:tableStyleId>
              </a:tblPr>
              <a:tblGrid>
                <a:gridCol w="1965016">
                  <a:extLst>
                    <a:ext uri="{9D8B030D-6E8A-4147-A177-3AD203B41FA5}">
                      <a16:colId xmlns="" xmlns:a16="http://schemas.microsoft.com/office/drawing/2014/main" val="20000"/>
                    </a:ext>
                  </a:extLst>
                </a:gridCol>
                <a:gridCol w="7162216">
                  <a:extLst>
                    <a:ext uri="{9D8B030D-6E8A-4147-A177-3AD203B41FA5}">
                      <a16:colId xmlns="" xmlns:a16="http://schemas.microsoft.com/office/drawing/2014/main" val="20001"/>
                    </a:ext>
                  </a:extLst>
                </a:gridCol>
              </a:tblGrid>
              <a:tr h="1366655">
                <a:tc>
                  <a:txBody>
                    <a:bodyPr/>
                    <a:lstStyle/>
                    <a:p>
                      <a:pPr>
                        <a:lnSpc>
                          <a:spcPct val="200000"/>
                        </a:lnSpc>
                        <a:spcBef>
                          <a:spcPts val="0"/>
                        </a:spcBef>
                        <a:spcAft>
                          <a:spcPts val="0"/>
                        </a:spcAft>
                      </a:pPr>
                      <a:r>
                        <a:rPr lang="en-US" sz="2400" kern="0" dirty="0" smtClean="0">
                          <a:effectLst/>
                        </a:rPr>
                        <a:t>      Case </a:t>
                      </a:r>
                    </a:p>
                    <a:p>
                      <a:pPr>
                        <a:lnSpc>
                          <a:spcPct val="100000"/>
                        </a:lnSpc>
                        <a:spcBef>
                          <a:spcPts val="0"/>
                        </a:spcBef>
                        <a:spcAft>
                          <a:spcPts val="0"/>
                        </a:spcAft>
                      </a:pPr>
                      <a:r>
                        <a:rPr lang="en-US" sz="2400" kern="0" dirty="0" smtClean="0">
                          <a:effectLst/>
                        </a:rPr>
                        <a:t>    Number</a:t>
                      </a:r>
                      <a:endParaRPr lang="zh-TW" sz="2400" kern="100" dirty="0">
                        <a:effectLst/>
                        <a:latin typeface="Calibri"/>
                        <a:ea typeface="新細明體"/>
                        <a:cs typeface="Times New Roman"/>
                      </a:endParaRPr>
                    </a:p>
                  </a:txBody>
                  <a:tcPr marL="95250" marR="95250" marT="66675" marB="66675"/>
                </a:tc>
                <a:tc>
                  <a:txBody>
                    <a:bodyPr/>
                    <a:lstStyle/>
                    <a:p>
                      <a:pPr>
                        <a:lnSpc>
                          <a:spcPts val="4200"/>
                        </a:lnSpc>
                        <a:spcAft>
                          <a:spcPts val="0"/>
                        </a:spcAft>
                      </a:pPr>
                      <a:r>
                        <a:rPr lang="en-US" sz="2800" kern="0" dirty="0" smtClean="0">
                          <a:effectLst/>
                        </a:rPr>
                        <a:t> 2014 </a:t>
                      </a:r>
                      <a:r>
                        <a:rPr lang="en-US" sz="2800" kern="0" dirty="0">
                          <a:effectLst/>
                        </a:rPr>
                        <a:t>(Ju) 1434 </a:t>
                      </a:r>
                      <a:endParaRPr lang="zh-TW" sz="2800" kern="100" dirty="0">
                        <a:effectLst/>
                        <a:latin typeface="Calibri"/>
                        <a:ea typeface="新細明體"/>
                        <a:cs typeface="Times New Roman"/>
                      </a:endParaRPr>
                    </a:p>
                  </a:txBody>
                  <a:tcPr marL="95250" marR="95250" marT="66675" marB="66675" anchor="ctr"/>
                </a:tc>
                <a:extLst>
                  <a:ext uri="{0D108BD9-81ED-4DB2-BD59-A6C34878D82A}">
                    <a16:rowId xmlns="" xmlns:a16="http://schemas.microsoft.com/office/drawing/2014/main" val="10000"/>
                  </a:ext>
                </a:extLst>
              </a:tr>
              <a:tr h="837488">
                <a:tc>
                  <a:txBody>
                    <a:bodyPr/>
                    <a:lstStyle/>
                    <a:p>
                      <a:pPr>
                        <a:lnSpc>
                          <a:spcPct val="150000"/>
                        </a:lnSpc>
                        <a:spcAft>
                          <a:spcPts val="0"/>
                        </a:spcAft>
                      </a:pPr>
                      <a:r>
                        <a:rPr lang="en-US" sz="2400" kern="0" dirty="0" smtClean="0">
                          <a:effectLst/>
                        </a:rPr>
                        <a:t>    Reporter</a:t>
                      </a:r>
                      <a:endParaRPr lang="zh-TW" sz="2400" kern="100" dirty="0">
                        <a:effectLst/>
                        <a:latin typeface="Calibri"/>
                        <a:ea typeface="新細明體"/>
                        <a:cs typeface="Times New Roman"/>
                      </a:endParaRPr>
                    </a:p>
                  </a:txBody>
                  <a:tcPr marL="95250" marR="95250" marT="66675" marB="66675"/>
                </a:tc>
                <a:tc>
                  <a:txBody>
                    <a:bodyPr/>
                    <a:lstStyle/>
                    <a:p>
                      <a:pPr>
                        <a:lnSpc>
                          <a:spcPts val="4200"/>
                        </a:lnSpc>
                        <a:spcAft>
                          <a:spcPts val="0"/>
                        </a:spcAft>
                      </a:pPr>
                      <a:r>
                        <a:rPr lang="en-US" sz="2800" kern="0" dirty="0" smtClean="0">
                          <a:effectLst/>
                        </a:rPr>
                        <a:t> Minshu </a:t>
                      </a:r>
                      <a:r>
                        <a:rPr lang="en-US" sz="2800" kern="0" dirty="0">
                          <a:effectLst/>
                        </a:rPr>
                        <a:t>Vol. 70, No. 3 </a:t>
                      </a:r>
                      <a:endParaRPr lang="zh-TW" sz="2800" kern="100" dirty="0">
                        <a:effectLst/>
                        <a:latin typeface="Calibri"/>
                        <a:ea typeface="新細明體"/>
                        <a:cs typeface="Times New Roman"/>
                      </a:endParaRPr>
                    </a:p>
                  </a:txBody>
                  <a:tcPr marL="95250" marR="95250" marT="66675" marB="66675" anchor="ctr"/>
                </a:tc>
                <a:extLst>
                  <a:ext uri="{0D108BD9-81ED-4DB2-BD59-A6C34878D82A}">
                    <a16:rowId xmlns="" xmlns:a16="http://schemas.microsoft.com/office/drawing/2014/main" val="10001"/>
                  </a:ext>
                </a:extLst>
              </a:tr>
              <a:tr h="4609233">
                <a:tc>
                  <a:txBody>
                    <a:bodyPr/>
                    <a:lstStyle/>
                    <a:p>
                      <a:pPr>
                        <a:lnSpc>
                          <a:spcPct val="200000"/>
                        </a:lnSpc>
                        <a:spcAft>
                          <a:spcPts val="0"/>
                        </a:spcAft>
                      </a:pPr>
                      <a:r>
                        <a:rPr lang="en-US" sz="2400" kern="0" dirty="0" smtClean="0">
                          <a:effectLst/>
                        </a:rPr>
                        <a:t>    Title</a:t>
                      </a:r>
                      <a:endParaRPr lang="zh-TW" sz="2400" kern="100" dirty="0">
                        <a:effectLst/>
                        <a:latin typeface="Calibri"/>
                        <a:ea typeface="新細明體"/>
                        <a:cs typeface="Times New Roman"/>
                      </a:endParaRPr>
                    </a:p>
                  </a:txBody>
                  <a:tcPr marL="95250" marR="95250" marT="66675" marB="66675"/>
                </a:tc>
                <a:tc>
                  <a:txBody>
                    <a:bodyPr/>
                    <a:lstStyle/>
                    <a:p>
                      <a:pPr>
                        <a:lnSpc>
                          <a:spcPts val="4400"/>
                        </a:lnSpc>
                        <a:spcAft>
                          <a:spcPts val="0"/>
                        </a:spcAft>
                      </a:pPr>
                      <a:r>
                        <a:rPr lang="en-US" sz="2800" b="1" kern="0" dirty="0">
                          <a:solidFill>
                            <a:srgbClr val="003300"/>
                          </a:solidFill>
                          <a:effectLst/>
                        </a:rPr>
                        <a:t>Judgment concerning whether a mentally disabled person's </a:t>
                      </a:r>
                      <a:r>
                        <a:rPr lang="en-US" sz="2800" b="1" kern="0" dirty="0" smtClean="0">
                          <a:solidFill>
                            <a:srgbClr val="003300"/>
                          </a:solidFill>
                          <a:effectLst/>
                        </a:rPr>
                        <a:t>cohabiting spouse,</a:t>
                      </a:r>
                      <a:r>
                        <a:rPr lang="en-US" sz="2800" b="1" kern="0" baseline="0" dirty="0" smtClean="0">
                          <a:solidFill>
                            <a:srgbClr val="003300"/>
                          </a:solidFill>
                          <a:effectLst/>
                        </a:rPr>
                        <a:t> or the son and in-law </a:t>
                      </a:r>
                      <a:r>
                        <a:rPr lang="en-US" sz="2800" b="1" kern="0" dirty="0" smtClean="0">
                          <a:solidFill>
                            <a:srgbClr val="003300"/>
                          </a:solidFill>
                          <a:effectLst/>
                        </a:rPr>
                        <a:t>who do</a:t>
                      </a:r>
                      <a:r>
                        <a:rPr lang="en-US" sz="2800" b="1" kern="0" baseline="0" dirty="0" smtClean="0">
                          <a:solidFill>
                            <a:srgbClr val="003300"/>
                          </a:solidFill>
                          <a:effectLst/>
                        </a:rPr>
                        <a:t> not </a:t>
                      </a:r>
                      <a:r>
                        <a:rPr lang="en-US" sz="2800" b="1" kern="0" dirty="0" smtClean="0">
                          <a:solidFill>
                            <a:srgbClr val="003300"/>
                          </a:solidFill>
                          <a:effectLst/>
                        </a:rPr>
                        <a:t>live </a:t>
                      </a:r>
                      <a:r>
                        <a:rPr lang="en-US" sz="2800" b="1" kern="0" dirty="0">
                          <a:solidFill>
                            <a:srgbClr val="003300"/>
                          </a:solidFill>
                          <a:effectLst/>
                        </a:rPr>
                        <a:t>together with that </a:t>
                      </a:r>
                      <a:r>
                        <a:rPr lang="en-US" sz="2800" b="1" kern="0" dirty="0" smtClean="0">
                          <a:solidFill>
                            <a:srgbClr val="003300"/>
                          </a:solidFill>
                          <a:effectLst/>
                        </a:rPr>
                        <a:t>person, </a:t>
                      </a:r>
                      <a:r>
                        <a:rPr lang="en-US" sz="2800" b="1" kern="0" dirty="0">
                          <a:solidFill>
                            <a:srgbClr val="003300"/>
                          </a:solidFill>
                          <a:effectLst/>
                        </a:rPr>
                        <a:t>can be deemed to be a "</a:t>
                      </a:r>
                      <a:r>
                        <a:rPr lang="en-US" sz="2800" b="1" kern="0" dirty="0">
                          <a:solidFill>
                            <a:srgbClr val="FF0000"/>
                          </a:solidFill>
                          <a:effectLst/>
                        </a:rPr>
                        <a:t>person with the legal obligation to supervise the person without legal capacity</a:t>
                      </a:r>
                      <a:r>
                        <a:rPr lang="en-US" sz="2800" b="1" kern="0" dirty="0">
                          <a:solidFill>
                            <a:srgbClr val="003300"/>
                          </a:solidFill>
                          <a:effectLst/>
                        </a:rPr>
                        <a:t>" as referred to in Article 714, paragraph (1) of the Civil </a:t>
                      </a:r>
                      <a:r>
                        <a:rPr lang="en-US" sz="2800" b="1" kern="0" dirty="0" smtClean="0">
                          <a:solidFill>
                            <a:srgbClr val="003300"/>
                          </a:solidFill>
                          <a:effectLst/>
                        </a:rPr>
                        <a:t>Code.</a:t>
                      </a:r>
                      <a:endParaRPr lang="zh-TW" sz="2800" b="1" kern="100" dirty="0">
                        <a:solidFill>
                          <a:srgbClr val="003300"/>
                        </a:solidFill>
                        <a:effectLst/>
                        <a:latin typeface="Calibri"/>
                        <a:ea typeface="新細明體"/>
                        <a:cs typeface="Times New Roman"/>
                      </a:endParaRPr>
                    </a:p>
                  </a:txBody>
                  <a:tcPr marL="95250" marR="95250" marT="66675" marB="66675"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8452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116632"/>
            <a:ext cx="8424936" cy="761040"/>
          </a:xfrm>
        </p:spPr>
        <p:txBody>
          <a:bodyPr>
            <a:normAutofit fontScale="90000"/>
          </a:bodyPr>
          <a:lstStyle/>
          <a:p>
            <a:r>
              <a:rPr lang="en-US" altLang="zh-TW" sz="3600" b="1" dirty="0" smtClean="0">
                <a:solidFill>
                  <a:srgbClr val="003300"/>
                </a:solidFill>
                <a:latin typeface="微軟正黑體" pitchFamily="34" charset="-120"/>
                <a:ea typeface="微軟正黑體" pitchFamily="34" charset="-120"/>
                <a:cs typeface="BiauKai"/>
              </a:rPr>
              <a:t>The Supreme Court Favours the Family</a:t>
            </a:r>
            <a:endParaRPr lang="zh-TW" altLang="en-US" sz="3600" b="1" dirty="0">
              <a:solidFill>
                <a:srgbClr val="003300"/>
              </a:solidFill>
              <a:latin typeface="微軟正黑體" pitchFamily="34" charset="-120"/>
              <a:ea typeface="微軟正黑體" pitchFamily="34" charset="-120"/>
              <a:cs typeface="BiauKai"/>
            </a:endParaRPr>
          </a:p>
        </p:txBody>
      </p:sp>
      <p:sp>
        <p:nvSpPr>
          <p:cNvPr id="3" name="文字方塊 2"/>
          <p:cNvSpPr txBox="1"/>
          <p:nvPr/>
        </p:nvSpPr>
        <p:spPr>
          <a:xfrm>
            <a:off x="683568" y="908720"/>
            <a:ext cx="7776864" cy="4299703"/>
          </a:xfrm>
          <a:prstGeom prst="rect">
            <a:avLst/>
          </a:prstGeom>
          <a:noFill/>
        </p:spPr>
        <p:txBody>
          <a:bodyPr wrap="square" rtlCol="0">
            <a:spAutoFit/>
          </a:bodyPr>
          <a:lstStyle/>
          <a:p>
            <a:pPr algn="just">
              <a:lnSpc>
                <a:spcPts val="3300"/>
              </a:lnSpc>
              <a:spcBef>
                <a:spcPts val="1200"/>
              </a:spcBef>
            </a:pPr>
            <a:r>
              <a:rPr kumimoji="1" lang="en-US" altLang="zh-TW" sz="2400" b="1" dirty="0">
                <a:ea typeface="微軟正黑體" pitchFamily="34" charset="-120"/>
                <a:cs typeface="BiauKai"/>
              </a:rPr>
              <a:t>Where </a:t>
            </a:r>
            <a:r>
              <a:rPr kumimoji="1" lang="en-US" altLang="zh-TW" sz="2400" b="1" dirty="0" smtClean="0">
                <a:ea typeface="微軟正黑體" pitchFamily="34" charset="-120"/>
                <a:cs typeface="BiauKai"/>
              </a:rPr>
              <a:t>a 91-year-old elder, </a:t>
            </a:r>
            <a:r>
              <a:rPr kumimoji="1" lang="en-US" altLang="zh-TW" sz="2400" b="1" dirty="0">
                <a:ea typeface="微軟正黑體" pitchFamily="34" charset="-120"/>
                <a:cs typeface="BiauKai"/>
              </a:rPr>
              <a:t>who </a:t>
            </a:r>
            <a:r>
              <a:rPr kumimoji="1" lang="en-US" altLang="zh-TW" sz="2400" b="1" dirty="0">
                <a:solidFill>
                  <a:srgbClr val="FF0000"/>
                </a:solidFill>
                <a:ea typeface="微軟正黑體" pitchFamily="34" charset="-120"/>
                <a:cs typeface="BiauKai"/>
              </a:rPr>
              <a:t>lacked legal capacity to appreciate his liability due to his dementia</a:t>
            </a:r>
            <a:r>
              <a:rPr kumimoji="1" lang="en-US" altLang="zh-TW" sz="2400" b="1" dirty="0">
                <a:ea typeface="微軟正黑體" pitchFamily="34" charset="-120"/>
                <a:cs typeface="BiauKai"/>
              </a:rPr>
              <a:t>, entered onto the railway tracks and was hit by a </a:t>
            </a:r>
            <a:r>
              <a:rPr kumimoji="1" lang="en-US" altLang="zh-TW" sz="2400" b="1" dirty="0" smtClean="0">
                <a:ea typeface="微軟正黑體" pitchFamily="34" charset="-120"/>
                <a:cs typeface="BiauKai"/>
              </a:rPr>
              <a:t>train, </a:t>
            </a:r>
            <a:r>
              <a:rPr kumimoji="1" lang="en-US" altLang="zh-TW" sz="2400" b="1" dirty="0">
                <a:ea typeface="微軟正黑體" pitchFamily="34" charset="-120"/>
                <a:cs typeface="BiauKai"/>
              </a:rPr>
              <a:t>thus </a:t>
            </a:r>
            <a:r>
              <a:rPr kumimoji="1" lang="en-US" altLang="zh-TW" sz="2400" b="1" dirty="0" smtClean="0">
                <a:ea typeface="微軟正黑體" pitchFamily="34" charset="-120"/>
                <a:cs typeface="BiauKai"/>
              </a:rPr>
              <a:t>causing </a:t>
            </a:r>
            <a:r>
              <a:rPr kumimoji="1" lang="en-US" altLang="zh-TW" sz="2400" b="1" dirty="0">
                <a:ea typeface="微軟正黑體" pitchFamily="34" charset="-120"/>
                <a:cs typeface="BiauKai"/>
              </a:rPr>
              <a:t>damage to the railway </a:t>
            </a:r>
            <a:r>
              <a:rPr kumimoji="1" lang="en-US" altLang="zh-TW" sz="2400" b="1" dirty="0" smtClean="0">
                <a:ea typeface="微軟正黑體" pitchFamily="34" charset="-120"/>
                <a:cs typeface="BiauKai"/>
              </a:rPr>
              <a:t>company.  The Court decides that neither the cohabiting 85-year-old </a:t>
            </a:r>
            <a:r>
              <a:rPr kumimoji="1" lang="en-US" altLang="zh-TW" sz="2400" b="1" dirty="0" smtClean="0">
                <a:solidFill>
                  <a:srgbClr val="FF0000"/>
                </a:solidFill>
                <a:ea typeface="微軟正黑體" pitchFamily="34" charset="-120"/>
                <a:cs typeface="BiauKai"/>
              </a:rPr>
              <a:t>spouse</a:t>
            </a:r>
            <a:r>
              <a:rPr kumimoji="1" lang="en-US" altLang="zh-TW" sz="2400" b="1" dirty="0" smtClean="0">
                <a:ea typeface="微軟正黑體" pitchFamily="34" charset="-120"/>
                <a:cs typeface="BiauKai"/>
              </a:rPr>
              <a:t> nor his </a:t>
            </a:r>
            <a:r>
              <a:rPr kumimoji="1" lang="en-US" altLang="zh-TW" sz="2400" b="1" dirty="0" smtClean="0">
                <a:solidFill>
                  <a:srgbClr val="FF0000"/>
                </a:solidFill>
                <a:ea typeface="微軟正黑體" pitchFamily="34" charset="-120"/>
                <a:cs typeface="BiauKai"/>
              </a:rPr>
              <a:t>son and daughter-in-law</a:t>
            </a:r>
            <a:r>
              <a:rPr kumimoji="1" lang="en-US" altLang="zh-TW" sz="2400" b="1" dirty="0">
                <a:ea typeface="微軟正黑體" pitchFamily="34" charset="-120"/>
                <a:cs typeface="BiauKai"/>
              </a:rPr>
              <a:t> </a:t>
            </a:r>
            <a:r>
              <a:rPr kumimoji="1" lang="en-US" altLang="zh-TW" sz="2400" b="1" dirty="0" smtClean="0">
                <a:ea typeface="微軟正黑體" pitchFamily="34" charset="-120"/>
                <a:cs typeface="BiauKai"/>
              </a:rPr>
              <a:t>who do not live together with him, are  deemed as </a:t>
            </a:r>
            <a:r>
              <a:rPr kumimoji="1" lang="en-US" altLang="zh-TW" sz="2400" b="1" dirty="0">
                <a:ea typeface="微軟正黑體" pitchFamily="34" charset="-120"/>
                <a:cs typeface="BiauKai"/>
              </a:rPr>
              <a:t>a "</a:t>
            </a:r>
            <a:r>
              <a:rPr kumimoji="1" lang="en-US" altLang="zh-TW" sz="2400" b="1" dirty="0">
                <a:solidFill>
                  <a:srgbClr val="003300"/>
                </a:solidFill>
                <a:ea typeface="微軟正黑體" pitchFamily="34" charset="-120"/>
                <a:cs typeface="BiauKai"/>
              </a:rPr>
              <a:t>person with the legal obligation to supervise the person without legal capacity</a:t>
            </a:r>
            <a:r>
              <a:rPr kumimoji="1" lang="en-US" altLang="zh-TW" sz="2400" b="1" dirty="0">
                <a:ea typeface="微軟正黑體" pitchFamily="34" charset="-120"/>
                <a:cs typeface="BiauKai"/>
              </a:rPr>
              <a:t>" as referred to in Article 714, paragraph (1) of the Civil </a:t>
            </a:r>
            <a:r>
              <a:rPr kumimoji="1" lang="en-US" altLang="zh-TW" sz="2400" b="1" dirty="0" smtClean="0">
                <a:ea typeface="微軟正黑體" pitchFamily="34" charset="-120"/>
                <a:cs typeface="BiauKai"/>
              </a:rPr>
              <a:t>Code, and thus </a:t>
            </a:r>
            <a:r>
              <a:rPr kumimoji="1" lang="en-US" altLang="zh-TW" sz="2400" b="1" dirty="0" smtClean="0">
                <a:solidFill>
                  <a:srgbClr val="FF0000"/>
                </a:solidFill>
                <a:ea typeface="微軟正黑體" pitchFamily="34" charset="-120"/>
                <a:cs typeface="BiauKai"/>
              </a:rPr>
              <a:t>are not responsible for the caused damage</a:t>
            </a:r>
            <a:r>
              <a:rPr kumimoji="1" lang="en-US" altLang="zh-TW" sz="2400" b="1" dirty="0" smtClean="0">
                <a:ea typeface="微軟正黑體" pitchFamily="34" charset="-120"/>
                <a:cs typeface="BiauKai"/>
              </a:rPr>
              <a:t>.</a:t>
            </a:r>
            <a:r>
              <a:rPr kumimoji="1" lang="zh-TW" altLang="en-US" sz="2400" b="1" dirty="0" smtClean="0">
                <a:ea typeface="微軟正黑體" pitchFamily="34" charset="-120"/>
                <a:cs typeface="BiauKai"/>
              </a:rPr>
              <a:t>                   </a:t>
            </a:r>
            <a:endParaRPr kumimoji="1" lang="zh-TW" altLang="en-US" sz="3600" b="1" dirty="0">
              <a:solidFill>
                <a:srgbClr val="FF0000"/>
              </a:solidFill>
              <a:ea typeface="微軟正黑體" pitchFamily="34" charset="-120"/>
              <a:cs typeface="BiauKai"/>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36" y="4657250"/>
            <a:ext cx="760120" cy="673503"/>
          </a:xfrm>
          <a:prstGeom prst="rect">
            <a:avLst/>
          </a:prstGeom>
        </p:spPr>
      </p:pic>
      <p:sp>
        <p:nvSpPr>
          <p:cNvPr id="6" name="向下箭號圖說文字 5"/>
          <p:cNvSpPr/>
          <p:nvPr/>
        </p:nvSpPr>
        <p:spPr>
          <a:xfrm>
            <a:off x="935356" y="5208423"/>
            <a:ext cx="7381060" cy="1649576"/>
          </a:xfrm>
          <a:prstGeom prst="downArrowCallout">
            <a:avLst>
              <a:gd name="adj1" fmla="val 10324"/>
              <a:gd name="adj2" fmla="val 25000"/>
              <a:gd name="adj3" fmla="val 25000"/>
              <a:gd name="adj4" fmla="val 7210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r>
              <a:rPr lang="en-US" altLang="zh-TW" sz="2800" b="1" dirty="0" smtClean="0">
                <a:ea typeface="華康POP1體W5" pitchFamily="81" charset="-120"/>
              </a:rPr>
              <a:t>How much resp</a:t>
            </a:r>
            <a:r>
              <a:rPr lang="en-US" altLang="zh-TW" sz="2800" b="1" dirty="0" smtClean="0">
                <a:solidFill>
                  <a:schemeClr val="bg1"/>
                </a:solidFill>
                <a:ea typeface="華康POP1體W5" pitchFamily="81" charset="-120"/>
              </a:rPr>
              <a:t>onsibility \ liability should a person of dementia and the Family take?!</a:t>
            </a:r>
            <a:endParaRPr lang="zh-TW" altLang="en-US" sz="2800" b="1" dirty="0">
              <a:solidFill>
                <a:schemeClr val="bg1"/>
              </a:solidFill>
              <a:ea typeface="華康POP1體W5" pitchFamily="81" charset="-120"/>
            </a:endParaRPr>
          </a:p>
        </p:txBody>
      </p:sp>
    </p:spTree>
    <p:extLst>
      <p:ext uri="{BB962C8B-B14F-4D97-AF65-F5344CB8AC3E}">
        <p14:creationId xmlns:p14="http://schemas.microsoft.com/office/powerpoint/2010/main" val="2891471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770" y="2558837"/>
            <a:ext cx="7826460" cy="4320479"/>
          </a:xfrm>
        </p:spPr>
        <p:txBody>
          <a:bodyPr>
            <a:normAutofit/>
          </a:bodyPr>
          <a:lstStyle/>
          <a:p>
            <a:pPr algn="ctr">
              <a:lnSpc>
                <a:spcPts val="4700"/>
              </a:lnSpc>
              <a:spcBef>
                <a:spcPts val="0"/>
              </a:spcBef>
            </a:pPr>
            <a:r>
              <a:rPr lang="en-US" altLang="zh-TW" sz="4000" b="1" dirty="0" smtClean="0">
                <a:solidFill>
                  <a:srgbClr val="0070C0"/>
                </a:solidFill>
              </a:rPr>
              <a:t>The Person                  </a:t>
            </a:r>
            <a:r>
              <a:rPr lang="en-US" altLang="zh-TW" sz="4000" b="1" dirty="0" smtClean="0">
                <a:solidFill>
                  <a:srgbClr val="002060"/>
                </a:solidFill>
              </a:rPr>
              <a:t>the Family</a:t>
            </a:r>
            <a:r>
              <a:rPr lang="en-US" altLang="zh-TW" sz="4000" dirty="0" smtClean="0">
                <a:solidFill>
                  <a:srgbClr val="002060"/>
                </a:solidFill>
              </a:rPr>
              <a:t/>
            </a:r>
            <a:br>
              <a:rPr lang="en-US" altLang="zh-TW" sz="4000" dirty="0" smtClean="0">
                <a:solidFill>
                  <a:srgbClr val="002060"/>
                </a:solidFill>
              </a:rPr>
            </a:br>
            <a:r>
              <a:rPr lang="en-US" altLang="zh-TW" sz="4000" dirty="0">
                <a:solidFill>
                  <a:srgbClr val="002060"/>
                </a:solidFill>
              </a:rPr>
              <a:t/>
            </a:r>
            <a:br>
              <a:rPr lang="en-US" altLang="zh-TW" sz="4000" dirty="0">
                <a:solidFill>
                  <a:srgbClr val="002060"/>
                </a:solidFill>
              </a:rPr>
            </a:br>
            <a:r>
              <a:rPr lang="en-US" altLang="zh-TW" sz="4000" b="1" dirty="0" smtClean="0">
                <a:solidFill>
                  <a:srgbClr val="7030A0"/>
                </a:solidFill>
                <a:latin typeface="Cambria Math" pitchFamily="18" charset="0"/>
                <a:ea typeface="Cambria Math" pitchFamily="18" charset="0"/>
              </a:rPr>
              <a:t>Organisations, Enterprises</a:t>
            </a:r>
            <a:r>
              <a:rPr lang="en-US" altLang="zh-TW" sz="4000" dirty="0" smtClean="0">
                <a:latin typeface="Cambria Math" pitchFamily="18" charset="0"/>
                <a:ea typeface="Cambria Math" pitchFamily="18" charset="0"/>
              </a:rPr>
              <a:t>…</a:t>
            </a:r>
            <a:r>
              <a:rPr lang="en-US" altLang="zh-TW" sz="4000" dirty="0" smtClean="0"/>
              <a:t/>
            </a:r>
            <a:br>
              <a:rPr lang="en-US" altLang="zh-TW" sz="4000" dirty="0" smtClean="0"/>
            </a:br>
            <a:r>
              <a:rPr lang="en-US" altLang="zh-TW" sz="4000" dirty="0"/>
              <a:t/>
            </a:r>
            <a:br>
              <a:rPr lang="en-US" altLang="zh-TW" sz="4000" dirty="0"/>
            </a:br>
            <a:r>
              <a:rPr lang="en-US" altLang="zh-TW" sz="4000" b="1" dirty="0" smtClean="0">
                <a:solidFill>
                  <a:srgbClr val="008000"/>
                </a:solidFill>
                <a:latin typeface="GungsuhChe" pitchFamily="49" charset="-127"/>
                <a:ea typeface="GungsuhChe" pitchFamily="49" charset="-127"/>
              </a:rPr>
              <a:t>Society and State </a:t>
            </a:r>
            <a:r>
              <a:rPr lang="en-US" altLang="zh-TW" sz="4000" b="1" dirty="0" smtClean="0">
                <a:solidFill>
                  <a:srgbClr val="FF0000"/>
                </a:solidFill>
              </a:rPr>
              <a:t>?! </a:t>
            </a:r>
            <a:endParaRPr lang="zh-TW" altLang="en-US" sz="4000" b="1" dirty="0">
              <a:solidFill>
                <a:srgbClr val="FF0000"/>
              </a:solidFill>
            </a:endParaRPr>
          </a:p>
        </p:txBody>
      </p:sp>
      <p:sp>
        <p:nvSpPr>
          <p:cNvPr id="4" name="向下箭號圖說文字 3"/>
          <p:cNvSpPr/>
          <p:nvPr/>
        </p:nvSpPr>
        <p:spPr>
          <a:xfrm>
            <a:off x="0" y="0"/>
            <a:ext cx="9144000" cy="3429000"/>
          </a:xfrm>
          <a:prstGeom prst="downArrowCallout">
            <a:avLst>
              <a:gd name="adj1" fmla="val 21286"/>
              <a:gd name="adj2" fmla="val 23044"/>
              <a:gd name="adj3" fmla="val 25000"/>
              <a:gd name="adj4" fmla="val 7352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700"/>
              </a:lnSpc>
              <a:spcBef>
                <a:spcPts val="600"/>
              </a:spcBef>
            </a:pPr>
            <a:r>
              <a:rPr lang="en-US" altLang="zh-TW" sz="3200" b="1" dirty="0" smtClean="0">
                <a:ea typeface="華康POP1體W5" pitchFamily="81" charset="-120"/>
              </a:rPr>
              <a:t>Who is responsible for the </a:t>
            </a:r>
          </a:p>
          <a:p>
            <a:pPr algn="ctr">
              <a:lnSpc>
                <a:spcPts val="4700"/>
              </a:lnSpc>
              <a:spcBef>
                <a:spcPts val="600"/>
              </a:spcBef>
            </a:pPr>
            <a:r>
              <a:rPr lang="en-US" altLang="zh-TW" sz="3200" b="1" dirty="0" smtClean="0">
                <a:solidFill>
                  <a:srgbClr val="00FF00"/>
                </a:solidFill>
                <a:ea typeface="華康POP1體W5" pitchFamily="81" charset="-120"/>
              </a:rPr>
              <a:t>irrational decisions or acts </a:t>
            </a:r>
            <a:r>
              <a:rPr lang="en-US" altLang="zh-TW" sz="3200" b="1" dirty="0" smtClean="0">
                <a:ea typeface="華康POP1體W5" pitchFamily="81" charset="-120"/>
              </a:rPr>
              <a:t>of </a:t>
            </a:r>
            <a:r>
              <a:rPr lang="en-US" altLang="zh-TW" sz="3200" b="1" dirty="0" smtClean="0">
                <a:solidFill>
                  <a:srgbClr val="FFFF00"/>
                </a:solidFill>
                <a:ea typeface="華康POP1體W5" pitchFamily="81" charset="-120"/>
              </a:rPr>
              <a:t>a person </a:t>
            </a:r>
            <a:r>
              <a:rPr lang="en-US" altLang="zh-TW" sz="3200" b="1" dirty="0" err="1" smtClean="0">
                <a:solidFill>
                  <a:srgbClr val="FFFF00"/>
                </a:solidFill>
                <a:ea typeface="華康POP1體W5" pitchFamily="81" charset="-120"/>
              </a:rPr>
              <a:t>vs</a:t>
            </a:r>
            <a:r>
              <a:rPr lang="en-US" altLang="zh-TW" sz="3200" b="1" dirty="0" smtClean="0">
                <a:solidFill>
                  <a:srgbClr val="FFFF00"/>
                </a:solidFill>
                <a:ea typeface="華康POP1體W5" pitchFamily="81" charset="-120"/>
              </a:rPr>
              <a:t> an elder </a:t>
            </a:r>
          </a:p>
          <a:p>
            <a:pPr algn="ctr">
              <a:lnSpc>
                <a:spcPts val="4700"/>
              </a:lnSpc>
              <a:spcBef>
                <a:spcPts val="600"/>
              </a:spcBef>
            </a:pPr>
            <a:r>
              <a:rPr lang="en-US" altLang="zh-TW" sz="3200" b="1" dirty="0" smtClean="0">
                <a:solidFill>
                  <a:srgbClr val="FFFF00"/>
                </a:solidFill>
                <a:ea typeface="華康POP1體W5" pitchFamily="81" charset="-120"/>
              </a:rPr>
              <a:t>legal capacity? </a:t>
            </a:r>
            <a:r>
              <a:rPr lang="zh-TW" altLang="en-US" sz="3200" b="1" dirty="0" smtClean="0">
                <a:solidFill>
                  <a:srgbClr val="FFFF00"/>
                </a:solidFill>
                <a:ea typeface="華康POP1體W5" pitchFamily="81" charset="-120"/>
              </a:rPr>
              <a:t>                    </a:t>
            </a:r>
            <a:r>
              <a:rPr lang="en-US" altLang="zh-TW" sz="3200" b="1" dirty="0" smtClean="0">
                <a:solidFill>
                  <a:schemeClr val="accent2">
                    <a:lumMod val="60000"/>
                    <a:lumOff val="40000"/>
                  </a:schemeClr>
                </a:solidFill>
                <a:ea typeface="華康POP1體W5" pitchFamily="81" charset="-120"/>
              </a:rPr>
              <a:t>Dementia?</a:t>
            </a:r>
            <a:endParaRPr lang="zh-TW" altLang="en-US" sz="3200" b="1" dirty="0">
              <a:solidFill>
                <a:schemeClr val="accent2">
                  <a:lumMod val="60000"/>
                  <a:lumOff val="40000"/>
                </a:schemeClr>
              </a:solidFill>
              <a:ea typeface="華康POP1體W5" pitchFamily="81" charset="-120"/>
            </a:endParaRPr>
          </a:p>
        </p:txBody>
      </p:sp>
      <p:sp>
        <p:nvSpPr>
          <p:cNvPr id="3" name="向右箭號 2"/>
          <p:cNvSpPr/>
          <p:nvPr/>
        </p:nvSpPr>
        <p:spPr>
          <a:xfrm>
            <a:off x="3889698" y="3316070"/>
            <a:ext cx="1431319" cy="47297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下箭號 4"/>
          <p:cNvSpPr/>
          <p:nvPr/>
        </p:nvSpPr>
        <p:spPr>
          <a:xfrm>
            <a:off x="3988037" y="3789039"/>
            <a:ext cx="1072464" cy="605063"/>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下箭號 5"/>
          <p:cNvSpPr/>
          <p:nvPr/>
        </p:nvSpPr>
        <p:spPr>
          <a:xfrm>
            <a:off x="3790901" y="5115485"/>
            <a:ext cx="1466736" cy="492650"/>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42062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124744"/>
            <a:ext cx="7327726" cy="4332139"/>
          </a:xfrm>
        </p:spPr>
        <p:txBody>
          <a:bodyPr>
            <a:normAutofit/>
          </a:bodyPr>
          <a:lstStyle/>
          <a:p>
            <a:pPr marL="0" indent="0" algn="ctr">
              <a:lnSpc>
                <a:spcPct val="150000"/>
              </a:lnSpc>
              <a:spcBef>
                <a:spcPts val="600"/>
              </a:spcBef>
              <a:buNone/>
            </a:pPr>
            <a:r>
              <a:rPr lang="en-US" altLang="zh-TW" sz="5400" b="1" dirty="0" smtClean="0">
                <a:solidFill>
                  <a:srgbClr val="C00000"/>
                </a:solidFill>
              </a:rPr>
              <a:t>What if the hypothetical </a:t>
            </a:r>
          </a:p>
          <a:p>
            <a:pPr marL="0" indent="0" algn="ctr">
              <a:lnSpc>
                <a:spcPct val="150000"/>
              </a:lnSpc>
              <a:spcBef>
                <a:spcPts val="600"/>
              </a:spcBef>
              <a:buNone/>
            </a:pPr>
            <a:r>
              <a:rPr lang="en-US" altLang="zh-TW" sz="5400" b="1" dirty="0" smtClean="0">
                <a:solidFill>
                  <a:srgbClr val="C00000"/>
                </a:solidFill>
              </a:rPr>
              <a:t>Tort Case </a:t>
            </a:r>
          </a:p>
          <a:p>
            <a:pPr marL="0" indent="0" algn="ctr">
              <a:lnSpc>
                <a:spcPct val="150000"/>
              </a:lnSpc>
              <a:spcBef>
                <a:spcPts val="600"/>
              </a:spcBef>
              <a:buNone/>
            </a:pPr>
            <a:r>
              <a:rPr lang="en-US" altLang="zh-TW" sz="5400" b="1" dirty="0" smtClean="0">
                <a:solidFill>
                  <a:srgbClr val="C00000"/>
                </a:solidFill>
              </a:rPr>
              <a:t>Happened in Taiwan ?!</a:t>
            </a:r>
            <a:endParaRPr lang="zh-TW" altLang="en-US" sz="5400" b="1" dirty="0">
              <a:solidFill>
                <a:srgbClr val="C00000"/>
              </a:solidFill>
            </a:endParaRPr>
          </a:p>
        </p:txBody>
      </p:sp>
    </p:spTree>
    <p:extLst>
      <p:ext uri="{BB962C8B-B14F-4D97-AF65-F5344CB8AC3E}">
        <p14:creationId xmlns:p14="http://schemas.microsoft.com/office/powerpoint/2010/main" val="2564643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7558</TotalTime>
  <Words>4243</Words>
  <Application>Microsoft Office PowerPoint</Application>
  <PresentationFormat>如螢幕大小 (4:3)</PresentationFormat>
  <Paragraphs>416</Paragraphs>
  <Slides>59</Slides>
  <Notes>25</Notes>
  <HiddenSlides>0</HiddenSlides>
  <MMClips>0</MMClips>
  <ScaleCrop>false</ScaleCrop>
  <HeadingPairs>
    <vt:vector size="4" baseType="variant">
      <vt:variant>
        <vt:lpstr>佈景主題</vt:lpstr>
      </vt:variant>
      <vt:variant>
        <vt:i4>1</vt:i4>
      </vt:variant>
      <vt:variant>
        <vt:lpstr>投影片標題</vt:lpstr>
      </vt:variant>
      <vt:variant>
        <vt:i4>59</vt:i4>
      </vt:variant>
    </vt:vector>
  </HeadingPairs>
  <TitlesOfParts>
    <vt:vector size="60" baseType="lpstr">
      <vt:lpstr>Office 佈景主題</vt:lpstr>
      <vt:lpstr>PowerPoint 簡報</vt:lpstr>
      <vt:lpstr>PowerPoint 簡報</vt:lpstr>
      <vt:lpstr>Issues to be Discussed (1)</vt:lpstr>
      <vt:lpstr>Issues to be Discussed (2)</vt:lpstr>
      <vt:lpstr>PowerPoint 簡報</vt:lpstr>
      <vt:lpstr>PowerPoint 簡報</vt:lpstr>
      <vt:lpstr>The Supreme Court Favours the Family</vt:lpstr>
      <vt:lpstr>The Person                  the Family  Organisations, Enterprises…  Society and State ?! </vt:lpstr>
      <vt:lpstr>PowerPoint 簡報</vt:lpstr>
      <vt:lpstr>Facts</vt:lpstr>
      <vt:lpstr>Civil Code</vt:lpstr>
      <vt:lpstr>Civil Code</vt:lpstr>
      <vt:lpstr>Regulation on Road and Traffic Management and Offence Punishment Article 34:  Any car driver proved to … have suffered a decease that affects safety of driving shall be fined…and be prohibited from driving. Should the car owner be held responsible, the vehicle license plate shall be suspended... </vt:lpstr>
      <vt:lpstr>Civil Code</vt:lpstr>
      <vt:lpstr>Article 187 of Taiwan  (ROC) Civil Code</vt:lpstr>
      <vt:lpstr>Article 187 of Taiwan  (ROC) Civil Code</vt:lpstr>
      <vt:lpstr> AND…   If the actor was under guardianship</vt:lpstr>
      <vt:lpstr>So Under Taiwan Law……</vt:lpstr>
      <vt:lpstr>Article 194 of Taiwan  (ROC) Civil Code</vt:lpstr>
      <vt:lpstr>PowerPoint 簡報</vt:lpstr>
      <vt:lpstr>PowerPoint 簡報</vt:lpstr>
      <vt:lpstr>PowerPoint 簡報</vt:lpstr>
      <vt:lpstr>PowerPoint 簡報</vt:lpstr>
      <vt:lpstr>Generally Adopted Solutions</vt:lpstr>
      <vt:lpstr>Dilemma to be Considered…</vt:lpstr>
      <vt:lpstr>PowerPoint 簡報</vt:lpstr>
      <vt:lpstr>meaning of life?!</vt:lpstr>
      <vt:lpstr>A Dinner of Old Friends…</vt:lpstr>
      <vt:lpstr>PowerPoint 簡報</vt:lpstr>
      <vt:lpstr>Taiwan Civil Code</vt:lpstr>
      <vt:lpstr>Taiwan Civil Code</vt:lpstr>
      <vt:lpstr>Taiwan Civil Code</vt:lpstr>
      <vt:lpstr>Taiwan Civil Code</vt:lpstr>
      <vt:lpstr>Taiwan Civil Code </vt:lpstr>
      <vt:lpstr>Taiwan Civil Code</vt:lpstr>
      <vt:lpstr> </vt:lpstr>
      <vt:lpstr>Taiwan Civil Code</vt:lpstr>
      <vt:lpstr>PowerPoint 簡報</vt:lpstr>
      <vt:lpstr>Article 1 – Purpose</vt:lpstr>
      <vt:lpstr>PowerPoint 簡報</vt:lpstr>
      <vt:lpstr>  Article 3 ─ General principle</vt:lpstr>
      <vt:lpstr>Article 5 ─ Equality and non-discrimination </vt:lpstr>
      <vt:lpstr>Article 10 ─ Right to life </vt:lpstr>
      <vt:lpstr>Article 12a ─ Equal recognition before the law </vt:lpstr>
      <vt:lpstr>Article 12b ─ Equal recognition before the law </vt:lpstr>
      <vt:lpstr>Article 12c ─ Equal recognition before the law </vt:lpstr>
      <vt:lpstr>Article 13 ─ Access to justice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Human  Dignity</vt:lpstr>
      <vt:lpstr>A aging\aged society of Humanity</vt:lpstr>
      <vt:lpstr>AI Helper \ Family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249</cp:revision>
  <dcterms:created xsi:type="dcterms:W3CDTF">2017-05-09T04:20:50Z</dcterms:created>
  <dcterms:modified xsi:type="dcterms:W3CDTF">2017-09-21T02:44:32Z</dcterms:modified>
</cp:coreProperties>
</file>