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7" r:id="rId3"/>
    <p:sldMasterId id="2147483710" r:id="rId4"/>
    <p:sldMasterId id="2147483730" r:id="rId5"/>
    <p:sldMasterId id="2147483742" r:id="rId6"/>
    <p:sldMasterId id="2147483754" r:id="rId7"/>
  </p:sldMasterIdLst>
  <p:notesMasterIdLst>
    <p:notesMasterId r:id="rId37"/>
  </p:notesMasterIdLst>
  <p:sldIdLst>
    <p:sldId id="256" r:id="rId8"/>
    <p:sldId id="302" r:id="rId9"/>
    <p:sldId id="303" r:id="rId10"/>
    <p:sldId id="274" r:id="rId11"/>
    <p:sldId id="285" r:id="rId12"/>
    <p:sldId id="275" r:id="rId13"/>
    <p:sldId id="276" r:id="rId14"/>
    <p:sldId id="277" r:id="rId15"/>
    <p:sldId id="278" r:id="rId16"/>
    <p:sldId id="279" r:id="rId17"/>
    <p:sldId id="266" r:id="rId18"/>
    <p:sldId id="287" r:id="rId19"/>
    <p:sldId id="286" r:id="rId20"/>
    <p:sldId id="305" r:id="rId21"/>
    <p:sldId id="306" r:id="rId22"/>
    <p:sldId id="304" r:id="rId23"/>
    <p:sldId id="267" r:id="rId24"/>
    <p:sldId id="268" r:id="rId25"/>
    <p:sldId id="262" r:id="rId26"/>
    <p:sldId id="264" r:id="rId27"/>
    <p:sldId id="289" r:id="rId28"/>
    <p:sldId id="292" r:id="rId29"/>
    <p:sldId id="293" r:id="rId30"/>
    <p:sldId id="294" r:id="rId31"/>
    <p:sldId id="296" r:id="rId32"/>
    <p:sldId id="297" r:id="rId33"/>
    <p:sldId id="298" r:id="rId34"/>
    <p:sldId id="299" r:id="rId35"/>
    <p:sldId id="273" r:id="rId3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5" autoAdjust="0"/>
    <p:restoredTop sz="81572" autoAdjust="0"/>
  </p:normalViewPr>
  <p:slideViewPr>
    <p:cSldViewPr>
      <p:cViewPr>
        <p:scale>
          <a:sx n="50" d="100"/>
          <a:sy n="50" d="100"/>
        </p:scale>
        <p:origin x="-1608"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C9475-7058-4F87-9EB4-D7AA8BACBF3E}" type="datetimeFigureOut">
              <a:rPr lang="zh-TW" altLang="en-US" smtClean="0"/>
              <a:t>2018/6/29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935898-0BDF-4190-A09A-453A5B0510EC}" type="slidenum">
              <a:rPr lang="zh-TW" altLang="en-US" smtClean="0"/>
              <a:t>‹#›</a:t>
            </a:fld>
            <a:endParaRPr lang="zh-TW" altLang="en-US"/>
          </a:p>
        </p:txBody>
      </p:sp>
    </p:spTree>
    <p:extLst>
      <p:ext uri="{BB962C8B-B14F-4D97-AF65-F5344CB8AC3E}">
        <p14:creationId xmlns:p14="http://schemas.microsoft.com/office/powerpoint/2010/main" val="360798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人類</a:t>
            </a:r>
            <a:r>
              <a:rPr lang="zh-TW" altLang="en-US" dirty="0" smtClean="0"/>
              <a:t>倫理審查風險分類標準及案件分類</a:t>
            </a:r>
            <a:endParaRPr lang="en-US" altLang="zh-TW" dirty="0" smtClean="0"/>
          </a:p>
          <a:p>
            <a:r>
              <a:rPr lang="zh-TW" altLang="en-US" dirty="0" smtClean="0"/>
              <a:t>*倫理</a:t>
            </a:r>
            <a:r>
              <a:rPr lang="zh-TW" altLang="en-US" dirty="0" smtClean="0"/>
              <a:t>審查風險分類：標準作業程序 </a:t>
            </a:r>
            <a:r>
              <a:rPr lang="en-US" altLang="zh-TW" dirty="0" smtClean="0"/>
              <a:t>(</a:t>
            </a:r>
            <a:r>
              <a:rPr lang="zh-TW" altLang="en-US" dirty="0" smtClean="0"/>
              <a:t>作業規則</a:t>
            </a:r>
            <a:r>
              <a:rPr lang="en-US" altLang="zh-TW" dirty="0" smtClean="0"/>
              <a:t>)</a:t>
            </a:r>
          </a:p>
          <a:p>
            <a:r>
              <a:rPr lang="zh-TW" altLang="en-US" dirty="0" smtClean="0"/>
              <a:t>*免</a:t>
            </a:r>
            <a:r>
              <a:rPr lang="zh-TW" altLang="en-US" dirty="0" smtClean="0"/>
              <a:t>審及簡審及一般審查</a:t>
            </a:r>
            <a:endParaRPr lang="en-US" altLang="zh-TW" dirty="0" smtClean="0"/>
          </a:p>
          <a:p>
            <a:r>
              <a:rPr lang="zh-TW" altLang="en-US" dirty="0" smtClean="0"/>
              <a:t>*同意</a:t>
            </a:r>
            <a:r>
              <a:rPr lang="zh-TW" altLang="en-US" dirty="0" smtClean="0"/>
              <a:t>研究證明書</a:t>
            </a:r>
            <a:endParaRPr lang="en-US" altLang="zh-TW" dirty="0" smtClean="0"/>
          </a:p>
          <a:p>
            <a:r>
              <a:rPr lang="zh-TW" altLang="en-US" dirty="0" smtClean="0"/>
              <a:t>*易</a:t>
            </a:r>
            <a:r>
              <a:rPr lang="zh-TW" altLang="en-US" dirty="0" smtClean="0"/>
              <a:t>受傷害族群規範</a:t>
            </a:r>
            <a:endParaRPr lang="en-US" altLang="zh-TW" dirty="0" smtClean="0"/>
          </a:p>
          <a:p>
            <a:r>
              <a:rPr lang="zh-TW" altLang="en-US" dirty="0" smtClean="0"/>
              <a:t>*長者 </a:t>
            </a:r>
            <a:r>
              <a:rPr lang="en-US" altLang="zh-TW" dirty="0" smtClean="0"/>
              <a:t>– </a:t>
            </a:r>
            <a:r>
              <a:rPr lang="zh-TW" altLang="en-US" dirty="0" smtClean="0"/>
              <a:t>易受傷害</a:t>
            </a:r>
            <a:endParaRPr lang="en-US" altLang="zh-TW" dirty="0" smtClean="0"/>
          </a:p>
          <a:p>
            <a:endParaRPr lang="en-US" altLang="zh-TW" dirty="0" smtClean="0"/>
          </a:p>
          <a:p>
            <a:r>
              <a:rPr lang="en-US" altLang="zh-TW" dirty="0" err="1" smtClean="0"/>
              <a:t>PartII</a:t>
            </a:r>
            <a:r>
              <a:rPr lang="zh-TW" altLang="en-US" dirty="0" smtClean="0"/>
              <a:t>： </a:t>
            </a:r>
            <a:r>
              <a:rPr lang="en-US" altLang="zh-TW" dirty="0" smtClean="0"/>
              <a:t>CCU-REC </a:t>
            </a:r>
            <a:r>
              <a:rPr lang="zh-TW" altLang="en-US" dirty="0" smtClean="0"/>
              <a:t>的高齡研究案件分析</a:t>
            </a:r>
            <a:endParaRPr lang="en-US" altLang="zh-TW" dirty="0" smtClean="0"/>
          </a:p>
          <a:p>
            <a:r>
              <a:rPr lang="en-US" altLang="zh-TW" dirty="0" smtClean="0"/>
              <a:t>P7. CCUREC</a:t>
            </a:r>
            <a:r>
              <a:rPr lang="zh-TW" altLang="en-US" dirty="0" smtClean="0"/>
              <a:t> 高齡案件</a:t>
            </a:r>
            <a:endParaRPr lang="en-US" altLang="zh-TW" dirty="0" smtClean="0"/>
          </a:p>
          <a:p>
            <a:r>
              <a:rPr lang="en-US" altLang="zh-TW" dirty="0" smtClean="0"/>
              <a:t>P8. </a:t>
            </a:r>
            <a:r>
              <a:rPr lang="zh-TW" altLang="en-US" dirty="0" smtClean="0"/>
              <a:t>老人易受傷害特質</a:t>
            </a:r>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D7935898-0BDF-4190-A09A-453A5B0510EC}" type="slidenum">
              <a:rPr lang="zh-TW" altLang="en-US" smtClean="0"/>
              <a:t>1</a:t>
            </a:fld>
            <a:endParaRPr lang="zh-TW" altLang="en-US"/>
          </a:p>
        </p:txBody>
      </p:sp>
    </p:spTree>
    <p:extLst>
      <p:ext uri="{BB962C8B-B14F-4D97-AF65-F5344CB8AC3E}">
        <p14:creationId xmlns:p14="http://schemas.microsoft.com/office/powerpoint/2010/main" val="3559532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54DF4729-AE73-48CF-A8F6-B1719AD99CC5}" type="slidenum">
              <a:rPr kumimoji="1" lang="en-US" altLang="zh-TW" sz="1200">
                <a:solidFill>
                  <a:prstClr val="black"/>
                </a:solidFill>
                <a:latin typeface="Arial" charset="0"/>
              </a:rPr>
              <a:pPr algn="r" fontAlgn="base">
                <a:spcBef>
                  <a:spcPct val="0"/>
                </a:spcBef>
                <a:spcAft>
                  <a:spcPct val="0"/>
                </a:spcAft>
              </a:pPr>
              <a:t>26</a:t>
            </a:fld>
            <a:endParaRPr kumimoji="1" lang="en-US" altLang="zh-TW" sz="1200">
              <a:solidFill>
                <a:prstClr val="black"/>
              </a:solidFill>
              <a:latin typeface="Arial"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r>
              <a:rPr lang="zh-TW" altLang="en-US" dirty="0" smtClean="0"/>
              <a:t>地方政府法規及預算：智慧老人 </a:t>
            </a:r>
            <a:r>
              <a:rPr lang="en-US" altLang="zh-TW" dirty="0" smtClean="0"/>
              <a:t>\</a:t>
            </a:r>
            <a:r>
              <a:rPr lang="zh-TW" altLang="en-US" dirty="0" smtClean="0"/>
              <a:t> 快樂老人 </a:t>
            </a:r>
            <a:r>
              <a:rPr lang="en-US" altLang="zh-TW" dirty="0" smtClean="0"/>
              <a:t>\ </a:t>
            </a:r>
            <a:r>
              <a:rPr lang="zh-TW" altLang="en-US" dirty="0" smtClean="0"/>
              <a:t>健康老人 </a:t>
            </a:r>
            <a:r>
              <a:rPr lang="en-US" altLang="zh-TW" dirty="0" smtClean="0"/>
              <a:t>\ </a:t>
            </a:r>
            <a:r>
              <a:rPr lang="zh-TW" altLang="en-US" dirty="0" smtClean="0"/>
              <a:t>樂齡志工 </a:t>
            </a:r>
            <a:r>
              <a:rPr lang="en-US" altLang="zh-TW" dirty="0" smtClean="0"/>
              <a:t>\</a:t>
            </a:r>
            <a:r>
              <a:rPr lang="zh-TW" altLang="en-US" baseline="0" dirty="0" smtClean="0"/>
              <a:t> 樂</a:t>
            </a:r>
            <a:r>
              <a:rPr lang="zh-TW" altLang="en-US" dirty="0" smtClean="0"/>
              <a:t>齡社區生活 </a:t>
            </a:r>
            <a:r>
              <a:rPr lang="en-US" altLang="zh-TW" dirty="0" smtClean="0"/>
              <a:t>\</a:t>
            </a:r>
            <a:r>
              <a:rPr lang="zh-TW" altLang="en-US" dirty="0" smtClean="0"/>
              <a:t> 經濟保障</a:t>
            </a:r>
          </a:p>
          <a:p>
            <a:pPr eaLnBrk="1" hangingPunct="1"/>
            <a:endParaRPr lang="zh-TW" altLang="en-US" dirty="0" smtClean="0"/>
          </a:p>
        </p:txBody>
      </p:sp>
    </p:spTree>
    <p:extLst>
      <p:ext uri="{BB962C8B-B14F-4D97-AF65-F5344CB8AC3E}">
        <p14:creationId xmlns:p14="http://schemas.microsoft.com/office/powerpoint/2010/main" val="4286749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高齡者權益保障公私關注者 </a:t>
            </a:r>
            <a:r>
              <a:rPr lang="en-US" altLang="zh-TW" dirty="0" smtClean="0"/>
              <a:t>(multi-stakeholders)</a:t>
            </a:r>
            <a:r>
              <a:rPr lang="zh-TW" altLang="en-US" dirty="0" smtClean="0"/>
              <a:t>： </a:t>
            </a:r>
            <a:endParaRPr lang="en-US" altLang="zh-TW" dirty="0" smtClean="0"/>
          </a:p>
          <a:p>
            <a:r>
              <a:rPr lang="zh-TW" altLang="en-US" dirty="0" smtClean="0"/>
              <a:t>      包括法制機關及政府、醫療院所及照護機構、企業、市民團體、教學研究單位、專業組織</a:t>
            </a:r>
          </a:p>
          <a:p>
            <a:r>
              <a:rPr lang="zh-TW" altLang="en-US" dirty="0" smtClean="0"/>
              <a:t>地方政府法規及預算：快樂老人城市 </a:t>
            </a:r>
            <a:r>
              <a:rPr lang="en-US" altLang="zh-TW" dirty="0" smtClean="0"/>
              <a:t>/ </a:t>
            </a:r>
            <a:r>
              <a:rPr lang="zh-TW" altLang="en-US" dirty="0" smtClean="0"/>
              <a:t>高齡領導者 </a:t>
            </a:r>
            <a:r>
              <a:rPr lang="en-US" altLang="zh-TW" dirty="0" smtClean="0"/>
              <a:t>/ </a:t>
            </a:r>
            <a:r>
              <a:rPr lang="zh-TW" altLang="en-US" dirty="0" smtClean="0"/>
              <a:t>高齡志工 </a:t>
            </a:r>
            <a:r>
              <a:rPr lang="en-US" altLang="zh-TW" dirty="0" smtClean="0"/>
              <a:t>/ </a:t>
            </a:r>
            <a:r>
              <a:rPr lang="zh-TW" altLang="en-US" dirty="0" smtClean="0"/>
              <a:t>高齡社區營造</a:t>
            </a:r>
          </a:p>
          <a:p>
            <a:endParaRPr lang="zh-TW" altLang="en-US" dirty="0"/>
          </a:p>
        </p:txBody>
      </p:sp>
      <p:sp>
        <p:nvSpPr>
          <p:cNvPr id="4" name="投影片編號版面配置區 3"/>
          <p:cNvSpPr>
            <a:spLocks noGrp="1"/>
          </p:cNvSpPr>
          <p:nvPr>
            <p:ph type="sldNum" sz="quarter" idx="10"/>
          </p:nvPr>
        </p:nvSpPr>
        <p:spPr/>
        <p:txBody>
          <a:bodyPr/>
          <a:lstStyle/>
          <a:p>
            <a:pPr>
              <a:defRPr/>
            </a:pPr>
            <a:fld id="{5638B355-973E-4744-BD54-4770CCA4E177}" type="slidenum">
              <a:rPr lang="zh-TW" altLang="en-US" smtClean="0">
                <a:solidFill>
                  <a:prstClr val="black"/>
                </a:solidFill>
              </a:rPr>
              <a:pPr>
                <a:defRPr/>
              </a:pPr>
              <a:t>28</a:t>
            </a:fld>
            <a:endParaRPr lang="en-US" altLang="zh-TW">
              <a:solidFill>
                <a:prstClr val="black"/>
              </a:solidFill>
            </a:endParaRPr>
          </a:p>
        </p:txBody>
      </p:sp>
    </p:spTree>
    <p:extLst>
      <p:ext uri="{BB962C8B-B14F-4D97-AF65-F5344CB8AC3E}">
        <p14:creationId xmlns:p14="http://schemas.microsoft.com/office/powerpoint/2010/main" val="243650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7935898-0BDF-4190-A09A-453A5B0510EC}" type="slidenum">
              <a:rPr lang="zh-TW" altLang="en-US" smtClean="0"/>
              <a:t>4</a:t>
            </a:fld>
            <a:endParaRPr lang="zh-TW" altLang="en-US"/>
          </a:p>
        </p:txBody>
      </p:sp>
    </p:spTree>
    <p:extLst>
      <p:ext uri="{BB962C8B-B14F-4D97-AF65-F5344CB8AC3E}">
        <p14:creationId xmlns:p14="http://schemas.microsoft.com/office/powerpoint/2010/main" val="2743211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補充出處標題及法規</a:t>
            </a:r>
            <a:endParaRPr lang="zh-TW" altLang="en-US" dirty="0"/>
          </a:p>
        </p:txBody>
      </p:sp>
      <p:sp>
        <p:nvSpPr>
          <p:cNvPr id="4" name="投影片編號版面配置區 3"/>
          <p:cNvSpPr>
            <a:spLocks noGrp="1"/>
          </p:cNvSpPr>
          <p:nvPr>
            <p:ph type="sldNum" sz="quarter" idx="10"/>
          </p:nvPr>
        </p:nvSpPr>
        <p:spPr/>
        <p:txBody>
          <a:bodyPr/>
          <a:lstStyle/>
          <a:p>
            <a:fld id="{D7935898-0BDF-4190-A09A-453A5B0510EC}" type="slidenum">
              <a:rPr lang="zh-TW" altLang="en-US" smtClean="0"/>
              <a:t>5</a:t>
            </a:fld>
            <a:endParaRPr lang="zh-TW" altLang="en-US"/>
          </a:p>
        </p:txBody>
      </p:sp>
    </p:spTree>
    <p:extLst>
      <p:ext uri="{BB962C8B-B14F-4D97-AF65-F5344CB8AC3E}">
        <p14:creationId xmlns:p14="http://schemas.microsoft.com/office/powerpoint/2010/main" val="248670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通過什麼補助</a:t>
            </a:r>
            <a:r>
              <a:rPr lang="en-US" altLang="zh-TW" dirty="0" smtClean="0"/>
              <a:t>??</a:t>
            </a:r>
          </a:p>
          <a:p>
            <a:r>
              <a:rPr lang="zh-TW" altLang="en-US" dirty="0" smtClean="0"/>
              <a:t>資料來源：</a:t>
            </a:r>
            <a:r>
              <a:rPr lang="en-US" altLang="zh-TW" dirty="0" smtClean="0"/>
              <a:t>http://statistics.most.gov.tw//award/</a:t>
            </a:r>
            <a:endParaRPr lang="zh-TW" altLang="en-US" dirty="0"/>
          </a:p>
        </p:txBody>
      </p:sp>
      <p:sp>
        <p:nvSpPr>
          <p:cNvPr id="4" name="投影片編號版面配置區 3"/>
          <p:cNvSpPr>
            <a:spLocks noGrp="1"/>
          </p:cNvSpPr>
          <p:nvPr>
            <p:ph type="sldNum" sz="quarter" idx="10"/>
          </p:nvPr>
        </p:nvSpPr>
        <p:spPr/>
        <p:txBody>
          <a:bodyPr/>
          <a:lstStyle/>
          <a:p>
            <a:fld id="{D7935898-0BDF-4190-A09A-453A5B0510EC}" type="slidenum">
              <a:rPr lang="zh-TW" altLang="en-US" smtClean="0"/>
              <a:t>11</a:t>
            </a:fld>
            <a:endParaRPr lang="zh-TW" altLang="en-US"/>
          </a:p>
        </p:txBody>
      </p:sp>
    </p:spTree>
    <p:extLst>
      <p:ext uri="{BB962C8B-B14F-4D97-AF65-F5344CB8AC3E}">
        <p14:creationId xmlns:p14="http://schemas.microsoft.com/office/powerpoint/2010/main" val="1790527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分兩頁</a:t>
            </a:r>
            <a:endParaRPr lang="zh-TW" altLang="en-US" dirty="0"/>
          </a:p>
        </p:txBody>
      </p:sp>
      <p:sp>
        <p:nvSpPr>
          <p:cNvPr id="4" name="投影片編號版面配置區 3"/>
          <p:cNvSpPr>
            <a:spLocks noGrp="1"/>
          </p:cNvSpPr>
          <p:nvPr>
            <p:ph type="sldNum" sz="quarter" idx="10"/>
          </p:nvPr>
        </p:nvSpPr>
        <p:spPr/>
        <p:txBody>
          <a:bodyPr/>
          <a:lstStyle/>
          <a:p>
            <a:fld id="{D7935898-0BDF-4190-A09A-453A5B0510EC}" type="slidenum">
              <a:rPr lang="zh-TW" altLang="en-US" smtClean="0">
                <a:solidFill>
                  <a:prstClr val="black"/>
                </a:solidFill>
              </a:rPr>
              <a:pPr/>
              <a:t>14</a:t>
            </a:fld>
            <a:endParaRPr lang="zh-TW" altLang="en-US">
              <a:solidFill>
                <a:prstClr val="black"/>
              </a:solidFill>
            </a:endParaRPr>
          </a:p>
        </p:txBody>
      </p:sp>
    </p:spTree>
    <p:extLst>
      <p:ext uri="{BB962C8B-B14F-4D97-AF65-F5344CB8AC3E}">
        <p14:creationId xmlns:p14="http://schemas.microsoft.com/office/powerpoint/2010/main" val="1566890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Tree>
    <p:extLst>
      <p:ext uri="{BB962C8B-B14F-4D97-AF65-F5344CB8AC3E}">
        <p14:creationId xmlns:p14="http://schemas.microsoft.com/office/powerpoint/2010/main" val="503228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Tree>
    <p:extLst>
      <p:ext uri="{BB962C8B-B14F-4D97-AF65-F5344CB8AC3E}">
        <p14:creationId xmlns:p14="http://schemas.microsoft.com/office/powerpoint/2010/main" val="2824975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Tree>
    <p:extLst>
      <p:ext uri="{BB962C8B-B14F-4D97-AF65-F5344CB8AC3E}">
        <p14:creationId xmlns:p14="http://schemas.microsoft.com/office/powerpoint/2010/main" val="1855980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dirty="0" smtClean="0"/>
          </a:p>
        </p:txBody>
      </p:sp>
    </p:spTree>
    <p:extLst>
      <p:ext uri="{BB962C8B-B14F-4D97-AF65-F5344CB8AC3E}">
        <p14:creationId xmlns:p14="http://schemas.microsoft.com/office/powerpoint/2010/main" val="3999406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472329E-3DE4-4969-B796-BDD6867057D0}" type="datetimeFigureOut">
              <a:rPr lang="zh-TW" altLang="en-US" smtClean="0"/>
              <a:t>2018/6/29</a:t>
            </a:fld>
            <a:endParaRPr lang="zh-TW" alt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DEDD521F-B2AD-44C3-9DEC-183CB689895B}" type="slidenum">
              <a:rPr lang="zh-TW" altLang="en-US" smtClean="0"/>
              <a:t>‹#›</a:t>
            </a:fld>
            <a:endParaRPr lang="zh-TW" alt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zh-TW" alt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zh-TW" altLang="en-US" smtClean="0"/>
              <a:t>按一下以編輯母片標題樣式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8472329E-3DE4-4969-B796-BDD6867057D0}" type="datetimeFigureOut">
              <a:rPr lang="zh-TW" altLang="en-US" smtClean="0"/>
              <a:t>2018/6/29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EDD521F-B2AD-44C3-9DEC-183CB689895B}"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472329E-3DE4-4969-B796-BDD6867057D0}" type="datetimeFigureOut">
              <a:rPr lang="zh-TW" altLang="en-US" smtClean="0"/>
              <a:t>2018/6/29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EDD521F-B2AD-44C3-9DEC-183CB689895B}" type="slidenum">
              <a:rPr lang="zh-TW" altLang="en-US" smtClean="0"/>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 xmlns:a16="http://schemas.microsoft.com/office/drawing/2014/main" id="{4CDCEB57-A9F0-41F0-AB88-B7370B6692D8}"/>
              </a:ext>
            </a:extLst>
          </p:cNvPr>
          <p:cNvSpPr>
            <a:spLocks noGrp="1" noChangeArrowheads="1"/>
          </p:cNvSpPr>
          <p:nvPr>
            <p:ph type="ctrTitle"/>
          </p:nvPr>
        </p:nvSpPr>
        <p:spPr>
          <a:xfrm>
            <a:off x="2819400" y="3365500"/>
            <a:ext cx="6019800" cy="596900"/>
          </a:xfrm>
        </p:spPr>
        <p:txBody>
          <a:bodyPr/>
          <a:lstStyle>
            <a:lvl1pPr>
              <a:defRPr sz="3600"/>
            </a:lvl1pPr>
          </a:lstStyle>
          <a:p>
            <a:pPr lvl="0"/>
            <a:r>
              <a:rPr lang="en-US" altLang="en-US" noProof="0"/>
              <a:t>Click to edit Master title style</a:t>
            </a:r>
          </a:p>
        </p:txBody>
      </p:sp>
      <p:sp>
        <p:nvSpPr>
          <p:cNvPr id="3075" name="Rectangle 3">
            <a:extLst>
              <a:ext uri="{FF2B5EF4-FFF2-40B4-BE49-F238E27FC236}">
                <a16:creationId xmlns="" xmlns:a16="http://schemas.microsoft.com/office/drawing/2014/main" id="{ED330985-4CD5-4B2B-A771-4F6542F075BA}"/>
              </a:ext>
            </a:extLst>
          </p:cNvPr>
          <p:cNvSpPr>
            <a:spLocks noGrp="1" noChangeArrowheads="1"/>
          </p:cNvSpPr>
          <p:nvPr>
            <p:ph type="subTitle" idx="1"/>
          </p:nvPr>
        </p:nvSpPr>
        <p:spPr>
          <a:xfrm>
            <a:off x="2819400" y="2743200"/>
            <a:ext cx="5715000" cy="533400"/>
          </a:xfrm>
        </p:spPr>
        <p:txBody>
          <a:bodyPr/>
          <a:lstStyle>
            <a:lvl1pPr marL="0" indent="0">
              <a:buFont typeface="Wingdings" panose="05000000000000000000" pitchFamily="2" charset="2"/>
              <a:buNone/>
              <a:defRPr sz="1800" b="0">
                <a:solidFill>
                  <a:schemeClr val="tx1"/>
                </a:solidFill>
              </a:defRPr>
            </a:lvl1pPr>
          </a:lstStyle>
          <a:p>
            <a:pPr lvl="0"/>
            <a:r>
              <a:rPr lang="en-US" altLang="en-US" noProof="0"/>
              <a:t>Click to edit Master subtitle style</a:t>
            </a:r>
          </a:p>
        </p:txBody>
      </p:sp>
      <p:sp>
        <p:nvSpPr>
          <p:cNvPr id="3076" name="Rectangle 4">
            <a:extLst>
              <a:ext uri="{FF2B5EF4-FFF2-40B4-BE49-F238E27FC236}">
                <a16:creationId xmlns="" xmlns:a16="http://schemas.microsoft.com/office/drawing/2014/main" id="{4C9DDD95-32F9-4930-82E0-D4406E562DD9}"/>
              </a:ext>
            </a:extLst>
          </p:cNvPr>
          <p:cNvSpPr>
            <a:spLocks noGrp="1" noChangeArrowheads="1"/>
          </p:cNvSpPr>
          <p:nvPr>
            <p:ph type="dt" sz="half" idx="2"/>
          </p:nvPr>
        </p:nvSpPr>
        <p:spPr>
          <a:xfrm>
            <a:off x="457200" y="6477000"/>
            <a:ext cx="2133600" cy="244475"/>
          </a:xfrm>
        </p:spPr>
        <p:txBody>
          <a:bodyPr/>
          <a:lstStyle>
            <a:lvl1pPr>
              <a:defRPr sz="1200">
                <a:latin typeface="Arial" panose="020B0604020202020204" pitchFamily="34" charset="0"/>
              </a:defRPr>
            </a:lvl1pPr>
          </a:lstStyle>
          <a:p>
            <a:endParaRPr lang="en-US" altLang="en-US">
              <a:solidFill>
                <a:srgbClr val="FFFFFF"/>
              </a:solidFill>
            </a:endParaRPr>
          </a:p>
        </p:txBody>
      </p:sp>
      <p:sp>
        <p:nvSpPr>
          <p:cNvPr id="3077" name="Rectangle 5">
            <a:extLst>
              <a:ext uri="{FF2B5EF4-FFF2-40B4-BE49-F238E27FC236}">
                <a16:creationId xmlns="" xmlns:a16="http://schemas.microsoft.com/office/drawing/2014/main" id="{40122A35-C03C-456B-936F-0DDF7F35992C}"/>
              </a:ext>
            </a:extLst>
          </p:cNvPr>
          <p:cNvSpPr>
            <a:spLocks noGrp="1" noChangeArrowheads="1"/>
          </p:cNvSpPr>
          <p:nvPr>
            <p:ph type="ftr" sz="quarter" idx="3"/>
          </p:nvPr>
        </p:nvSpPr>
        <p:spPr>
          <a:xfrm>
            <a:off x="3124200" y="6477000"/>
            <a:ext cx="2895600" cy="244475"/>
          </a:xfrm>
        </p:spPr>
        <p:txBody>
          <a:bodyPr/>
          <a:lstStyle>
            <a:lvl1pPr algn="ctr">
              <a:defRPr sz="1200">
                <a:latin typeface="Arial" panose="020B0604020202020204" pitchFamily="34" charset="0"/>
              </a:defRPr>
            </a:lvl1pPr>
          </a:lstStyle>
          <a:p>
            <a:endParaRPr lang="en-US" altLang="en-US">
              <a:solidFill>
                <a:srgbClr val="FFFFFF"/>
              </a:solidFill>
            </a:endParaRPr>
          </a:p>
        </p:txBody>
      </p:sp>
      <p:sp>
        <p:nvSpPr>
          <p:cNvPr id="3078" name="Rectangle 6">
            <a:extLst>
              <a:ext uri="{FF2B5EF4-FFF2-40B4-BE49-F238E27FC236}">
                <a16:creationId xmlns="" xmlns:a16="http://schemas.microsoft.com/office/drawing/2014/main" id="{82634562-ABD3-480F-A5D5-85614C4DE7A5}"/>
              </a:ext>
            </a:extLst>
          </p:cNvPr>
          <p:cNvSpPr>
            <a:spLocks noGrp="1" noChangeArrowheads="1"/>
          </p:cNvSpPr>
          <p:nvPr>
            <p:ph type="sldNum" sz="quarter" idx="4"/>
          </p:nvPr>
        </p:nvSpPr>
        <p:spPr>
          <a:xfrm>
            <a:off x="6553200" y="6477000"/>
            <a:ext cx="2133600" cy="244475"/>
          </a:xfrm>
        </p:spPr>
        <p:txBody>
          <a:bodyPr/>
          <a:lstStyle>
            <a:lvl1pPr>
              <a:defRPr sz="1200">
                <a:latin typeface="Arial" panose="020B0604020202020204" pitchFamily="34" charset="0"/>
              </a:defRPr>
            </a:lvl1pPr>
          </a:lstStyle>
          <a:p>
            <a:fld id="{2273607F-1219-42B2-973A-550F9B74CC42}" type="slidenum">
              <a:rPr lang="en-US" altLang="en-US">
                <a:solidFill>
                  <a:srgbClr val="FFFFFF"/>
                </a:solidFill>
              </a:rPr>
              <a:pPr/>
              <a:t>‹#›</a:t>
            </a:fld>
            <a:endParaRPr lang="en-US" altLang="en-US">
              <a:solidFill>
                <a:srgbClr val="FFFFFF"/>
              </a:solidFill>
            </a:endParaRPr>
          </a:p>
        </p:txBody>
      </p:sp>
      <p:sp>
        <p:nvSpPr>
          <p:cNvPr id="3086" name="Text Box 14">
            <a:extLst>
              <a:ext uri="{FF2B5EF4-FFF2-40B4-BE49-F238E27FC236}">
                <a16:creationId xmlns="" xmlns:a16="http://schemas.microsoft.com/office/drawing/2014/main" id="{13F7487B-55A9-481C-8FCF-D51B1A1B60F9}"/>
              </a:ext>
            </a:extLst>
          </p:cNvPr>
          <p:cNvSpPr txBox="1">
            <a:spLocks noChangeArrowheads="1"/>
          </p:cNvSpPr>
          <p:nvPr/>
        </p:nvSpPr>
        <p:spPr bwMode="gray">
          <a:xfrm>
            <a:off x="7239000" y="0"/>
            <a:ext cx="1536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sz="2400" b="1" i="1">
                <a:solidFill>
                  <a:srgbClr val="CC0000"/>
                </a:solidFill>
              </a:rPr>
              <a:t>LOGO</a:t>
            </a:r>
          </a:p>
        </p:txBody>
      </p:sp>
    </p:spTree>
    <p:extLst>
      <p:ext uri="{BB962C8B-B14F-4D97-AF65-F5344CB8AC3E}">
        <p14:creationId xmlns:p14="http://schemas.microsoft.com/office/powerpoint/2010/main" val="1716947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4B3DF7-9D68-4528-B964-0A9CEE4BE7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4B0D0E8-3DC8-4A32-BB45-EC426AAAFA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33C5FC3-25E1-4F84-9CE3-4EABDEB68CAF}"/>
              </a:ext>
            </a:extLst>
          </p:cNvPr>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a:extLst>
              <a:ext uri="{FF2B5EF4-FFF2-40B4-BE49-F238E27FC236}">
                <a16:creationId xmlns="" xmlns:a16="http://schemas.microsoft.com/office/drawing/2014/main" id="{A39752BB-B6A4-4E30-BED6-154E2ADCEDDD}"/>
              </a:ext>
            </a:extLst>
          </p:cNvPr>
          <p:cNvSpPr>
            <a:spLocks noGrp="1"/>
          </p:cNvSpPr>
          <p:nvPr>
            <p:ph type="ftr" sz="quarter" idx="11"/>
          </p:nvPr>
        </p:nvSpPr>
        <p:spPr/>
        <p:txBody>
          <a:bodyPr/>
          <a:lstStyle>
            <a:lvl1pPr>
              <a:defRPr/>
            </a:lvl1pPr>
          </a:lstStyle>
          <a:p>
            <a:r>
              <a:rPr lang="en-US" altLang="en-US">
                <a:solidFill>
                  <a:srgbClr val="FFFFFF"/>
                </a:solidFill>
              </a:rPr>
              <a:t>Company Logo</a:t>
            </a:r>
          </a:p>
        </p:txBody>
      </p:sp>
      <p:sp>
        <p:nvSpPr>
          <p:cNvPr id="6" name="Slide Number Placeholder 5">
            <a:extLst>
              <a:ext uri="{FF2B5EF4-FFF2-40B4-BE49-F238E27FC236}">
                <a16:creationId xmlns="" xmlns:a16="http://schemas.microsoft.com/office/drawing/2014/main" id="{2527B31F-80FE-403B-85ED-9BCBE507032E}"/>
              </a:ext>
            </a:extLst>
          </p:cNvPr>
          <p:cNvSpPr>
            <a:spLocks noGrp="1"/>
          </p:cNvSpPr>
          <p:nvPr>
            <p:ph type="sldNum" sz="quarter" idx="12"/>
          </p:nvPr>
        </p:nvSpPr>
        <p:spPr/>
        <p:txBody>
          <a:bodyPr/>
          <a:lstStyle>
            <a:lvl1pPr>
              <a:defRPr/>
            </a:lvl1pPr>
          </a:lstStyle>
          <a:p>
            <a:fld id="{4412C168-2281-410F-BA0B-2457246C59B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37798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7BF403-A793-4C30-9D2D-1BB3E998201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7C430CB-6C56-46E6-A474-75BF04BBDA2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 xmlns:a16="http://schemas.microsoft.com/office/drawing/2014/main" id="{878F7D79-20D9-4EE5-A88B-0D6CEC4FA715}"/>
              </a:ext>
            </a:extLst>
          </p:cNvPr>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a:extLst>
              <a:ext uri="{FF2B5EF4-FFF2-40B4-BE49-F238E27FC236}">
                <a16:creationId xmlns="" xmlns:a16="http://schemas.microsoft.com/office/drawing/2014/main" id="{8CB4B69E-CE69-4E18-A611-E8B9B846ED8D}"/>
              </a:ext>
            </a:extLst>
          </p:cNvPr>
          <p:cNvSpPr>
            <a:spLocks noGrp="1"/>
          </p:cNvSpPr>
          <p:nvPr>
            <p:ph type="ftr" sz="quarter" idx="11"/>
          </p:nvPr>
        </p:nvSpPr>
        <p:spPr/>
        <p:txBody>
          <a:bodyPr/>
          <a:lstStyle>
            <a:lvl1pPr>
              <a:defRPr/>
            </a:lvl1pPr>
          </a:lstStyle>
          <a:p>
            <a:r>
              <a:rPr lang="en-US" altLang="en-US">
                <a:solidFill>
                  <a:srgbClr val="FFFFFF"/>
                </a:solidFill>
              </a:rPr>
              <a:t>Company Logo</a:t>
            </a:r>
          </a:p>
        </p:txBody>
      </p:sp>
      <p:sp>
        <p:nvSpPr>
          <p:cNvPr id="6" name="Slide Number Placeholder 5">
            <a:extLst>
              <a:ext uri="{FF2B5EF4-FFF2-40B4-BE49-F238E27FC236}">
                <a16:creationId xmlns="" xmlns:a16="http://schemas.microsoft.com/office/drawing/2014/main" id="{5C026F04-F9D6-4966-8A94-DBC91A4A58F1}"/>
              </a:ext>
            </a:extLst>
          </p:cNvPr>
          <p:cNvSpPr>
            <a:spLocks noGrp="1"/>
          </p:cNvSpPr>
          <p:nvPr>
            <p:ph type="sldNum" sz="quarter" idx="12"/>
          </p:nvPr>
        </p:nvSpPr>
        <p:spPr/>
        <p:txBody>
          <a:bodyPr/>
          <a:lstStyle>
            <a:lvl1pPr>
              <a:defRPr/>
            </a:lvl1pPr>
          </a:lstStyle>
          <a:p>
            <a:fld id="{98175C64-482C-4761-A5C8-50B3E26A292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23219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801E09-0AF5-4DC7-A668-3F254F202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711B362-EADC-4EBB-9732-F4C5E7948AC9}"/>
              </a:ext>
            </a:extLst>
          </p:cNvPr>
          <p:cNvSpPr>
            <a:spLocks noGrp="1"/>
          </p:cNvSpPr>
          <p:nvPr>
            <p:ph sz="half" idx="1"/>
          </p:nvPr>
        </p:nvSpPr>
        <p:spPr>
          <a:xfrm>
            <a:off x="457200" y="1447800"/>
            <a:ext cx="40386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C8906D-D9F2-4649-A1E6-8025AF8EB9EB}"/>
              </a:ext>
            </a:extLst>
          </p:cNvPr>
          <p:cNvSpPr>
            <a:spLocks noGrp="1"/>
          </p:cNvSpPr>
          <p:nvPr>
            <p:ph sz="half" idx="2"/>
          </p:nvPr>
        </p:nvSpPr>
        <p:spPr>
          <a:xfrm>
            <a:off x="4648200" y="1447800"/>
            <a:ext cx="40386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2BCBEB3-19B0-44FF-99D6-A864EB063B35}"/>
              </a:ext>
            </a:extLst>
          </p:cNvPr>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a:extLst>
              <a:ext uri="{FF2B5EF4-FFF2-40B4-BE49-F238E27FC236}">
                <a16:creationId xmlns="" xmlns:a16="http://schemas.microsoft.com/office/drawing/2014/main" id="{26D1C742-B686-4ADB-8535-6D8B82E5C535}"/>
              </a:ext>
            </a:extLst>
          </p:cNvPr>
          <p:cNvSpPr>
            <a:spLocks noGrp="1"/>
          </p:cNvSpPr>
          <p:nvPr>
            <p:ph type="ftr" sz="quarter" idx="11"/>
          </p:nvPr>
        </p:nvSpPr>
        <p:spPr/>
        <p:txBody>
          <a:bodyPr/>
          <a:lstStyle>
            <a:lvl1pPr>
              <a:defRPr/>
            </a:lvl1pPr>
          </a:lstStyle>
          <a:p>
            <a:r>
              <a:rPr lang="en-US" altLang="en-US">
                <a:solidFill>
                  <a:srgbClr val="FFFFFF"/>
                </a:solidFill>
              </a:rPr>
              <a:t>Company Logo</a:t>
            </a:r>
          </a:p>
        </p:txBody>
      </p:sp>
      <p:sp>
        <p:nvSpPr>
          <p:cNvPr id="7" name="Slide Number Placeholder 6">
            <a:extLst>
              <a:ext uri="{FF2B5EF4-FFF2-40B4-BE49-F238E27FC236}">
                <a16:creationId xmlns="" xmlns:a16="http://schemas.microsoft.com/office/drawing/2014/main" id="{527AFE0E-8177-4101-8E3A-969869E55E13}"/>
              </a:ext>
            </a:extLst>
          </p:cNvPr>
          <p:cNvSpPr>
            <a:spLocks noGrp="1"/>
          </p:cNvSpPr>
          <p:nvPr>
            <p:ph type="sldNum" sz="quarter" idx="12"/>
          </p:nvPr>
        </p:nvSpPr>
        <p:spPr/>
        <p:txBody>
          <a:bodyPr/>
          <a:lstStyle>
            <a:lvl1pPr>
              <a:defRPr/>
            </a:lvl1pPr>
          </a:lstStyle>
          <a:p>
            <a:fld id="{DCF3C1BA-B5AE-41A0-A820-10629152260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80263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D10722-4ACA-48A2-97B7-D2E1919B9E5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EECD687-F6C3-49AE-8CB3-DFAEBADF52B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2F4E1856-FEC3-488B-AF5C-B6D5F23D3765}"/>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3ED3B0E-AB1D-4650-BAD7-485097F106E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031A5BB0-41DF-4799-8390-EA18C6B4CDE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819A921-49DE-49C3-9F92-EF48ECEF0A3B}"/>
              </a:ext>
            </a:extLst>
          </p:cNvPr>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a:extLst>
              <a:ext uri="{FF2B5EF4-FFF2-40B4-BE49-F238E27FC236}">
                <a16:creationId xmlns="" xmlns:a16="http://schemas.microsoft.com/office/drawing/2014/main" id="{37BA0B9E-479A-4547-A49C-9773BFFA9581}"/>
              </a:ext>
            </a:extLst>
          </p:cNvPr>
          <p:cNvSpPr>
            <a:spLocks noGrp="1"/>
          </p:cNvSpPr>
          <p:nvPr>
            <p:ph type="ftr" sz="quarter" idx="11"/>
          </p:nvPr>
        </p:nvSpPr>
        <p:spPr/>
        <p:txBody>
          <a:bodyPr/>
          <a:lstStyle>
            <a:lvl1pPr>
              <a:defRPr/>
            </a:lvl1pPr>
          </a:lstStyle>
          <a:p>
            <a:r>
              <a:rPr lang="en-US" altLang="en-US">
                <a:solidFill>
                  <a:srgbClr val="FFFFFF"/>
                </a:solidFill>
              </a:rPr>
              <a:t>Company Logo</a:t>
            </a:r>
          </a:p>
        </p:txBody>
      </p:sp>
      <p:sp>
        <p:nvSpPr>
          <p:cNvPr id="9" name="Slide Number Placeholder 8">
            <a:extLst>
              <a:ext uri="{FF2B5EF4-FFF2-40B4-BE49-F238E27FC236}">
                <a16:creationId xmlns="" xmlns:a16="http://schemas.microsoft.com/office/drawing/2014/main" id="{B6A0B020-AA41-4A02-ADFF-F93AB7D3C94E}"/>
              </a:ext>
            </a:extLst>
          </p:cNvPr>
          <p:cNvSpPr>
            <a:spLocks noGrp="1"/>
          </p:cNvSpPr>
          <p:nvPr>
            <p:ph type="sldNum" sz="quarter" idx="12"/>
          </p:nvPr>
        </p:nvSpPr>
        <p:spPr/>
        <p:txBody>
          <a:bodyPr/>
          <a:lstStyle>
            <a:lvl1pPr>
              <a:defRPr/>
            </a:lvl1pPr>
          </a:lstStyle>
          <a:p>
            <a:fld id="{292BA586-8167-4952-8B1C-FAEAE03F4B6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45970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E58F19-85F7-40C7-8D08-520AD24D55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E2E9E1C-EAD1-4317-918D-C784415CDFE8}"/>
              </a:ext>
            </a:extLst>
          </p:cNvPr>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a:extLst>
              <a:ext uri="{FF2B5EF4-FFF2-40B4-BE49-F238E27FC236}">
                <a16:creationId xmlns="" xmlns:a16="http://schemas.microsoft.com/office/drawing/2014/main" id="{AE6B105D-A715-489D-999A-55D69AADBB34}"/>
              </a:ext>
            </a:extLst>
          </p:cNvPr>
          <p:cNvSpPr>
            <a:spLocks noGrp="1"/>
          </p:cNvSpPr>
          <p:nvPr>
            <p:ph type="ftr" sz="quarter" idx="11"/>
          </p:nvPr>
        </p:nvSpPr>
        <p:spPr/>
        <p:txBody>
          <a:bodyPr/>
          <a:lstStyle>
            <a:lvl1pPr>
              <a:defRPr/>
            </a:lvl1pPr>
          </a:lstStyle>
          <a:p>
            <a:r>
              <a:rPr lang="en-US" altLang="en-US">
                <a:solidFill>
                  <a:srgbClr val="FFFFFF"/>
                </a:solidFill>
              </a:rPr>
              <a:t>Company Logo</a:t>
            </a:r>
          </a:p>
        </p:txBody>
      </p:sp>
      <p:sp>
        <p:nvSpPr>
          <p:cNvPr id="5" name="Slide Number Placeholder 4">
            <a:extLst>
              <a:ext uri="{FF2B5EF4-FFF2-40B4-BE49-F238E27FC236}">
                <a16:creationId xmlns="" xmlns:a16="http://schemas.microsoft.com/office/drawing/2014/main" id="{FB714674-81E7-41D0-B310-FA9BF86A0725}"/>
              </a:ext>
            </a:extLst>
          </p:cNvPr>
          <p:cNvSpPr>
            <a:spLocks noGrp="1"/>
          </p:cNvSpPr>
          <p:nvPr>
            <p:ph type="sldNum" sz="quarter" idx="12"/>
          </p:nvPr>
        </p:nvSpPr>
        <p:spPr/>
        <p:txBody>
          <a:bodyPr/>
          <a:lstStyle>
            <a:lvl1pPr>
              <a:defRPr/>
            </a:lvl1pPr>
          </a:lstStyle>
          <a:p>
            <a:fld id="{CCAA20AA-B0A1-4D61-9B9C-A49BA0EDC31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97342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F328782-495C-484A-A4DF-886F43AE4E44}"/>
              </a:ext>
            </a:extLst>
          </p:cNvPr>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a:extLst>
              <a:ext uri="{FF2B5EF4-FFF2-40B4-BE49-F238E27FC236}">
                <a16:creationId xmlns="" xmlns:a16="http://schemas.microsoft.com/office/drawing/2014/main" id="{6C2A9412-DCFA-46B9-95C3-034ADDC3219E}"/>
              </a:ext>
            </a:extLst>
          </p:cNvPr>
          <p:cNvSpPr>
            <a:spLocks noGrp="1"/>
          </p:cNvSpPr>
          <p:nvPr>
            <p:ph type="ftr" sz="quarter" idx="11"/>
          </p:nvPr>
        </p:nvSpPr>
        <p:spPr/>
        <p:txBody>
          <a:bodyPr/>
          <a:lstStyle>
            <a:lvl1pPr>
              <a:defRPr/>
            </a:lvl1pPr>
          </a:lstStyle>
          <a:p>
            <a:r>
              <a:rPr lang="en-US" altLang="en-US">
                <a:solidFill>
                  <a:srgbClr val="FFFFFF"/>
                </a:solidFill>
              </a:rPr>
              <a:t>Company Logo</a:t>
            </a:r>
          </a:p>
        </p:txBody>
      </p:sp>
      <p:sp>
        <p:nvSpPr>
          <p:cNvPr id="4" name="Slide Number Placeholder 3">
            <a:extLst>
              <a:ext uri="{FF2B5EF4-FFF2-40B4-BE49-F238E27FC236}">
                <a16:creationId xmlns="" xmlns:a16="http://schemas.microsoft.com/office/drawing/2014/main" id="{C2655731-F763-4C14-9A0F-E92E361618E8}"/>
              </a:ext>
            </a:extLst>
          </p:cNvPr>
          <p:cNvSpPr>
            <a:spLocks noGrp="1"/>
          </p:cNvSpPr>
          <p:nvPr>
            <p:ph type="sldNum" sz="quarter" idx="12"/>
          </p:nvPr>
        </p:nvSpPr>
        <p:spPr/>
        <p:txBody>
          <a:bodyPr/>
          <a:lstStyle>
            <a:lvl1pPr>
              <a:defRPr/>
            </a:lvl1pPr>
          </a:lstStyle>
          <a:p>
            <a:fld id="{5828E882-6B52-47B0-A8FA-7B1300BD181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13422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A8E72A-3D37-4844-AFA3-86524965E8B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3BF93EE-71EA-44C3-A7A5-DC6B88034DE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5496C7F-2B95-40C9-B58C-E9785799736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21DFB93-0FDA-41AE-98D3-8A206EE5031B}"/>
              </a:ext>
            </a:extLst>
          </p:cNvPr>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a:extLst>
              <a:ext uri="{FF2B5EF4-FFF2-40B4-BE49-F238E27FC236}">
                <a16:creationId xmlns="" xmlns:a16="http://schemas.microsoft.com/office/drawing/2014/main" id="{30B5F525-F4A5-4C5E-A14B-41ABC7C954BD}"/>
              </a:ext>
            </a:extLst>
          </p:cNvPr>
          <p:cNvSpPr>
            <a:spLocks noGrp="1"/>
          </p:cNvSpPr>
          <p:nvPr>
            <p:ph type="ftr" sz="quarter" idx="11"/>
          </p:nvPr>
        </p:nvSpPr>
        <p:spPr/>
        <p:txBody>
          <a:bodyPr/>
          <a:lstStyle>
            <a:lvl1pPr>
              <a:defRPr/>
            </a:lvl1pPr>
          </a:lstStyle>
          <a:p>
            <a:r>
              <a:rPr lang="en-US" altLang="en-US">
                <a:solidFill>
                  <a:srgbClr val="FFFFFF"/>
                </a:solidFill>
              </a:rPr>
              <a:t>Company Logo</a:t>
            </a:r>
          </a:p>
        </p:txBody>
      </p:sp>
      <p:sp>
        <p:nvSpPr>
          <p:cNvPr id="7" name="Slide Number Placeholder 6">
            <a:extLst>
              <a:ext uri="{FF2B5EF4-FFF2-40B4-BE49-F238E27FC236}">
                <a16:creationId xmlns="" xmlns:a16="http://schemas.microsoft.com/office/drawing/2014/main" id="{8A382962-0DFB-41E7-9B12-E2A5C262A840}"/>
              </a:ext>
            </a:extLst>
          </p:cNvPr>
          <p:cNvSpPr>
            <a:spLocks noGrp="1"/>
          </p:cNvSpPr>
          <p:nvPr>
            <p:ph type="sldNum" sz="quarter" idx="12"/>
          </p:nvPr>
        </p:nvSpPr>
        <p:spPr/>
        <p:txBody>
          <a:bodyPr/>
          <a:lstStyle>
            <a:lvl1pPr>
              <a:defRPr/>
            </a:lvl1pPr>
          </a:lstStyle>
          <a:p>
            <a:fld id="{18870A85-5EE6-4768-B366-07DA3B4DA74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61343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472329E-3DE4-4969-B796-BDD6867057D0}" type="datetimeFigureOut">
              <a:rPr lang="zh-TW" altLang="en-US" smtClean="0"/>
              <a:t>2018/6/29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EDD521F-B2AD-44C3-9DEC-183CB689895B}" type="slidenum">
              <a:rPr lang="zh-TW" altLang="en-US" smtClean="0"/>
              <a:t>‹#›</a:t>
            </a:fld>
            <a:endParaRPr lang="zh-TW"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BAA4B7-8125-45CA-B7FA-6805D32D467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34F6267-B81F-4787-854E-D707D42025F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BDE64942-DD24-4F5F-811E-89CB78FC07C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FD9D721-4841-4144-A170-6B51F972CA4B}"/>
              </a:ext>
            </a:extLst>
          </p:cNvPr>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a:extLst>
              <a:ext uri="{FF2B5EF4-FFF2-40B4-BE49-F238E27FC236}">
                <a16:creationId xmlns="" xmlns:a16="http://schemas.microsoft.com/office/drawing/2014/main" id="{CE6916D1-127F-47B9-9BCC-1C01811EC7D4}"/>
              </a:ext>
            </a:extLst>
          </p:cNvPr>
          <p:cNvSpPr>
            <a:spLocks noGrp="1"/>
          </p:cNvSpPr>
          <p:nvPr>
            <p:ph type="ftr" sz="quarter" idx="11"/>
          </p:nvPr>
        </p:nvSpPr>
        <p:spPr/>
        <p:txBody>
          <a:bodyPr/>
          <a:lstStyle>
            <a:lvl1pPr>
              <a:defRPr/>
            </a:lvl1pPr>
          </a:lstStyle>
          <a:p>
            <a:r>
              <a:rPr lang="en-US" altLang="en-US">
                <a:solidFill>
                  <a:srgbClr val="FFFFFF"/>
                </a:solidFill>
              </a:rPr>
              <a:t>Company Logo</a:t>
            </a:r>
          </a:p>
        </p:txBody>
      </p:sp>
      <p:sp>
        <p:nvSpPr>
          <p:cNvPr id="7" name="Slide Number Placeholder 6">
            <a:extLst>
              <a:ext uri="{FF2B5EF4-FFF2-40B4-BE49-F238E27FC236}">
                <a16:creationId xmlns="" xmlns:a16="http://schemas.microsoft.com/office/drawing/2014/main" id="{EA110484-87A6-4D05-B5CE-46E93C018C82}"/>
              </a:ext>
            </a:extLst>
          </p:cNvPr>
          <p:cNvSpPr>
            <a:spLocks noGrp="1"/>
          </p:cNvSpPr>
          <p:nvPr>
            <p:ph type="sldNum" sz="quarter" idx="12"/>
          </p:nvPr>
        </p:nvSpPr>
        <p:spPr/>
        <p:txBody>
          <a:bodyPr/>
          <a:lstStyle>
            <a:lvl1pPr>
              <a:defRPr/>
            </a:lvl1pPr>
          </a:lstStyle>
          <a:p>
            <a:fld id="{1FB6CD12-FEA9-47F1-BA73-120490986C1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37927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A7447E-5B3D-4846-B453-D0EA9D5FE1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5EFBFDF-ABB9-4A77-89A6-41A65CF66DA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0CD2174-053C-41AA-A8AC-451A1847AABF}"/>
              </a:ext>
            </a:extLst>
          </p:cNvPr>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a:extLst>
              <a:ext uri="{FF2B5EF4-FFF2-40B4-BE49-F238E27FC236}">
                <a16:creationId xmlns="" xmlns:a16="http://schemas.microsoft.com/office/drawing/2014/main" id="{90892919-D027-4989-8E22-DF70B3A8BCFA}"/>
              </a:ext>
            </a:extLst>
          </p:cNvPr>
          <p:cNvSpPr>
            <a:spLocks noGrp="1"/>
          </p:cNvSpPr>
          <p:nvPr>
            <p:ph type="ftr" sz="quarter" idx="11"/>
          </p:nvPr>
        </p:nvSpPr>
        <p:spPr/>
        <p:txBody>
          <a:bodyPr/>
          <a:lstStyle>
            <a:lvl1pPr>
              <a:defRPr/>
            </a:lvl1pPr>
          </a:lstStyle>
          <a:p>
            <a:r>
              <a:rPr lang="en-US" altLang="en-US">
                <a:solidFill>
                  <a:srgbClr val="FFFFFF"/>
                </a:solidFill>
              </a:rPr>
              <a:t>Company Logo</a:t>
            </a:r>
          </a:p>
        </p:txBody>
      </p:sp>
      <p:sp>
        <p:nvSpPr>
          <p:cNvPr id="6" name="Slide Number Placeholder 5">
            <a:extLst>
              <a:ext uri="{FF2B5EF4-FFF2-40B4-BE49-F238E27FC236}">
                <a16:creationId xmlns="" xmlns:a16="http://schemas.microsoft.com/office/drawing/2014/main" id="{95B840AE-C42E-46F6-8881-9DBCCE1C7F73}"/>
              </a:ext>
            </a:extLst>
          </p:cNvPr>
          <p:cNvSpPr>
            <a:spLocks noGrp="1"/>
          </p:cNvSpPr>
          <p:nvPr>
            <p:ph type="sldNum" sz="quarter" idx="12"/>
          </p:nvPr>
        </p:nvSpPr>
        <p:spPr/>
        <p:txBody>
          <a:bodyPr/>
          <a:lstStyle>
            <a:lvl1pPr>
              <a:defRPr/>
            </a:lvl1pPr>
          </a:lstStyle>
          <a:p>
            <a:fld id="{2A6B8BFF-3AC0-4AC4-BEA2-58DD50F7985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59962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A5A99A0-699F-4B57-B499-5911C2A73D0C}"/>
              </a:ext>
            </a:extLst>
          </p:cNvPr>
          <p:cNvSpPr>
            <a:spLocks noGrp="1"/>
          </p:cNvSpPr>
          <p:nvPr>
            <p:ph type="title" orient="vert"/>
          </p:nvPr>
        </p:nvSpPr>
        <p:spPr>
          <a:xfrm>
            <a:off x="6629400" y="533400"/>
            <a:ext cx="2057400" cy="5715000"/>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656794F-E319-476D-A7A9-EFBF874333B9}"/>
              </a:ext>
            </a:extLst>
          </p:cNvPr>
          <p:cNvSpPr>
            <a:spLocks noGrp="1"/>
          </p:cNvSpPr>
          <p:nvPr>
            <p:ph type="body" orient="vert" idx="1"/>
          </p:nvPr>
        </p:nvSpPr>
        <p:spPr>
          <a:xfrm>
            <a:off x="457200" y="533400"/>
            <a:ext cx="6019800"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CD95FD7-62DE-40C9-A642-2492E080C33D}"/>
              </a:ext>
            </a:extLst>
          </p:cNvPr>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a:extLst>
              <a:ext uri="{FF2B5EF4-FFF2-40B4-BE49-F238E27FC236}">
                <a16:creationId xmlns="" xmlns:a16="http://schemas.microsoft.com/office/drawing/2014/main" id="{405E6911-F06C-4DAB-B4F1-EA80D153A001}"/>
              </a:ext>
            </a:extLst>
          </p:cNvPr>
          <p:cNvSpPr>
            <a:spLocks noGrp="1"/>
          </p:cNvSpPr>
          <p:nvPr>
            <p:ph type="ftr" sz="quarter" idx="11"/>
          </p:nvPr>
        </p:nvSpPr>
        <p:spPr/>
        <p:txBody>
          <a:bodyPr/>
          <a:lstStyle>
            <a:lvl1pPr>
              <a:defRPr/>
            </a:lvl1pPr>
          </a:lstStyle>
          <a:p>
            <a:r>
              <a:rPr lang="en-US" altLang="en-US">
                <a:solidFill>
                  <a:srgbClr val="FFFFFF"/>
                </a:solidFill>
              </a:rPr>
              <a:t>Company Logo</a:t>
            </a:r>
          </a:p>
        </p:txBody>
      </p:sp>
      <p:sp>
        <p:nvSpPr>
          <p:cNvPr id="6" name="Slide Number Placeholder 5">
            <a:extLst>
              <a:ext uri="{FF2B5EF4-FFF2-40B4-BE49-F238E27FC236}">
                <a16:creationId xmlns="" xmlns:a16="http://schemas.microsoft.com/office/drawing/2014/main" id="{7EA9DC6E-5994-4930-B5BD-67B75517395A}"/>
              </a:ext>
            </a:extLst>
          </p:cNvPr>
          <p:cNvSpPr>
            <a:spLocks noGrp="1"/>
          </p:cNvSpPr>
          <p:nvPr>
            <p:ph type="sldNum" sz="quarter" idx="12"/>
          </p:nvPr>
        </p:nvSpPr>
        <p:spPr/>
        <p:txBody>
          <a:bodyPr/>
          <a:lstStyle>
            <a:lvl1pPr>
              <a:defRPr/>
            </a:lvl1pPr>
          </a:lstStyle>
          <a:p>
            <a:fld id="{C66C9419-B79D-42BA-A838-5DAB087A53E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96862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E4199B-3AF0-4821-8A70-599496EB7531}"/>
              </a:ext>
            </a:extLst>
          </p:cNvPr>
          <p:cNvSpPr>
            <a:spLocks noGrp="1"/>
          </p:cNvSpPr>
          <p:nvPr>
            <p:ph type="title"/>
          </p:nvPr>
        </p:nvSpPr>
        <p:spPr>
          <a:xfrm>
            <a:off x="457200" y="533400"/>
            <a:ext cx="7696200" cy="563563"/>
          </a:xfrm>
        </p:spPr>
        <p:txBody>
          <a:bodyPr/>
          <a:lstStyle/>
          <a:p>
            <a:r>
              <a:rPr lang="en-US"/>
              <a:t>Click to edit Master title style</a:t>
            </a:r>
          </a:p>
        </p:txBody>
      </p:sp>
      <p:sp>
        <p:nvSpPr>
          <p:cNvPr id="3" name="Table Placeholder 2">
            <a:extLst>
              <a:ext uri="{FF2B5EF4-FFF2-40B4-BE49-F238E27FC236}">
                <a16:creationId xmlns="" xmlns:a16="http://schemas.microsoft.com/office/drawing/2014/main" id="{DA248F3D-C6B3-4361-9A8E-12C0B38C60FA}"/>
              </a:ext>
            </a:extLst>
          </p:cNvPr>
          <p:cNvSpPr>
            <a:spLocks noGrp="1"/>
          </p:cNvSpPr>
          <p:nvPr>
            <p:ph type="tbl" idx="1"/>
          </p:nvPr>
        </p:nvSpPr>
        <p:spPr>
          <a:xfrm>
            <a:off x="457200" y="1447800"/>
            <a:ext cx="8229600" cy="4800600"/>
          </a:xfrm>
        </p:spPr>
        <p:txBody>
          <a:bodyPr/>
          <a:lstStyle/>
          <a:p>
            <a:r>
              <a:rPr lang="en-US"/>
              <a:t>Click icon to add table</a:t>
            </a:r>
          </a:p>
        </p:txBody>
      </p:sp>
      <p:sp>
        <p:nvSpPr>
          <p:cNvPr id="4" name="Date Placeholder 3">
            <a:extLst>
              <a:ext uri="{FF2B5EF4-FFF2-40B4-BE49-F238E27FC236}">
                <a16:creationId xmlns="" xmlns:a16="http://schemas.microsoft.com/office/drawing/2014/main" id="{970EDAFF-E9F0-4D18-BDA1-CFF2D405B857}"/>
              </a:ext>
            </a:extLst>
          </p:cNvPr>
          <p:cNvSpPr>
            <a:spLocks noGrp="1"/>
          </p:cNvSpPr>
          <p:nvPr>
            <p:ph type="dt" sz="half" idx="10"/>
          </p:nvPr>
        </p:nvSpPr>
        <p:spPr>
          <a:xfrm>
            <a:off x="457200" y="6556375"/>
            <a:ext cx="2133600" cy="244475"/>
          </a:xfrm>
        </p:spPr>
        <p:txBody>
          <a:bodyPr/>
          <a:lstStyle>
            <a:lvl1pPr>
              <a:defRPr/>
            </a:lvl1pPr>
          </a:lstStyle>
          <a:p>
            <a:endParaRPr lang="en-US" altLang="en-US">
              <a:solidFill>
                <a:srgbClr val="FFFFFF"/>
              </a:solidFill>
            </a:endParaRPr>
          </a:p>
        </p:txBody>
      </p:sp>
      <p:sp>
        <p:nvSpPr>
          <p:cNvPr id="5" name="Footer Placeholder 4">
            <a:extLst>
              <a:ext uri="{FF2B5EF4-FFF2-40B4-BE49-F238E27FC236}">
                <a16:creationId xmlns="" xmlns:a16="http://schemas.microsoft.com/office/drawing/2014/main" id="{E807D461-6A4B-4E46-8DBC-05E12A764B7E}"/>
              </a:ext>
            </a:extLst>
          </p:cNvPr>
          <p:cNvSpPr>
            <a:spLocks noGrp="1"/>
          </p:cNvSpPr>
          <p:nvPr>
            <p:ph type="ftr" sz="quarter" idx="11"/>
          </p:nvPr>
        </p:nvSpPr>
        <p:spPr>
          <a:xfrm>
            <a:off x="7162800" y="152400"/>
            <a:ext cx="1752600" cy="228600"/>
          </a:xfrm>
        </p:spPr>
        <p:txBody>
          <a:bodyPr/>
          <a:lstStyle>
            <a:lvl1pPr>
              <a:defRPr/>
            </a:lvl1pPr>
          </a:lstStyle>
          <a:p>
            <a:r>
              <a:rPr lang="en-US" altLang="en-US">
                <a:solidFill>
                  <a:srgbClr val="FFFFFF"/>
                </a:solidFill>
              </a:rPr>
              <a:t>Company Logo</a:t>
            </a:r>
          </a:p>
        </p:txBody>
      </p:sp>
      <p:sp>
        <p:nvSpPr>
          <p:cNvPr id="6" name="Slide Number Placeholder 5">
            <a:extLst>
              <a:ext uri="{FF2B5EF4-FFF2-40B4-BE49-F238E27FC236}">
                <a16:creationId xmlns="" xmlns:a16="http://schemas.microsoft.com/office/drawing/2014/main" id="{E2CBB38D-21B1-4C20-9311-057A70F29DBD}"/>
              </a:ext>
            </a:extLst>
          </p:cNvPr>
          <p:cNvSpPr>
            <a:spLocks noGrp="1"/>
          </p:cNvSpPr>
          <p:nvPr>
            <p:ph type="sldNum" sz="quarter" idx="12"/>
          </p:nvPr>
        </p:nvSpPr>
        <p:spPr>
          <a:xfrm>
            <a:off x="3429000" y="6556375"/>
            <a:ext cx="2133600" cy="244475"/>
          </a:xfrm>
        </p:spPr>
        <p:txBody>
          <a:bodyPr/>
          <a:lstStyle>
            <a:lvl1pPr>
              <a:defRPr/>
            </a:lvl1pPr>
          </a:lstStyle>
          <a:p>
            <a:fld id="{0B00E266-9E4F-47EE-A6AE-BB2169A9B5F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92284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410C07-3A8C-4AE8-A68F-060C3F684B82}" type="slidenum">
              <a:rPr lang="en-US" altLang="zh-TW">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1571438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374AC2-9CBC-42D7-853D-2CDD263F02F9}" type="slidenum">
              <a:rPr lang="en-US" altLang="zh-TW">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3962692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F89B31-5483-486D-A106-EF2B8E625CB8}" type="slidenum">
              <a:rPr lang="en-US" altLang="zh-TW">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314320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FB9ECF-96E9-4513-93AD-77D6FB0ED866}" type="slidenum">
              <a:rPr lang="en-US" altLang="zh-TW">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2107678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1FD1C7C-B076-4061-BA85-1D067C77D167}" type="slidenum">
              <a:rPr lang="en-US" altLang="zh-TW">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2447004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60F4332-2388-41C4-90F6-ED7BCD0432A1}" type="slidenum">
              <a:rPr lang="en-US" altLang="zh-TW">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4090818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9" name="Date Placeholder 8"/>
          <p:cNvSpPr>
            <a:spLocks noGrp="1"/>
          </p:cNvSpPr>
          <p:nvPr>
            <p:ph type="dt" sz="half" idx="10"/>
          </p:nvPr>
        </p:nvSpPr>
        <p:spPr/>
        <p:txBody>
          <a:bodyPr/>
          <a:lstStyle>
            <a:lvl1pPr>
              <a:defRPr>
                <a:solidFill>
                  <a:srgbClr val="FFFFFF"/>
                </a:solidFill>
              </a:defRPr>
            </a:lvl1pPr>
          </a:lstStyle>
          <a:p>
            <a:fld id="{8472329E-3DE4-4969-B796-BDD6867057D0}" type="datetimeFigureOut">
              <a:rPr lang="zh-TW" altLang="en-US" smtClean="0"/>
              <a:t>2018/6/29</a:t>
            </a:fld>
            <a:endParaRPr lang="zh-TW" alt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EDD521F-B2AD-44C3-9DEC-183CB689895B}" type="slidenum">
              <a:rPr lang="zh-TW" altLang="en-US" smtClean="0"/>
              <a:t>‹#›</a:t>
            </a:fld>
            <a:endParaRPr lang="zh-TW" alt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zh-TW" alt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zh-TW" altLang="en-US" smtClean="0"/>
              <a:t>按一下以編輯母片標題樣式</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7C836FC-8E15-4B17-A6A4-4093064469C7}" type="slidenum">
              <a:rPr lang="en-US" altLang="zh-TW">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1920804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07D9E1-1E02-447C-992C-41C8EE96A365}" type="slidenum">
              <a:rPr lang="en-US" altLang="zh-TW">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3451890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A00FD8-0B20-424F-B97B-8E33A87F26B7}" type="slidenum">
              <a:rPr lang="en-US" altLang="zh-TW">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1581531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089F0C-11FD-4232-A22D-997E76FDCF37}" type="slidenum">
              <a:rPr lang="en-US" altLang="zh-TW">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2156122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9C0539-EFCC-4133-8653-1C8066DA3595}" type="slidenum">
              <a:rPr lang="en-US" altLang="zh-TW">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110502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685800" y="1981200"/>
            <a:ext cx="7772400" cy="4114800"/>
          </a:xfrm>
        </p:spPr>
        <p:txBody>
          <a:bodyPr/>
          <a:lstStyle/>
          <a:p>
            <a:pPr lvl="0"/>
            <a:endParaRPr lang="zh-TW"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8A842D-69C7-4630-AA28-C99BFA8019E2}" type="slidenum">
              <a:rPr lang="en-US" altLang="zh-TW">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9675157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5" name="矩形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6"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7"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10" name="矩形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11" name="直線接點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12" name="矩形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新細明體" charset="-120"/>
            </a:endParaRPr>
          </a:p>
        </p:txBody>
      </p:sp>
      <p:sp>
        <p:nvSpPr>
          <p:cNvPr id="13" name="橢圓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橢圓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8" name="標題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zh-TW" altLang="en-US" smtClean="0"/>
              <a:t>按一下以編輯母片標題樣式</a:t>
            </a:r>
            <a:endParaRPr lang="en-US"/>
          </a:p>
        </p:txBody>
      </p:sp>
      <p:sp>
        <p:nvSpPr>
          <p:cNvPr id="15" name="日期版面配置區 27"/>
          <p:cNvSpPr>
            <a:spLocks noGrp="1"/>
          </p:cNvSpPr>
          <p:nvPr>
            <p:ph type="dt" sz="half" idx="10"/>
          </p:nvPr>
        </p:nvSpPr>
        <p:spPr/>
        <p:txBody>
          <a:bodyPr/>
          <a:lstStyle>
            <a:lvl1pPr>
              <a:defRPr/>
            </a:lvl1pPr>
          </a:lstStyle>
          <a:p>
            <a:pPr>
              <a:defRPr/>
            </a:pPr>
            <a:fld id="{19D93D13-061C-4E4D-AF40-4DB6F6CAC8FB}" type="datetimeFigureOut">
              <a:rPr lang="zh-TW" altLang="en-US"/>
              <a:pPr>
                <a:defRPr/>
              </a:pPr>
              <a:t>2018/6/29</a:t>
            </a:fld>
            <a:endParaRPr lang="zh-TW" altLang="en-US"/>
          </a:p>
        </p:txBody>
      </p:sp>
      <p:sp>
        <p:nvSpPr>
          <p:cNvPr id="16" name="頁尾版面配置區 16"/>
          <p:cNvSpPr>
            <a:spLocks noGrp="1"/>
          </p:cNvSpPr>
          <p:nvPr>
            <p:ph type="ftr" sz="quarter" idx="11"/>
          </p:nvPr>
        </p:nvSpPr>
        <p:spPr/>
        <p:txBody>
          <a:bodyPr/>
          <a:lstStyle>
            <a:lvl1pPr>
              <a:defRPr/>
            </a:lvl1pPr>
          </a:lstStyle>
          <a:p>
            <a:pPr>
              <a:defRPr/>
            </a:pPr>
            <a:endParaRPr lang="zh-TW" altLang="en-US"/>
          </a:p>
        </p:txBody>
      </p:sp>
      <p:sp>
        <p:nvSpPr>
          <p:cNvPr id="17" name="投影片編號版面配置區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E5D8F8EE-0F51-49FD-8618-1CCE6F47AD45}" type="slidenum">
              <a:rPr lang="zh-TW" altLang="en-US">
                <a:solidFill>
                  <a:srgbClr val="8CADAE">
                    <a:shade val="75000"/>
                  </a:srgbClr>
                </a:solidFill>
              </a:rPr>
              <a:pPr>
                <a:defRPr/>
              </a:pPr>
              <a:t>‹#›</a:t>
            </a:fld>
            <a:endParaRPr lang="zh-TW" altLang="en-US">
              <a:solidFill>
                <a:srgbClr val="8CADAE">
                  <a:shade val="75000"/>
                </a:srgbClr>
              </a:solidFill>
            </a:endParaRPr>
          </a:p>
        </p:txBody>
      </p:sp>
    </p:spTree>
    <p:extLst>
      <p:ext uri="{BB962C8B-B14F-4D97-AF65-F5344CB8AC3E}">
        <p14:creationId xmlns:p14="http://schemas.microsoft.com/office/powerpoint/2010/main" val="328527088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4"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7"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8" name="矩形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9" name="矩形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10" name="矩形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11" name="矩形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新細明體" charset="-120"/>
            </a:endParaRPr>
          </a:p>
        </p:txBody>
      </p:sp>
      <p:sp>
        <p:nvSpPr>
          <p:cNvPr id="12" name="直線接點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13" name="橢圓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橢圓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文字版面配置區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2" name="標題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zh-TW" altLang="en-US" smtClean="0"/>
              <a:t>按一下以編輯母片標題樣式</a:t>
            </a:r>
            <a:endParaRPr lang="en-US"/>
          </a:p>
        </p:txBody>
      </p:sp>
      <p:sp>
        <p:nvSpPr>
          <p:cNvPr id="15" name="頁尾版面配置區 4"/>
          <p:cNvSpPr>
            <a:spLocks noGrp="1"/>
          </p:cNvSpPr>
          <p:nvPr>
            <p:ph type="ftr" sz="quarter" idx="10"/>
          </p:nvPr>
        </p:nvSpPr>
        <p:spPr/>
        <p:txBody>
          <a:bodyPr/>
          <a:lstStyle>
            <a:lvl1pPr>
              <a:defRPr/>
            </a:lvl1pPr>
          </a:lstStyle>
          <a:p>
            <a:pPr>
              <a:defRPr/>
            </a:pPr>
            <a:endParaRPr lang="zh-TW" altLang="en-US"/>
          </a:p>
        </p:txBody>
      </p:sp>
      <p:sp>
        <p:nvSpPr>
          <p:cNvPr id="16" name="日期版面配置區 3"/>
          <p:cNvSpPr>
            <a:spLocks noGrp="1"/>
          </p:cNvSpPr>
          <p:nvPr>
            <p:ph type="dt" sz="half" idx="11"/>
          </p:nvPr>
        </p:nvSpPr>
        <p:spPr/>
        <p:txBody>
          <a:bodyPr/>
          <a:lstStyle>
            <a:lvl1pPr>
              <a:defRPr/>
            </a:lvl1pPr>
          </a:lstStyle>
          <a:p>
            <a:pPr>
              <a:defRPr/>
            </a:pPr>
            <a:fld id="{AC64F774-D561-4B2E-9E25-45DE3D423F11}" type="datetimeFigureOut">
              <a:rPr lang="zh-TW" altLang="en-US"/>
              <a:pPr>
                <a:defRPr/>
              </a:pPr>
              <a:t>2018/6/29</a:t>
            </a:fld>
            <a:endParaRPr lang="zh-TW" altLang="en-US"/>
          </a:p>
        </p:txBody>
      </p:sp>
      <p:sp>
        <p:nvSpPr>
          <p:cNvPr id="17" name="投影片編號版面配置區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5312A08C-92B9-4858-B53C-46D7FF9BA2A0}" type="slidenum">
              <a:rPr lang="zh-TW" altLang="en-US">
                <a:solidFill>
                  <a:srgbClr val="8CADAE">
                    <a:shade val="75000"/>
                  </a:srgbClr>
                </a:solidFill>
              </a:rPr>
              <a:pPr>
                <a:defRPr/>
              </a:pPr>
              <a:t>‹#›</a:t>
            </a:fld>
            <a:endParaRPr lang="zh-TW" altLang="en-US">
              <a:solidFill>
                <a:srgbClr val="8CADAE">
                  <a:shade val="75000"/>
                </a:srgbClr>
              </a:solidFill>
            </a:endParaRPr>
          </a:p>
        </p:txBody>
      </p:sp>
    </p:spTree>
    <p:extLst>
      <p:ext uri="{BB962C8B-B14F-4D97-AF65-F5344CB8AC3E}">
        <p14:creationId xmlns:p14="http://schemas.microsoft.com/office/powerpoint/2010/main" val="349003728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直線接點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2" name="標題 1"/>
          <p:cNvSpPr>
            <a:spLocks noGrp="1"/>
          </p:cNvSpPr>
          <p:nvPr>
            <p:ph type="title"/>
          </p:nvPr>
        </p:nvSpPr>
        <p:spPr>
          <a:xfrm>
            <a:off x="301752" y="228600"/>
            <a:ext cx="8534400" cy="758952"/>
          </a:xfrm>
        </p:spPr>
        <p:txBody>
          <a:bodyPr/>
          <a:lstStyle/>
          <a:p>
            <a:r>
              <a:rPr lang="zh-TW" altLang="en-US" smtClean="0"/>
              <a:t>按一下以編輯母片標題樣式</a:t>
            </a:r>
            <a:endParaRPr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日期版面配置區 4"/>
          <p:cNvSpPr>
            <a:spLocks noGrp="1"/>
          </p:cNvSpPr>
          <p:nvPr>
            <p:ph type="dt" sz="half" idx="10"/>
          </p:nvPr>
        </p:nvSpPr>
        <p:spPr>
          <a:xfrm>
            <a:off x="5791200" y="6410325"/>
            <a:ext cx="3044825" cy="365125"/>
          </a:xfrm>
        </p:spPr>
        <p:txBody>
          <a:bodyPr/>
          <a:lstStyle>
            <a:lvl1pPr>
              <a:defRPr/>
            </a:lvl1pPr>
          </a:lstStyle>
          <a:p>
            <a:pPr>
              <a:defRPr/>
            </a:pPr>
            <a:fld id="{555539CB-8E97-4EE6-B8E9-24C4707F1AE3}" type="datetimeFigureOut">
              <a:rPr lang="zh-TW" altLang="en-US"/>
              <a:pPr>
                <a:defRPr/>
              </a:pPr>
              <a:t>2018/6/29</a:t>
            </a:fld>
            <a:endParaRPr lang="zh-TW" altLang="en-US"/>
          </a:p>
        </p:txBody>
      </p:sp>
      <p:sp>
        <p:nvSpPr>
          <p:cNvPr id="7" name="頁尾版面配置區 5"/>
          <p:cNvSpPr>
            <a:spLocks noGrp="1"/>
          </p:cNvSpPr>
          <p:nvPr>
            <p:ph type="ftr" sz="quarter" idx="11"/>
          </p:nvPr>
        </p:nvSpPr>
        <p:spPr/>
        <p:txBody>
          <a:bodyPr/>
          <a:lstStyle>
            <a:lvl1pPr>
              <a:defRPr/>
            </a:lvl1pPr>
          </a:lstStyle>
          <a:p>
            <a:pPr>
              <a:defRPr/>
            </a:pPr>
            <a:endParaRPr lang="zh-TW" altLang="en-US"/>
          </a:p>
        </p:txBody>
      </p:sp>
      <p:sp>
        <p:nvSpPr>
          <p:cNvPr id="8" name="投影片編號版面配置區 6"/>
          <p:cNvSpPr>
            <a:spLocks noGrp="1"/>
          </p:cNvSpPr>
          <p:nvPr>
            <p:ph type="sldNum" sz="quarter" idx="12"/>
          </p:nvPr>
        </p:nvSpPr>
        <p:spPr/>
        <p:txBody>
          <a:bodyPr/>
          <a:lstStyle>
            <a:lvl1pPr>
              <a:defRPr/>
            </a:lvl1pPr>
          </a:lstStyle>
          <a:p>
            <a:pPr>
              <a:defRPr/>
            </a:pPr>
            <a:fld id="{9CC0E1BB-0650-43C4-AC82-CE11023ADAF9}" type="slidenum">
              <a:rPr lang="zh-TW" altLang="en-US">
                <a:solidFill>
                  <a:srgbClr val="8CADAE">
                    <a:shade val="75000"/>
                  </a:srgbClr>
                </a:solidFill>
              </a:rPr>
              <a:pPr>
                <a:defRPr/>
              </a:pPr>
              <a:t>‹#›</a:t>
            </a:fld>
            <a:endParaRPr lang="zh-TW" altLang="en-US">
              <a:solidFill>
                <a:srgbClr val="8CADAE">
                  <a:shade val="75000"/>
                </a:srgbClr>
              </a:solidFill>
            </a:endParaRPr>
          </a:p>
        </p:txBody>
      </p:sp>
    </p:spTree>
    <p:extLst>
      <p:ext uri="{BB962C8B-B14F-4D97-AF65-F5344CB8AC3E}">
        <p14:creationId xmlns:p14="http://schemas.microsoft.com/office/powerpoint/2010/main" val="119279482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7" name="直線接點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8"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10"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11"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12" name="矩形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矩形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14" name="直線接點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15" name="矩形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新細明體" charset="-120"/>
            </a:endParaRPr>
          </a:p>
        </p:txBody>
      </p:sp>
      <p:sp>
        <p:nvSpPr>
          <p:cNvPr id="16" name="橢圓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7" name="橢圓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24" name="內容版面配置區 23"/>
          <p:cNvSpPr>
            <a:spLocks noGrp="1"/>
          </p:cNvSpPr>
          <p:nvPr>
            <p:ph sz="quarter" idx="2"/>
          </p:nvPr>
        </p:nvSpPr>
        <p:spPr>
          <a:xfrm>
            <a:off x="301752" y="2471383"/>
            <a:ext cx="4041648" cy="3818404"/>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26" name="內容版面配置區 25"/>
          <p:cNvSpPr>
            <a:spLocks noGrp="1"/>
          </p:cNvSpPr>
          <p:nvPr>
            <p:ph sz="quarter" idx="4"/>
          </p:nvPr>
        </p:nvSpPr>
        <p:spPr>
          <a:xfrm>
            <a:off x="4800600" y="2471383"/>
            <a:ext cx="4038600" cy="382219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23" name="標題 22"/>
          <p:cNvSpPr>
            <a:spLocks noGrp="1"/>
          </p:cNvSpPr>
          <p:nvPr>
            <p:ph type="title"/>
          </p:nvPr>
        </p:nvSpPr>
        <p:spPr/>
        <p:txBody>
          <a:bodyPr rtlCol="0"/>
          <a:lstStyle/>
          <a:p>
            <a:r>
              <a:rPr lang="zh-TW" altLang="en-US" smtClean="0"/>
              <a:t>按一下以編輯母片標題樣式</a:t>
            </a:r>
            <a:endParaRPr lang="en-US"/>
          </a:p>
        </p:txBody>
      </p:sp>
      <p:sp>
        <p:nvSpPr>
          <p:cNvPr id="18" name="日期版面配置區 6"/>
          <p:cNvSpPr>
            <a:spLocks noGrp="1"/>
          </p:cNvSpPr>
          <p:nvPr>
            <p:ph type="dt" sz="half" idx="10"/>
          </p:nvPr>
        </p:nvSpPr>
        <p:spPr/>
        <p:txBody>
          <a:bodyPr/>
          <a:lstStyle>
            <a:lvl1pPr>
              <a:defRPr/>
            </a:lvl1pPr>
          </a:lstStyle>
          <a:p>
            <a:pPr>
              <a:defRPr/>
            </a:pPr>
            <a:fld id="{0EE35B5D-25C5-44E5-99C8-446EF4516472}" type="datetimeFigureOut">
              <a:rPr lang="zh-TW" altLang="en-US"/>
              <a:pPr>
                <a:defRPr/>
              </a:pPr>
              <a:t>2018/6/29</a:t>
            </a:fld>
            <a:endParaRPr lang="zh-TW" altLang="en-US"/>
          </a:p>
        </p:txBody>
      </p:sp>
      <p:sp>
        <p:nvSpPr>
          <p:cNvPr id="19" name="頁尾版面配置區 7"/>
          <p:cNvSpPr>
            <a:spLocks noGrp="1"/>
          </p:cNvSpPr>
          <p:nvPr>
            <p:ph type="ftr" sz="quarter" idx="11"/>
          </p:nvPr>
        </p:nvSpPr>
        <p:spPr>
          <a:xfrm>
            <a:off x="304800" y="6410325"/>
            <a:ext cx="3581400" cy="365125"/>
          </a:xfrm>
        </p:spPr>
        <p:txBody>
          <a:bodyPr/>
          <a:lstStyle>
            <a:lvl1pPr>
              <a:defRPr/>
            </a:lvl1pPr>
          </a:lstStyle>
          <a:p>
            <a:pPr>
              <a:defRPr/>
            </a:pPr>
            <a:endParaRPr lang="zh-TW" altLang="en-US"/>
          </a:p>
        </p:txBody>
      </p:sp>
      <p:sp>
        <p:nvSpPr>
          <p:cNvPr id="20" name="投影片編號版面配置區 8"/>
          <p:cNvSpPr>
            <a:spLocks noGrp="1"/>
          </p:cNvSpPr>
          <p:nvPr>
            <p:ph type="sldNum" sz="quarter" idx="12"/>
          </p:nvPr>
        </p:nvSpPr>
        <p:spPr>
          <a:xfrm>
            <a:off x="4343400" y="1042988"/>
            <a:ext cx="457200" cy="441325"/>
          </a:xfrm>
        </p:spPr>
        <p:txBody>
          <a:bodyPr/>
          <a:lstStyle>
            <a:lvl1pPr algn="ctr">
              <a:defRPr/>
            </a:lvl1pPr>
          </a:lstStyle>
          <a:p>
            <a:pPr>
              <a:defRPr/>
            </a:pPr>
            <a:fld id="{9673B3AE-F06D-467D-8AFF-0F5FE86BAB7C}" type="slidenum">
              <a:rPr lang="zh-TW" altLang="en-US">
                <a:solidFill>
                  <a:srgbClr val="8CADAE">
                    <a:shade val="75000"/>
                  </a:srgbClr>
                </a:solidFill>
              </a:rPr>
              <a:pPr>
                <a:defRPr/>
              </a:pPr>
              <a:t>‹#›</a:t>
            </a:fld>
            <a:endParaRPr lang="zh-TW" altLang="en-US">
              <a:solidFill>
                <a:srgbClr val="8CADAE">
                  <a:shade val="75000"/>
                </a:srgbClr>
              </a:solidFill>
            </a:endParaRPr>
          </a:p>
        </p:txBody>
      </p:sp>
    </p:spTree>
    <p:extLst>
      <p:ext uri="{BB962C8B-B14F-4D97-AF65-F5344CB8AC3E}">
        <p14:creationId xmlns:p14="http://schemas.microsoft.com/office/powerpoint/2010/main" val="13875370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8472329E-3DE4-4969-B796-BDD6867057D0}" type="datetimeFigureOut">
              <a:rPr lang="zh-TW" altLang="en-US" smtClean="0"/>
              <a:t>2018/6/29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EDD521F-B2AD-44C3-9DEC-183CB689895B}" type="slidenum">
              <a:rPr lang="zh-TW" altLang="en-US" smtClean="0"/>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2"/>
          <p:cNvSpPr>
            <a:spLocks noGrp="1"/>
          </p:cNvSpPr>
          <p:nvPr>
            <p:ph type="dt" sz="half" idx="10"/>
          </p:nvPr>
        </p:nvSpPr>
        <p:spPr/>
        <p:txBody>
          <a:bodyPr/>
          <a:lstStyle>
            <a:lvl1pPr>
              <a:defRPr/>
            </a:lvl1pPr>
          </a:lstStyle>
          <a:p>
            <a:pPr>
              <a:defRPr/>
            </a:pPr>
            <a:fld id="{21949228-6DD9-436B-9890-6CF27FFA9A7F}" type="datetimeFigureOut">
              <a:rPr lang="zh-TW" altLang="en-US"/>
              <a:pPr>
                <a:defRPr/>
              </a:pPr>
              <a:t>2018/6/29</a:t>
            </a:fld>
            <a:endParaRPr lang="zh-TW" altLang="en-US"/>
          </a:p>
        </p:txBody>
      </p:sp>
      <p:sp>
        <p:nvSpPr>
          <p:cNvPr id="4" name="頁尾版面配置區 3"/>
          <p:cNvSpPr>
            <a:spLocks noGrp="1"/>
          </p:cNvSpPr>
          <p:nvPr>
            <p:ph type="ftr" sz="quarter" idx="11"/>
          </p:nvPr>
        </p:nvSpPr>
        <p:spPr/>
        <p:txBody>
          <a:bodyPr/>
          <a:lstStyle>
            <a:lvl1pPr>
              <a:defRPr/>
            </a:lvl1pPr>
          </a:lstStyle>
          <a:p>
            <a:pPr>
              <a:defRPr/>
            </a:pPr>
            <a:endParaRPr lang="zh-TW" altLang="en-US"/>
          </a:p>
        </p:txBody>
      </p:sp>
      <p:sp>
        <p:nvSpPr>
          <p:cNvPr id="5" name="投影片編號版面配置區 4"/>
          <p:cNvSpPr>
            <a:spLocks noGrp="1"/>
          </p:cNvSpPr>
          <p:nvPr>
            <p:ph type="sldNum" sz="quarter" idx="12"/>
          </p:nvPr>
        </p:nvSpPr>
        <p:spPr>
          <a:xfrm>
            <a:off x="4343400" y="1036638"/>
            <a:ext cx="457200" cy="441325"/>
          </a:xfrm>
        </p:spPr>
        <p:txBody>
          <a:bodyPr/>
          <a:lstStyle>
            <a:lvl1pPr>
              <a:defRPr/>
            </a:lvl1pPr>
          </a:lstStyle>
          <a:p>
            <a:pPr>
              <a:defRPr/>
            </a:pPr>
            <a:fld id="{0C4F85F2-F2A2-4084-9F47-259B6C78E34B}" type="slidenum">
              <a:rPr lang="zh-TW" altLang="en-US">
                <a:solidFill>
                  <a:srgbClr val="8CADAE">
                    <a:shade val="75000"/>
                  </a:srgbClr>
                </a:solidFill>
              </a:rPr>
              <a:pPr>
                <a:defRPr/>
              </a:pPr>
              <a:t>‹#›</a:t>
            </a:fld>
            <a:endParaRPr lang="zh-TW" altLang="en-US">
              <a:solidFill>
                <a:srgbClr val="8CADAE">
                  <a:shade val="75000"/>
                </a:srgbClr>
              </a:solidFill>
            </a:endParaRPr>
          </a:p>
        </p:txBody>
      </p:sp>
    </p:spTree>
    <p:extLst>
      <p:ext uri="{BB962C8B-B14F-4D97-AF65-F5344CB8AC3E}">
        <p14:creationId xmlns:p14="http://schemas.microsoft.com/office/powerpoint/2010/main" val="13875330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矩形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6"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7"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8" name="矩形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9"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10"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矩形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新細明體" charset="-120"/>
            </a:endParaRPr>
          </a:p>
        </p:txBody>
      </p:sp>
      <p:sp>
        <p:nvSpPr>
          <p:cNvPr id="12" name="直線接點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13" name="橢圓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橢圓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矩形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2" name="標題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20" name="內容版面配置區 19"/>
          <p:cNvSpPr>
            <a:spLocks noGrp="1"/>
          </p:cNvSpPr>
          <p:nvPr>
            <p:ph sz="quarter" idx="1"/>
          </p:nvPr>
        </p:nvSpPr>
        <p:spPr>
          <a:xfrm>
            <a:off x="3124200" y="685800"/>
            <a:ext cx="5638800" cy="5410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6" name="投影片編號版面配置區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3AAF304C-C48B-49E0-BF96-56BDC97D19EE}" type="slidenum">
              <a:rPr lang="zh-TW" altLang="en-US">
                <a:solidFill>
                  <a:srgbClr val="8CADAE">
                    <a:shade val="75000"/>
                  </a:srgbClr>
                </a:solidFill>
              </a:rPr>
              <a:pPr>
                <a:defRPr/>
              </a:pPr>
              <a:t>‹#›</a:t>
            </a:fld>
            <a:endParaRPr lang="zh-TW" altLang="en-US">
              <a:solidFill>
                <a:srgbClr val="8CADAE">
                  <a:shade val="75000"/>
                </a:srgbClr>
              </a:solidFill>
            </a:endParaRPr>
          </a:p>
        </p:txBody>
      </p:sp>
      <p:sp>
        <p:nvSpPr>
          <p:cNvPr id="17" name="日期版面配置區 4"/>
          <p:cNvSpPr>
            <a:spLocks noGrp="1"/>
          </p:cNvSpPr>
          <p:nvPr>
            <p:ph type="dt" sz="half" idx="11"/>
          </p:nvPr>
        </p:nvSpPr>
        <p:spPr/>
        <p:txBody>
          <a:bodyPr/>
          <a:lstStyle>
            <a:lvl1pPr>
              <a:defRPr/>
            </a:lvl1pPr>
          </a:lstStyle>
          <a:p>
            <a:pPr>
              <a:defRPr/>
            </a:pPr>
            <a:fld id="{F262A2E0-8E17-4AA1-9890-4F3C462F89C9}" type="datetimeFigureOut">
              <a:rPr lang="zh-TW" altLang="en-US"/>
              <a:pPr>
                <a:defRPr/>
              </a:pPr>
              <a:t>2018/6/29</a:t>
            </a:fld>
            <a:endParaRPr lang="zh-TW" altLang="en-US"/>
          </a:p>
        </p:txBody>
      </p:sp>
      <p:sp>
        <p:nvSpPr>
          <p:cNvPr id="18" name="頁尾版面配置區 5"/>
          <p:cNvSpPr>
            <a:spLocks noGrp="1"/>
          </p:cNvSpPr>
          <p:nvPr>
            <p:ph type="ftr" sz="quarter" idx="12"/>
          </p:nvPr>
        </p:nvSpPr>
        <p:spPr>
          <a:xfrm>
            <a:off x="301625" y="6410325"/>
            <a:ext cx="3382963" cy="366713"/>
          </a:xfrm>
        </p:spPr>
        <p:txBody>
          <a:bodyPr/>
          <a:lstStyle>
            <a:lvl1pPr>
              <a:defRPr/>
            </a:lvl1pPr>
          </a:lstStyle>
          <a:p>
            <a:pPr>
              <a:defRPr/>
            </a:pPr>
            <a:endParaRPr lang="zh-TW" altLang="en-US"/>
          </a:p>
        </p:txBody>
      </p:sp>
    </p:spTree>
    <p:extLst>
      <p:ext uri="{BB962C8B-B14F-4D97-AF65-F5344CB8AC3E}">
        <p14:creationId xmlns:p14="http://schemas.microsoft.com/office/powerpoint/2010/main" val="70061740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直線接點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6"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7"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8"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9"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a typeface="新細明體" charset="-120"/>
            </a:endParaRPr>
          </a:p>
        </p:txBody>
      </p:sp>
      <p:sp>
        <p:nvSpPr>
          <p:cNvPr id="10" name="矩形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11"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矩形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新細明體" charset="-120"/>
            </a:endParaRPr>
          </a:p>
        </p:txBody>
      </p:sp>
      <p:sp>
        <p:nvSpPr>
          <p:cNvPr id="13" name="橢圓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橢圓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矩形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16" name="投影片編號版面配置區 6"/>
          <p:cNvSpPr>
            <a:spLocks noGrp="1"/>
          </p:cNvSpPr>
          <p:nvPr>
            <p:ph type="sldNum" sz="quarter" idx="10"/>
          </p:nvPr>
        </p:nvSpPr>
        <p:spPr>
          <a:xfrm>
            <a:off x="1371600" y="312738"/>
            <a:ext cx="457200" cy="441325"/>
          </a:xfrm>
        </p:spPr>
        <p:txBody>
          <a:bodyPr/>
          <a:lstStyle>
            <a:lvl1pPr>
              <a:defRPr/>
            </a:lvl1pPr>
          </a:lstStyle>
          <a:p>
            <a:pPr>
              <a:defRPr/>
            </a:pPr>
            <a:fld id="{372ED208-C407-4386-8866-A477AD1B4F80}" type="slidenum">
              <a:rPr lang="zh-TW" altLang="en-US">
                <a:solidFill>
                  <a:srgbClr val="8CADAE">
                    <a:shade val="75000"/>
                  </a:srgbClr>
                </a:solidFill>
              </a:rPr>
              <a:pPr>
                <a:defRPr/>
              </a:pPr>
              <a:t>‹#›</a:t>
            </a:fld>
            <a:endParaRPr lang="zh-TW" altLang="en-US">
              <a:solidFill>
                <a:srgbClr val="8CADAE">
                  <a:shade val="75000"/>
                </a:srgbClr>
              </a:solidFill>
            </a:endParaRPr>
          </a:p>
        </p:txBody>
      </p:sp>
      <p:sp>
        <p:nvSpPr>
          <p:cNvPr id="17" name="日期版面配置區 4"/>
          <p:cNvSpPr>
            <a:spLocks noGrp="1"/>
          </p:cNvSpPr>
          <p:nvPr>
            <p:ph type="dt" sz="half" idx="11"/>
          </p:nvPr>
        </p:nvSpPr>
        <p:spPr>
          <a:xfrm>
            <a:off x="5788025" y="6405563"/>
            <a:ext cx="3044825" cy="365125"/>
          </a:xfrm>
        </p:spPr>
        <p:txBody>
          <a:bodyPr/>
          <a:lstStyle>
            <a:lvl1pPr>
              <a:defRPr/>
            </a:lvl1pPr>
          </a:lstStyle>
          <a:p>
            <a:pPr>
              <a:defRPr/>
            </a:pPr>
            <a:fld id="{8BDD5414-BCBD-4781-8FD6-AAE781A8D2CF}" type="datetimeFigureOut">
              <a:rPr lang="zh-TW" altLang="en-US"/>
              <a:pPr>
                <a:defRPr/>
              </a:pPr>
              <a:t>2018/6/29</a:t>
            </a:fld>
            <a:endParaRPr lang="zh-TW" altLang="en-US"/>
          </a:p>
        </p:txBody>
      </p:sp>
      <p:sp>
        <p:nvSpPr>
          <p:cNvPr id="18" name="頁尾版面配置區 5"/>
          <p:cNvSpPr>
            <a:spLocks noGrp="1"/>
          </p:cNvSpPr>
          <p:nvPr>
            <p:ph type="ftr" sz="quarter" idx="12"/>
          </p:nvPr>
        </p:nvSpPr>
        <p:spPr>
          <a:xfrm>
            <a:off x="301625" y="6410325"/>
            <a:ext cx="3584575" cy="366713"/>
          </a:xfrm>
        </p:spPr>
        <p:txBody>
          <a:bodyPr/>
          <a:lstStyle>
            <a:lvl1pPr>
              <a:defRPr/>
            </a:lvl1pPr>
          </a:lstStyle>
          <a:p>
            <a:pPr>
              <a:defRPr/>
            </a:pPr>
            <a:endParaRPr lang="zh-TW" altLang="en-US"/>
          </a:p>
        </p:txBody>
      </p:sp>
    </p:spTree>
    <p:extLst>
      <p:ext uri="{BB962C8B-B14F-4D97-AF65-F5344CB8AC3E}">
        <p14:creationId xmlns:p14="http://schemas.microsoft.com/office/powerpoint/2010/main" val="22476385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01774E10-1BEF-4F7D-ABA1-26DCA3633943}" type="datetimeFigureOut">
              <a:rPr lang="zh-TW" altLang="en-US"/>
              <a:pPr>
                <a:defRPr/>
              </a:pPr>
              <a:t>2018/6/29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EEBA1AF-1854-4E41-A040-FFB180A1BEBE}" type="slidenum">
              <a:rPr lang="zh-TW" altLang="en-US">
                <a:solidFill>
                  <a:srgbClr val="8CADAE">
                    <a:shade val="75000"/>
                  </a:srgbClr>
                </a:solidFill>
              </a:rPr>
              <a:pPr>
                <a:defRPr/>
              </a:pPr>
              <a:t>‹#›</a:t>
            </a:fld>
            <a:endParaRPr lang="zh-TW" altLang="en-US">
              <a:solidFill>
                <a:srgbClr val="8CADAE">
                  <a:shade val="75000"/>
                </a:srgbClr>
              </a:solidFill>
            </a:endParaRPr>
          </a:p>
        </p:txBody>
      </p:sp>
    </p:spTree>
    <p:extLst>
      <p:ext uri="{BB962C8B-B14F-4D97-AF65-F5344CB8AC3E}">
        <p14:creationId xmlns:p14="http://schemas.microsoft.com/office/powerpoint/2010/main" val="1768580468"/>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5"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6" name="矩形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7"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8" name="矩形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9" name="矩形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新細明體" charset="-120"/>
            </a:endParaRPr>
          </a:p>
        </p:txBody>
      </p:sp>
      <p:sp>
        <p:nvSpPr>
          <p:cNvPr id="10" name="直線接點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11" name="橢圓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橢圓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直排文字版面配置區 2"/>
          <p:cNvSpPr>
            <a:spLocks noGrp="1"/>
          </p:cNvSpPr>
          <p:nvPr>
            <p:ph type="body" orient="vert" idx="1"/>
          </p:nvPr>
        </p:nvSpPr>
        <p:spPr>
          <a:xfrm>
            <a:off x="304800" y="304800"/>
            <a:ext cx="6553200" cy="5821366"/>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2" name="直排標題 1"/>
          <p:cNvSpPr>
            <a:spLocks noGrp="1"/>
          </p:cNvSpPr>
          <p:nvPr>
            <p:ph type="title" orient="vert"/>
          </p:nvPr>
        </p:nvSpPr>
        <p:spPr>
          <a:xfrm>
            <a:off x="7391400" y="304801"/>
            <a:ext cx="1447800" cy="5851525"/>
          </a:xfrm>
        </p:spPr>
        <p:txBody>
          <a:bodyPr vert="eaVert"/>
          <a:lstStyle/>
          <a:p>
            <a:r>
              <a:rPr lang="zh-TW" altLang="en-US" smtClean="0"/>
              <a:t>按一下以編輯母片標題樣式</a:t>
            </a:r>
            <a:endParaRPr lang="en-US"/>
          </a:p>
        </p:txBody>
      </p:sp>
      <p:sp>
        <p:nvSpPr>
          <p:cNvPr id="13" name="投影片編號版面配置區 5"/>
          <p:cNvSpPr>
            <a:spLocks noGrp="1"/>
          </p:cNvSpPr>
          <p:nvPr>
            <p:ph type="sldNum" sz="quarter" idx="10"/>
          </p:nvPr>
        </p:nvSpPr>
        <p:spPr>
          <a:xfrm>
            <a:off x="6915150" y="3009900"/>
            <a:ext cx="457200" cy="441325"/>
          </a:xfrm>
        </p:spPr>
        <p:txBody>
          <a:bodyPr/>
          <a:lstStyle>
            <a:lvl1pPr>
              <a:defRPr/>
            </a:lvl1pPr>
          </a:lstStyle>
          <a:p>
            <a:pPr>
              <a:defRPr/>
            </a:pPr>
            <a:fld id="{831EA1CB-1DB3-46CF-B4EF-DD759451A741}" type="slidenum">
              <a:rPr lang="zh-TW" altLang="en-US">
                <a:solidFill>
                  <a:srgbClr val="8CADAE">
                    <a:shade val="75000"/>
                  </a:srgbClr>
                </a:solidFill>
              </a:rPr>
              <a:pPr>
                <a:defRPr/>
              </a:pPr>
              <a:t>‹#›</a:t>
            </a:fld>
            <a:endParaRPr lang="zh-TW" altLang="en-US">
              <a:solidFill>
                <a:srgbClr val="8CADAE">
                  <a:shade val="75000"/>
                </a:srgbClr>
              </a:solidFill>
            </a:endParaRPr>
          </a:p>
        </p:txBody>
      </p:sp>
      <p:sp>
        <p:nvSpPr>
          <p:cNvPr id="14" name="日期版面配置區 3"/>
          <p:cNvSpPr>
            <a:spLocks noGrp="1"/>
          </p:cNvSpPr>
          <p:nvPr>
            <p:ph type="dt" sz="half" idx="11"/>
          </p:nvPr>
        </p:nvSpPr>
        <p:spPr/>
        <p:txBody>
          <a:bodyPr/>
          <a:lstStyle>
            <a:lvl1pPr>
              <a:defRPr/>
            </a:lvl1pPr>
          </a:lstStyle>
          <a:p>
            <a:pPr>
              <a:defRPr/>
            </a:pPr>
            <a:fld id="{EB994C03-1C0F-4E2E-A11A-945015A8E091}" type="datetimeFigureOut">
              <a:rPr lang="zh-TW" altLang="en-US"/>
              <a:pPr>
                <a:defRPr/>
              </a:pPr>
              <a:t>2018/6/29</a:t>
            </a:fld>
            <a:endParaRPr lang="zh-TW" altLang="en-US"/>
          </a:p>
        </p:txBody>
      </p:sp>
      <p:sp>
        <p:nvSpPr>
          <p:cNvPr id="15" name="頁尾版面配置區 4"/>
          <p:cNvSpPr>
            <a:spLocks noGrp="1"/>
          </p:cNvSpPr>
          <p:nvPr>
            <p:ph type="ftr" sz="quarter" idx="12"/>
          </p:nvPr>
        </p:nvSpPr>
        <p:spPr/>
        <p:txBody>
          <a:bodyPr/>
          <a:lstStyle>
            <a:lvl1pPr>
              <a:defRPr/>
            </a:lvl1pPr>
          </a:lstStyle>
          <a:p>
            <a:pPr>
              <a:defRPr/>
            </a:pPr>
            <a:endParaRPr lang="zh-TW" altLang="en-US"/>
          </a:p>
        </p:txBody>
      </p:sp>
    </p:spTree>
    <p:extLst>
      <p:ext uri="{BB962C8B-B14F-4D97-AF65-F5344CB8AC3E}">
        <p14:creationId xmlns:p14="http://schemas.microsoft.com/office/powerpoint/2010/main" val="2153586646"/>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FA442FE-C9C8-4FF7-9196-F9BD30282B16}" type="datetime1">
              <a:rPr lang="zh-TW" altLang="en-US">
                <a:solidFill>
                  <a:prstClr val="black">
                    <a:tint val="75000"/>
                  </a:prstClr>
                </a:solidFill>
              </a:rPr>
              <a:pPr>
                <a:defRPr/>
              </a:pPr>
              <a:t>2018/6/29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C290D133-0F03-4F15-8DE6-899E412A04FB}" type="slidenum">
              <a:rPr lang="zh-TW" altLang="en-US"/>
              <a:pPr>
                <a:defRPr/>
              </a:pPr>
              <a:t>‹#›</a:t>
            </a:fld>
            <a:endParaRPr lang="en-US" altLang="zh-TW"/>
          </a:p>
        </p:txBody>
      </p:sp>
    </p:spTree>
    <p:extLst>
      <p:ext uri="{BB962C8B-B14F-4D97-AF65-F5344CB8AC3E}">
        <p14:creationId xmlns:p14="http://schemas.microsoft.com/office/powerpoint/2010/main" val="41207514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386602DD-DDDA-434A-BBEB-0B04AE2C2C75}" type="datetime1">
              <a:rPr lang="zh-TW" altLang="en-US">
                <a:solidFill>
                  <a:prstClr val="black">
                    <a:tint val="75000"/>
                  </a:prstClr>
                </a:solidFill>
              </a:rPr>
              <a:pPr>
                <a:defRPr/>
              </a:pPr>
              <a:t>2018/6/29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2A7E01E3-6EF7-49F1-80FA-4DCF4D01AD81}" type="slidenum">
              <a:rPr lang="zh-TW" altLang="en-US"/>
              <a:pPr>
                <a:defRPr/>
              </a:pPr>
              <a:t>‹#›</a:t>
            </a:fld>
            <a:endParaRPr lang="en-US" altLang="zh-TW"/>
          </a:p>
        </p:txBody>
      </p:sp>
    </p:spTree>
    <p:extLst>
      <p:ext uri="{BB962C8B-B14F-4D97-AF65-F5344CB8AC3E}">
        <p14:creationId xmlns:p14="http://schemas.microsoft.com/office/powerpoint/2010/main" val="11765381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F88DB350-3C92-4E7A-8508-765D16F5977C}" type="datetime1">
              <a:rPr lang="zh-TW" altLang="en-US">
                <a:solidFill>
                  <a:prstClr val="black">
                    <a:tint val="75000"/>
                  </a:prstClr>
                </a:solidFill>
              </a:rPr>
              <a:pPr>
                <a:defRPr/>
              </a:pPr>
              <a:t>2018/6/29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E9094254-678B-47A3-8ADF-3950FC50FDF6}" type="slidenum">
              <a:rPr lang="zh-TW" altLang="en-US"/>
              <a:pPr>
                <a:defRPr/>
              </a:pPr>
              <a:t>‹#›</a:t>
            </a:fld>
            <a:endParaRPr lang="en-US" altLang="zh-TW"/>
          </a:p>
        </p:txBody>
      </p:sp>
    </p:spTree>
    <p:extLst>
      <p:ext uri="{BB962C8B-B14F-4D97-AF65-F5344CB8AC3E}">
        <p14:creationId xmlns:p14="http://schemas.microsoft.com/office/powerpoint/2010/main" val="2831533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0C569E19-6E2A-4923-ACC0-66710CBF4277}" type="datetime1">
              <a:rPr lang="zh-TW" altLang="en-US">
                <a:solidFill>
                  <a:prstClr val="black">
                    <a:tint val="75000"/>
                  </a:prstClr>
                </a:solidFill>
              </a:rPr>
              <a:pPr>
                <a:defRPr/>
              </a:pPr>
              <a:t>2018/6/29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0DC2CB55-16B0-4704-A0C5-01FCDE4E7AA2}" type="slidenum">
              <a:rPr lang="zh-TW" altLang="en-US"/>
              <a:pPr>
                <a:defRPr/>
              </a:pPr>
              <a:t>‹#›</a:t>
            </a:fld>
            <a:endParaRPr lang="en-US" altLang="zh-TW"/>
          </a:p>
        </p:txBody>
      </p:sp>
    </p:spTree>
    <p:extLst>
      <p:ext uri="{BB962C8B-B14F-4D97-AF65-F5344CB8AC3E}">
        <p14:creationId xmlns:p14="http://schemas.microsoft.com/office/powerpoint/2010/main" val="3273483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9C5A4E43-68C3-487F-8337-7257C5A029CF}" type="datetime1">
              <a:rPr lang="zh-TW" altLang="en-US">
                <a:solidFill>
                  <a:prstClr val="black">
                    <a:tint val="75000"/>
                  </a:prstClr>
                </a:solidFill>
              </a:rPr>
              <a:pPr>
                <a:defRPr/>
              </a:pPr>
              <a:t>2018/6/29</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D231BA2F-4FF8-439A-B6D0-CB0DA7F1F582}" type="slidenum">
              <a:rPr lang="zh-TW" altLang="en-US"/>
              <a:pPr>
                <a:defRPr/>
              </a:pPr>
              <a:t>‹#›</a:t>
            </a:fld>
            <a:endParaRPr lang="en-US" altLang="zh-TW"/>
          </a:p>
        </p:txBody>
      </p:sp>
    </p:spTree>
    <p:extLst>
      <p:ext uri="{BB962C8B-B14F-4D97-AF65-F5344CB8AC3E}">
        <p14:creationId xmlns:p14="http://schemas.microsoft.com/office/powerpoint/2010/main" val="286274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8472329E-3DE4-4969-B796-BDD6867057D0}" type="datetimeFigureOut">
              <a:rPr lang="zh-TW" altLang="en-US" smtClean="0"/>
              <a:t>2018/6/29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EDD521F-B2AD-44C3-9DEC-183CB689895B}" type="slidenum">
              <a:rPr lang="zh-TW" altLang="en-US" smtClean="0"/>
              <a:t>‹#›</a:t>
            </a:fld>
            <a:endParaRPr lang="zh-TW" altLang="en-US"/>
          </a:p>
        </p:txBody>
      </p:sp>
      <p:sp>
        <p:nvSpPr>
          <p:cNvPr id="10" name="Title 9"/>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3BB5BCE6-5BDA-4DD0-BBCB-77DC8A621ADF}" type="datetime1">
              <a:rPr lang="zh-TW" altLang="en-US">
                <a:solidFill>
                  <a:prstClr val="black">
                    <a:tint val="75000"/>
                  </a:prstClr>
                </a:solidFill>
              </a:rPr>
              <a:pPr>
                <a:defRPr/>
              </a:pPr>
              <a:t>2018/6/29</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E5F666A0-B15C-4BE8-A17D-94C28298BAE0}" type="slidenum">
              <a:rPr lang="zh-TW" altLang="en-US"/>
              <a:pPr>
                <a:defRPr/>
              </a:pPr>
              <a:t>‹#›</a:t>
            </a:fld>
            <a:endParaRPr lang="en-US" altLang="zh-TW"/>
          </a:p>
        </p:txBody>
      </p:sp>
    </p:spTree>
    <p:extLst>
      <p:ext uri="{BB962C8B-B14F-4D97-AF65-F5344CB8AC3E}">
        <p14:creationId xmlns:p14="http://schemas.microsoft.com/office/powerpoint/2010/main" val="21236453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EE978EA4-3B19-4096-9290-3955481D0E52}" type="datetime1">
              <a:rPr lang="zh-TW" altLang="en-US">
                <a:solidFill>
                  <a:prstClr val="black">
                    <a:tint val="75000"/>
                  </a:prstClr>
                </a:solidFill>
              </a:rPr>
              <a:pPr>
                <a:defRPr/>
              </a:pPr>
              <a:t>2018/6/29</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A5AE8568-6853-460A-BEC9-BE5BE1CC562A}" type="slidenum">
              <a:rPr lang="zh-TW" altLang="en-US"/>
              <a:pPr>
                <a:defRPr/>
              </a:pPr>
              <a:t>‹#›</a:t>
            </a:fld>
            <a:endParaRPr lang="en-US" altLang="zh-TW"/>
          </a:p>
        </p:txBody>
      </p:sp>
    </p:spTree>
    <p:extLst>
      <p:ext uri="{BB962C8B-B14F-4D97-AF65-F5344CB8AC3E}">
        <p14:creationId xmlns:p14="http://schemas.microsoft.com/office/powerpoint/2010/main" val="27728022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ADF5BA1-6D22-400D-9374-7701151F6611}" type="datetime1">
              <a:rPr lang="zh-TW" altLang="en-US">
                <a:solidFill>
                  <a:prstClr val="black">
                    <a:tint val="75000"/>
                  </a:prstClr>
                </a:solidFill>
              </a:rPr>
              <a:pPr>
                <a:defRPr/>
              </a:pPr>
              <a:t>2018/6/29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858BA96C-BEAE-4643-BC6F-4C4183C348D9}" type="slidenum">
              <a:rPr lang="zh-TW" altLang="en-US"/>
              <a:pPr>
                <a:defRPr/>
              </a:pPr>
              <a:t>‹#›</a:t>
            </a:fld>
            <a:endParaRPr lang="en-US" altLang="zh-TW"/>
          </a:p>
        </p:txBody>
      </p:sp>
    </p:spTree>
    <p:extLst>
      <p:ext uri="{BB962C8B-B14F-4D97-AF65-F5344CB8AC3E}">
        <p14:creationId xmlns:p14="http://schemas.microsoft.com/office/powerpoint/2010/main" val="26104087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D316BF4A-A1CB-4031-B07E-C3EB6AD2A4E7}" type="datetime1">
              <a:rPr lang="zh-TW" altLang="en-US">
                <a:solidFill>
                  <a:prstClr val="black">
                    <a:tint val="75000"/>
                  </a:prstClr>
                </a:solidFill>
              </a:rPr>
              <a:pPr>
                <a:defRPr/>
              </a:pPr>
              <a:t>2018/6/29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522D34EB-15B7-48A0-A54A-928B0166102E}" type="slidenum">
              <a:rPr lang="zh-TW" altLang="en-US"/>
              <a:pPr>
                <a:defRPr/>
              </a:pPr>
              <a:t>‹#›</a:t>
            </a:fld>
            <a:endParaRPr lang="en-US" altLang="zh-TW"/>
          </a:p>
        </p:txBody>
      </p:sp>
    </p:spTree>
    <p:extLst>
      <p:ext uri="{BB962C8B-B14F-4D97-AF65-F5344CB8AC3E}">
        <p14:creationId xmlns:p14="http://schemas.microsoft.com/office/powerpoint/2010/main" val="2178659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B12EF719-6D05-48C3-8EE8-0A0D9CF8C583}" type="datetime1">
              <a:rPr lang="zh-TW" altLang="en-US">
                <a:solidFill>
                  <a:prstClr val="black">
                    <a:tint val="75000"/>
                  </a:prstClr>
                </a:solidFill>
              </a:rPr>
              <a:pPr>
                <a:defRPr/>
              </a:pPr>
              <a:t>2018/6/29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69ACA0-FE11-4086-906C-289F4D928D3C}" type="slidenum">
              <a:rPr lang="zh-TW" altLang="en-US"/>
              <a:pPr>
                <a:defRPr/>
              </a:pPr>
              <a:t>‹#›</a:t>
            </a:fld>
            <a:endParaRPr lang="en-US" altLang="zh-TW"/>
          </a:p>
        </p:txBody>
      </p:sp>
    </p:spTree>
    <p:extLst>
      <p:ext uri="{BB962C8B-B14F-4D97-AF65-F5344CB8AC3E}">
        <p14:creationId xmlns:p14="http://schemas.microsoft.com/office/powerpoint/2010/main" val="14235193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35D6D4EF-1AF4-46A8-94EE-6103C73370E7}" type="datetime1">
              <a:rPr lang="zh-TW" altLang="en-US">
                <a:solidFill>
                  <a:prstClr val="black">
                    <a:tint val="75000"/>
                  </a:prstClr>
                </a:solidFill>
              </a:rPr>
              <a:pPr>
                <a:defRPr/>
              </a:pPr>
              <a:t>2018/6/29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06F8C607-30D2-4FE1-BED5-6B22E4D0D3ED}" type="slidenum">
              <a:rPr lang="zh-TW" altLang="en-US"/>
              <a:pPr>
                <a:defRPr/>
              </a:pPr>
              <a:t>‹#›</a:t>
            </a:fld>
            <a:endParaRPr lang="en-US" altLang="zh-TW"/>
          </a:p>
        </p:txBody>
      </p:sp>
    </p:spTree>
    <p:extLst>
      <p:ext uri="{BB962C8B-B14F-4D97-AF65-F5344CB8AC3E}">
        <p14:creationId xmlns:p14="http://schemas.microsoft.com/office/powerpoint/2010/main" val="30688850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472329E-3DE4-4969-B796-BDD6867057D0}" type="datetimeFigureOut">
              <a:rPr lang="zh-TW" altLang="en-US" smtClean="0">
                <a:solidFill>
                  <a:srgbClr val="CCD1B9"/>
                </a:solidFill>
              </a:rPr>
              <a:pPr/>
              <a:t>2018/6/29</a:t>
            </a:fld>
            <a:endParaRPr lang="zh-TW" altLang="en-US">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DEDD521F-B2AD-44C3-9DEC-183CB689895B}" type="slidenum">
              <a:rPr lang="zh-TW" altLang="en-US" smtClean="0"/>
              <a:pPr/>
              <a:t>‹#›</a:t>
            </a:fld>
            <a:endParaRPr lang="zh-TW" alt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zh-TW" altLang="en-US">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zh-TW" altLang="en-US" smtClean="0"/>
              <a:t>按一下以編輯母片標題樣式</a:t>
            </a:r>
            <a:endParaRPr lang="en-US" dirty="0"/>
          </a:p>
        </p:txBody>
      </p:sp>
    </p:spTree>
    <p:extLst>
      <p:ext uri="{BB962C8B-B14F-4D97-AF65-F5344CB8AC3E}">
        <p14:creationId xmlns:p14="http://schemas.microsoft.com/office/powerpoint/2010/main" val="24191556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472329E-3DE4-4969-B796-BDD6867057D0}" type="datetimeFigureOut">
              <a:rPr lang="zh-TW" altLang="en-US" smtClean="0">
                <a:solidFill>
                  <a:srgbClr val="534949"/>
                </a:solidFill>
              </a:rPr>
              <a:pPr/>
              <a:t>2018/6/29</a:t>
            </a:fld>
            <a:endParaRPr lang="zh-TW" altLang="en-US">
              <a:solidFill>
                <a:srgbClr val="534949"/>
              </a:solidFill>
            </a:endParaRPr>
          </a:p>
        </p:txBody>
      </p:sp>
      <p:sp>
        <p:nvSpPr>
          <p:cNvPr id="5" name="Footer Placeholder 4"/>
          <p:cNvSpPr>
            <a:spLocks noGrp="1"/>
          </p:cNvSpPr>
          <p:nvPr>
            <p:ph type="ftr" sz="quarter" idx="11"/>
          </p:nvPr>
        </p:nvSpPr>
        <p:spPr/>
        <p:txBody>
          <a:bodyPr/>
          <a:lstStyle/>
          <a:p>
            <a:endParaRPr lang="zh-TW" altLang="en-US">
              <a:solidFill>
                <a:srgbClr val="534949"/>
              </a:solidFill>
            </a:endParaRPr>
          </a:p>
        </p:txBody>
      </p:sp>
      <p:sp>
        <p:nvSpPr>
          <p:cNvPr id="6" name="Slide Number Placeholder 5"/>
          <p:cNvSpPr>
            <a:spLocks noGrp="1"/>
          </p:cNvSpPr>
          <p:nvPr>
            <p:ph type="sldNum" sz="quarter" idx="12"/>
          </p:nvPr>
        </p:nvSpPr>
        <p:spPr/>
        <p:txBody>
          <a:bodyPr/>
          <a:lstStyle/>
          <a:p>
            <a:fld id="{DEDD521F-B2AD-44C3-9DEC-183CB689895B}" type="slidenum">
              <a:rPr lang="zh-TW" altLang="en-US" smtClean="0">
                <a:solidFill>
                  <a:srgbClr val="534949"/>
                </a:solidFill>
              </a:rPr>
              <a:pPr/>
              <a:t>‹#›</a:t>
            </a:fld>
            <a:endParaRPr lang="zh-TW" altLang="en-US">
              <a:solidFill>
                <a:srgbClr val="534949"/>
              </a:solidFill>
            </a:endParaRPr>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28258774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9" name="Date Placeholder 8"/>
          <p:cNvSpPr>
            <a:spLocks noGrp="1"/>
          </p:cNvSpPr>
          <p:nvPr>
            <p:ph type="dt" sz="half" idx="10"/>
          </p:nvPr>
        </p:nvSpPr>
        <p:spPr/>
        <p:txBody>
          <a:bodyPr/>
          <a:lstStyle>
            <a:lvl1pPr>
              <a:defRPr>
                <a:solidFill>
                  <a:srgbClr val="FFFFFF"/>
                </a:solidFill>
              </a:defRPr>
            </a:lvl1pPr>
          </a:lstStyle>
          <a:p>
            <a:fld id="{8472329E-3DE4-4969-B796-BDD6867057D0}" type="datetimeFigureOut">
              <a:rPr lang="zh-TW" altLang="en-US" smtClean="0"/>
              <a:pPr/>
              <a:t>2018/6/29</a:t>
            </a:fld>
            <a:endParaRPr lang="zh-TW" alt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EDD521F-B2AD-44C3-9DEC-183CB689895B}" type="slidenum">
              <a:rPr lang="zh-TW" altLang="en-US" smtClean="0">
                <a:solidFill>
                  <a:srgbClr val="CCD1B9"/>
                </a:solidFill>
              </a:rPr>
              <a:pPr/>
              <a:t>‹#›</a:t>
            </a:fld>
            <a:endParaRPr lang="zh-TW" altLang="en-US">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zh-TW" alt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zh-TW" altLang="en-US" smtClean="0"/>
              <a:t>按一下以編輯母片標題樣式</a:t>
            </a:r>
            <a:endParaRPr lang="en-US" dirty="0"/>
          </a:p>
        </p:txBody>
      </p:sp>
    </p:spTree>
    <p:extLst>
      <p:ext uri="{BB962C8B-B14F-4D97-AF65-F5344CB8AC3E}">
        <p14:creationId xmlns:p14="http://schemas.microsoft.com/office/powerpoint/2010/main" val="41170110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8472329E-3DE4-4969-B796-BDD6867057D0}" type="datetimeFigureOut">
              <a:rPr lang="zh-TW" altLang="en-US" smtClean="0">
                <a:solidFill>
                  <a:srgbClr val="534949"/>
                </a:solidFill>
              </a:rPr>
              <a:pPr/>
              <a:t>2018/6/29</a:t>
            </a:fld>
            <a:endParaRPr lang="zh-TW" altLang="en-US">
              <a:solidFill>
                <a:srgbClr val="534949"/>
              </a:solidFill>
            </a:endParaRPr>
          </a:p>
        </p:txBody>
      </p:sp>
      <p:sp>
        <p:nvSpPr>
          <p:cNvPr id="6" name="Footer Placeholder 5"/>
          <p:cNvSpPr>
            <a:spLocks noGrp="1"/>
          </p:cNvSpPr>
          <p:nvPr>
            <p:ph type="ftr" sz="quarter" idx="11"/>
          </p:nvPr>
        </p:nvSpPr>
        <p:spPr/>
        <p:txBody>
          <a:bodyPr/>
          <a:lstStyle/>
          <a:p>
            <a:endParaRPr lang="zh-TW" altLang="en-US">
              <a:solidFill>
                <a:srgbClr val="534949"/>
              </a:solidFill>
            </a:endParaRPr>
          </a:p>
        </p:txBody>
      </p:sp>
      <p:sp>
        <p:nvSpPr>
          <p:cNvPr id="7" name="Slide Number Placeholder 6"/>
          <p:cNvSpPr>
            <a:spLocks noGrp="1"/>
          </p:cNvSpPr>
          <p:nvPr>
            <p:ph type="sldNum" sz="quarter" idx="12"/>
          </p:nvPr>
        </p:nvSpPr>
        <p:spPr/>
        <p:txBody>
          <a:bodyPr/>
          <a:lstStyle/>
          <a:p>
            <a:fld id="{DEDD521F-B2AD-44C3-9DEC-183CB689895B}" type="slidenum">
              <a:rPr lang="zh-TW" altLang="en-US" smtClean="0">
                <a:solidFill>
                  <a:srgbClr val="534949"/>
                </a:solidFill>
              </a:rPr>
              <a:pPr/>
              <a:t>‹#›</a:t>
            </a:fld>
            <a:endParaRPr lang="zh-TW" altLang="en-US">
              <a:solidFill>
                <a:srgbClr val="534949"/>
              </a:solidFill>
            </a:endParaRPr>
          </a:p>
        </p:txBody>
      </p:sp>
      <p:sp>
        <p:nvSpPr>
          <p:cNvPr id="8" name="Title 7"/>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343018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72329E-3DE4-4969-B796-BDD6867057D0}" type="datetimeFigureOut">
              <a:rPr lang="zh-TW" altLang="en-US" smtClean="0"/>
              <a:t>2018/6/29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EDD521F-B2AD-44C3-9DEC-183CB689895B}" type="slidenum">
              <a:rPr lang="zh-TW" altLang="en-US" smtClean="0"/>
              <a:t>‹#›</a:t>
            </a:fld>
            <a:endParaRPr lang="zh-TW" altLang="en-US"/>
          </a:p>
        </p:txBody>
      </p:sp>
      <p:sp>
        <p:nvSpPr>
          <p:cNvPr id="6" name="Title 5"/>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8472329E-3DE4-4969-B796-BDD6867057D0}" type="datetimeFigureOut">
              <a:rPr lang="zh-TW" altLang="en-US" smtClean="0">
                <a:solidFill>
                  <a:srgbClr val="534949"/>
                </a:solidFill>
              </a:rPr>
              <a:pPr/>
              <a:t>2018/6/29</a:t>
            </a:fld>
            <a:endParaRPr lang="zh-TW" altLang="en-US">
              <a:solidFill>
                <a:srgbClr val="534949"/>
              </a:solidFill>
            </a:endParaRPr>
          </a:p>
        </p:txBody>
      </p:sp>
      <p:sp>
        <p:nvSpPr>
          <p:cNvPr id="8" name="Footer Placeholder 7"/>
          <p:cNvSpPr>
            <a:spLocks noGrp="1"/>
          </p:cNvSpPr>
          <p:nvPr>
            <p:ph type="ftr" sz="quarter" idx="11"/>
          </p:nvPr>
        </p:nvSpPr>
        <p:spPr/>
        <p:txBody>
          <a:bodyPr/>
          <a:lstStyle/>
          <a:p>
            <a:endParaRPr lang="zh-TW" altLang="en-US">
              <a:solidFill>
                <a:srgbClr val="534949"/>
              </a:solidFill>
            </a:endParaRPr>
          </a:p>
        </p:txBody>
      </p:sp>
      <p:sp>
        <p:nvSpPr>
          <p:cNvPr id="9" name="Slide Number Placeholder 8"/>
          <p:cNvSpPr>
            <a:spLocks noGrp="1"/>
          </p:cNvSpPr>
          <p:nvPr>
            <p:ph type="sldNum" sz="quarter" idx="12"/>
          </p:nvPr>
        </p:nvSpPr>
        <p:spPr/>
        <p:txBody>
          <a:bodyPr/>
          <a:lstStyle/>
          <a:p>
            <a:fld id="{DEDD521F-B2AD-44C3-9DEC-183CB689895B}" type="slidenum">
              <a:rPr lang="zh-TW" altLang="en-US" smtClean="0">
                <a:solidFill>
                  <a:srgbClr val="534949"/>
                </a:solidFill>
              </a:rPr>
              <a:pPr/>
              <a:t>‹#›</a:t>
            </a:fld>
            <a:endParaRPr lang="zh-TW" altLang="en-US">
              <a:solidFill>
                <a:srgbClr val="534949"/>
              </a:solidFill>
            </a:endParaRPr>
          </a:p>
        </p:txBody>
      </p:sp>
      <p:sp>
        <p:nvSpPr>
          <p:cNvPr id="10" name="Title 9"/>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29150934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72329E-3DE4-4969-B796-BDD6867057D0}" type="datetimeFigureOut">
              <a:rPr lang="zh-TW" altLang="en-US" smtClean="0">
                <a:solidFill>
                  <a:srgbClr val="534949"/>
                </a:solidFill>
              </a:rPr>
              <a:pPr/>
              <a:t>2018/6/29</a:t>
            </a:fld>
            <a:endParaRPr lang="zh-TW" altLang="en-US">
              <a:solidFill>
                <a:srgbClr val="534949"/>
              </a:solidFill>
            </a:endParaRPr>
          </a:p>
        </p:txBody>
      </p:sp>
      <p:sp>
        <p:nvSpPr>
          <p:cNvPr id="4" name="Footer Placeholder 3"/>
          <p:cNvSpPr>
            <a:spLocks noGrp="1"/>
          </p:cNvSpPr>
          <p:nvPr>
            <p:ph type="ftr" sz="quarter" idx="11"/>
          </p:nvPr>
        </p:nvSpPr>
        <p:spPr/>
        <p:txBody>
          <a:bodyPr/>
          <a:lstStyle/>
          <a:p>
            <a:endParaRPr lang="zh-TW" altLang="en-US">
              <a:solidFill>
                <a:srgbClr val="534949"/>
              </a:solidFill>
            </a:endParaRPr>
          </a:p>
        </p:txBody>
      </p:sp>
      <p:sp>
        <p:nvSpPr>
          <p:cNvPr id="5" name="Slide Number Placeholder 4"/>
          <p:cNvSpPr>
            <a:spLocks noGrp="1"/>
          </p:cNvSpPr>
          <p:nvPr>
            <p:ph type="sldNum" sz="quarter" idx="12"/>
          </p:nvPr>
        </p:nvSpPr>
        <p:spPr/>
        <p:txBody>
          <a:bodyPr/>
          <a:lstStyle/>
          <a:p>
            <a:fld id="{DEDD521F-B2AD-44C3-9DEC-183CB689895B}" type="slidenum">
              <a:rPr lang="zh-TW" altLang="en-US" smtClean="0">
                <a:solidFill>
                  <a:srgbClr val="534949"/>
                </a:solidFill>
              </a:rPr>
              <a:pPr/>
              <a:t>‹#›</a:t>
            </a:fld>
            <a:endParaRPr lang="zh-TW" altLang="en-US">
              <a:solidFill>
                <a:srgbClr val="534949"/>
              </a:solidFill>
            </a:endParaRPr>
          </a:p>
        </p:txBody>
      </p:sp>
      <p:sp>
        <p:nvSpPr>
          <p:cNvPr id="6" name="Title 5"/>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1862613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8472329E-3DE4-4969-B796-BDD6867057D0}" type="datetimeFigureOut">
              <a:rPr lang="zh-TW" altLang="en-US" smtClean="0">
                <a:solidFill>
                  <a:srgbClr val="534949"/>
                </a:solidFill>
              </a:rPr>
              <a:pPr/>
              <a:t>2018/6/29</a:t>
            </a:fld>
            <a:endParaRPr lang="zh-TW" altLang="en-US">
              <a:solidFill>
                <a:srgbClr val="534949"/>
              </a:solidFill>
            </a:endParaRPr>
          </a:p>
        </p:txBody>
      </p:sp>
      <p:sp>
        <p:nvSpPr>
          <p:cNvPr id="3" name="Footer Placeholder 2"/>
          <p:cNvSpPr>
            <a:spLocks noGrp="1"/>
          </p:cNvSpPr>
          <p:nvPr>
            <p:ph type="ftr" sz="quarter" idx="11"/>
          </p:nvPr>
        </p:nvSpPr>
        <p:spPr/>
        <p:txBody>
          <a:bodyPr/>
          <a:lstStyle/>
          <a:p>
            <a:endParaRPr lang="zh-TW" altLang="en-US">
              <a:solidFill>
                <a:srgbClr val="534949"/>
              </a:solidFill>
            </a:endParaRPr>
          </a:p>
        </p:txBody>
      </p:sp>
      <p:sp>
        <p:nvSpPr>
          <p:cNvPr id="4" name="Slide Number Placeholder 3"/>
          <p:cNvSpPr>
            <a:spLocks noGrp="1"/>
          </p:cNvSpPr>
          <p:nvPr>
            <p:ph type="sldNum" sz="quarter" idx="12"/>
          </p:nvPr>
        </p:nvSpPr>
        <p:spPr/>
        <p:txBody>
          <a:bodyPr/>
          <a:lstStyle/>
          <a:p>
            <a:fld id="{DEDD521F-B2AD-44C3-9DEC-183CB689895B}" type="slidenum">
              <a:rPr lang="zh-TW" altLang="en-US" smtClean="0">
                <a:solidFill>
                  <a:srgbClr val="534949"/>
                </a:solidFill>
              </a:rPr>
              <a:pPr/>
              <a:t>‹#›</a:t>
            </a:fld>
            <a:endParaRPr lang="zh-TW" altLang="en-US">
              <a:solidFill>
                <a:srgbClr val="534949"/>
              </a:solidFill>
            </a:endParaRPr>
          </a:p>
        </p:txBody>
      </p:sp>
    </p:spTree>
    <p:extLst>
      <p:ext uri="{BB962C8B-B14F-4D97-AF65-F5344CB8AC3E}">
        <p14:creationId xmlns:p14="http://schemas.microsoft.com/office/powerpoint/2010/main" val="1589643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8472329E-3DE4-4969-B796-BDD6867057D0}" type="datetimeFigureOut">
              <a:rPr lang="zh-TW" altLang="en-US" smtClean="0">
                <a:solidFill>
                  <a:srgbClr val="534949"/>
                </a:solidFill>
              </a:rPr>
              <a:pPr/>
              <a:t>2018/6/29</a:t>
            </a:fld>
            <a:endParaRPr lang="zh-TW" altLang="en-US">
              <a:solidFill>
                <a:srgbClr val="534949"/>
              </a:solidFill>
            </a:endParaRPr>
          </a:p>
        </p:txBody>
      </p:sp>
      <p:sp>
        <p:nvSpPr>
          <p:cNvPr id="6" name="Footer Placeholder 5"/>
          <p:cNvSpPr>
            <a:spLocks noGrp="1"/>
          </p:cNvSpPr>
          <p:nvPr>
            <p:ph type="ftr" sz="quarter" idx="11"/>
          </p:nvPr>
        </p:nvSpPr>
        <p:spPr/>
        <p:txBody>
          <a:bodyPr/>
          <a:lstStyle/>
          <a:p>
            <a:endParaRPr lang="zh-TW" altLang="en-US">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DEDD521F-B2AD-44C3-9DEC-183CB689895B}" type="slidenum">
              <a:rPr lang="zh-TW" altLang="en-US" smtClean="0"/>
              <a:pPr/>
              <a:t>‹#›</a:t>
            </a:fld>
            <a:endParaRPr lang="zh-TW" alt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zh-TW" altLang="en-US" smtClean="0"/>
              <a:t>按一下以編輯母片標題樣式</a:t>
            </a:r>
            <a:endParaRPr lang="en-US" dirty="0"/>
          </a:p>
        </p:txBody>
      </p:sp>
    </p:spTree>
    <p:extLst>
      <p:ext uri="{BB962C8B-B14F-4D97-AF65-F5344CB8AC3E}">
        <p14:creationId xmlns:p14="http://schemas.microsoft.com/office/powerpoint/2010/main" val="92447362"/>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8472329E-3DE4-4969-B796-BDD6867057D0}" type="datetimeFigureOut">
              <a:rPr lang="zh-TW" altLang="en-US" smtClean="0">
                <a:solidFill>
                  <a:srgbClr val="CCD1B9"/>
                </a:solidFill>
              </a:rPr>
              <a:pPr/>
              <a:t>2018/6/29</a:t>
            </a:fld>
            <a:endParaRPr lang="zh-TW" altLang="en-US">
              <a:solidFill>
                <a:srgbClr val="CCD1B9"/>
              </a:solidFill>
            </a:endParaRPr>
          </a:p>
        </p:txBody>
      </p:sp>
      <p:sp>
        <p:nvSpPr>
          <p:cNvPr id="6" name="Footer Placeholder 5"/>
          <p:cNvSpPr>
            <a:spLocks noGrp="1"/>
          </p:cNvSpPr>
          <p:nvPr>
            <p:ph type="ftr" sz="quarter" idx="11"/>
          </p:nvPr>
        </p:nvSpPr>
        <p:spPr/>
        <p:txBody>
          <a:bodyPr/>
          <a:lstStyle/>
          <a:p>
            <a:endParaRPr lang="zh-TW" altLang="en-US">
              <a:solidFill>
                <a:srgbClr val="CCD1B9"/>
              </a:solidFill>
            </a:endParaRPr>
          </a:p>
        </p:txBody>
      </p:sp>
      <p:sp>
        <p:nvSpPr>
          <p:cNvPr id="7" name="Slide Number Placeholder 6"/>
          <p:cNvSpPr>
            <a:spLocks noGrp="1"/>
          </p:cNvSpPr>
          <p:nvPr>
            <p:ph type="sldNum" sz="quarter" idx="12"/>
          </p:nvPr>
        </p:nvSpPr>
        <p:spPr/>
        <p:txBody>
          <a:bodyPr/>
          <a:lstStyle/>
          <a:p>
            <a:fld id="{DEDD521F-B2AD-44C3-9DEC-183CB689895B}" type="slidenum">
              <a:rPr lang="zh-TW" altLang="en-US" smtClean="0">
                <a:solidFill>
                  <a:srgbClr val="CCD1B9"/>
                </a:solidFill>
              </a:rPr>
              <a:pPr/>
              <a:t>‹#›</a:t>
            </a:fld>
            <a:endParaRPr lang="zh-TW" altLang="en-US">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zh-TW" altLang="en-US" smtClean="0"/>
              <a:t>按一下以編輯母片標題樣式</a:t>
            </a:r>
            <a:endParaRPr lang="en-US" dirty="0"/>
          </a:p>
        </p:txBody>
      </p:sp>
    </p:spTree>
    <p:extLst>
      <p:ext uri="{BB962C8B-B14F-4D97-AF65-F5344CB8AC3E}">
        <p14:creationId xmlns:p14="http://schemas.microsoft.com/office/powerpoint/2010/main" val="2093085210"/>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8472329E-3DE4-4969-B796-BDD6867057D0}" type="datetimeFigureOut">
              <a:rPr lang="zh-TW" altLang="en-US" smtClean="0">
                <a:solidFill>
                  <a:srgbClr val="534949"/>
                </a:solidFill>
              </a:rPr>
              <a:pPr/>
              <a:t>2018/6/29</a:t>
            </a:fld>
            <a:endParaRPr lang="zh-TW" altLang="en-US">
              <a:solidFill>
                <a:srgbClr val="534949"/>
              </a:solidFill>
            </a:endParaRPr>
          </a:p>
        </p:txBody>
      </p:sp>
      <p:sp>
        <p:nvSpPr>
          <p:cNvPr id="5" name="Footer Placeholder 4"/>
          <p:cNvSpPr>
            <a:spLocks noGrp="1"/>
          </p:cNvSpPr>
          <p:nvPr>
            <p:ph type="ftr" sz="quarter" idx="11"/>
          </p:nvPr>
        </p:nvSpPr>
        <p:spPr/>
        <p:txBody>
          <a:bodyPr/>
          <a:lstStyle/>
          <a:p>
            <a:endParaRPr lang="zh-TW" altLang="en-US">
              <a:solidFill>
                <a:srgbClr val="534949"/>
              </a:solidFill>
            </a:endParaRPr>
          </a:p>
        </p:txBody>
      </p:sp>
      <p:sp>
        <p:nvSpPr>
          <p:cNvPr id="6" name="Slide Number Placeholder 5"/>
          <p:cNvSpPr>
            <a:spLocks noGrp="1"/>
          </p:cNvSpPr>
          <p:nvPr>
            <p:ph type="sldNum" sz="quarter" idx="12"/>
          </p:nvPr>
        </p:nvSpPr>
        <p:spPr/>
        <p:txBody>
          <a:bodyPr/>
          <a:lstStyle/>
          <a:p>
            <a:fld id="{DEDD521F-B2AD-44C3-9DEC-183CB689895B}" type="slidenum">
              <a:rPr lang="zh-TW" altLang="en-US" smtClean="0">
                <a:solidFill>
                  <a:srgbClr val="534949"/>
                </a:solidFill>
              </a:rPr>
              <a:pPr/>
              <a:t>‹#›</a:t>
            </a:fld>
            <a:endParaRPr lang="zh-TW" altLang="en-US">
              <a:solidFill>
                <a:srgbClr val="534949"/>
              </a:solidFill>
            </a:endParaRPr>
          </a:p>
        </p:txBody>
      </p:sp>
    </p:spTree>
    <p:extLst>
      <p:ext uri="{BB962C8B-B14F-4D97-AF65-F5344CB8AC3E}">
        <p14:creationId xmlns:p14="http://schemas.microsoft.com/office/powerpoint/2010/main" val="19380543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472329E-3DE4-4969-B796-BDD6867057D0}" type="datetimeFigureOut">
              <a:rPr lang="zh-TW" altLang="en-US" smtClean="0">
                <a:solidFill>
                  <a:srgbClr val="534949"/>
                </a:solidFill>
              </a:rPr>
              <a:pPr/>
              <a:t>2018/6/29</a:t>
            </a:fld>
            <a:endParaRPr lang="zh-TW" altLang="en-US">
              <a:solidFill>
                <a:srgbClr val="534949"/>
              </a:solidFill>
            </a:endParaRPr>
          </a:p>
        </p:txBody>
      </p:sp>
      <p:sp>
        <p:nvSpPr>
          <p:cNvPr id="5" name="Footer Placeholder 4"/>
          <p:cNvSpPr>
            <a:spLocks noGrp="1"/>
          </p:cNvSpPr>
          <p:nvPr>
            <p:ph type="ftr" sz="quarter" idx="11"/>
          </p:nvPr>
        </p:nvSpPr>
        <p:spPr/>
        <p:txBody>
          <a:bodyPr/>
          <a:lstStyle/>
          <a:p>
            <a:endParaRPr lang="zh-TW" altLang="en-US">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EDD521F-B2AD-44C3-9DEC-183CB689895B}" type="slidenum">
              <a:rPr lang="zh-TW" altLang="en-US" smtClean="0">
                <a:solidFill>
                  <a:srgbClr val="CCD1B9"/>
                </a:solidFill>
              </a:rPr>
              <a:pPr/>
              <a:t>‹#›</a:t>
            </a:fld>
            <a:endParaRPr lang="zh-TW" altLang="en-US">
              <a:solidFill>
                <a:srgbClr val="CCD1B9"/>
              </a:solidFill>
            </a:endParaRPr>
          </a:p>
        </p:txBody>
      </p:sp>
    </p:spTree>
    <p:extLst>
      <p:ext uri="{BB962C8B-B14F-4D97-AF65-F5344CB8AC3E}">
        <p14:creationId xmlns:p14="http://schemas.microsoft.com/office/powerpoint/2010/main" val="28617293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472329E-3DE4-4969-B796-BDD6867057D0}" type="datetimeFigureOut">
              <a:rPr lang="zh-TW" altLang="en-US" smtClean="0">
                <a:solidFill>
                  <a:srgbClr val="CCD1B9"/>
                </a:solidFill>
              </a:rPr>
              <a:pPr/>
              <a:t>2018/6/29</a:t>
            </a:fld>
            <a:endParaRPr lang="zh-TW" altLang="en-US">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DEDD521F-B2AD-44C3-9DEC-183CB689895B}" type="slidenum">
              <a:rPr lang="zh-TW" altLang="en-US" smtClean="0"/>
              <a:pPr/>
              <a:t>‹#›</a:t>
            </a:fld>
            <a:endParaRPr lang="zh-TW" alt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zh-TW" altLang="en-US">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zh-TW" altLang="en-US" smtClean="0"/>
              <a:t>按一下以編輯母片標題樣式</a:t>
            </a:r>
            <a:endParaRPr lang="en-US" dirty="0"/>
          </a:p>
        </p:txBody>
      </p:sp>
    </p:spTree>
    <p:extLst>
      <p:ext uri="{BB962C8B-B14F-4D97-AF65-F5344CB8AC3E}">
        <p14:creationId xmlns:p14="http://schemas.microsoft.com/office/powerpoint/2010/main" val="40856340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472329E-3DE4-4969-B796-BDD6867057D0}" type="datetimeFigureOut">
              <a:rPr lang="zh-TW" altLang="en-US" smtClean="0">
                <a:solidFill>
                  <a:srgbClr val="534949"/>
                </a:solidFill>
              </a:rPr>
              <a:pPr/>
              <a:t>2018/6/29</a:t>
            </a:fld>
            <a:endParaRPr lang="zh-TW" altLang="en-US">
              <a:solidFill>
                <a:srgbClr val="534949"/>
              </a:solidFill>
            </a:endParaRPr>
          </a:p>
        </p:txBody>
      </p:sp>
      <p:sp>
        <p:nvSpPr>
          <p:cNvPr id="5" name="Footer Placeholder 4"/>
          <p:cNvSpPr>
            <a:spLocks noGrp="1"/>
          </p:cNvSpPr>
          <p:nvPr>
            <p:ph type="ftr" sz="quarter" idx="11"/>
          </p:nvPr>
        </p:nvSpPr>
        <p:spPr/>
        <p:txBody>
          <a:bodyPr/>
          <a:lstStyle/>
          <a:p>
            <a:endParaRPr lang="zh-TW" altLang="en-US">
              <a:solidFill>
                <a:srgbClr val="534949"/>
              </a:solidFill>
            </a:endParaRPr>
          </a:p>
        </p:txBody>
      </p:sp>
      <p:sp>
        <p:nvSpPr>
          <p:cNvPr id="6" name="Slide Number Placeholder 5"/>
          <p:cNvSpPr>
            <a:spLocks noGrp="1"/>
          </p:cNvSpPr>
          <p:nvPr>
            <p:ph type="sldNum" sz="quarter" idx="12"/>
          </p:nvPr>
        </p:nvSpPr>
        <p:spPr/>
        <p:txBody>
          <a:bodyPr/>
          <a:lstStyle/>
          <a:p>
            <a:fld id="{DEDD521F-B2AD-44C3-9DEC-183CB689895B}" type="slidenum">
              <a:rPr lang="zh-TW" altLang="en-US" smtClean="0">
                <a:solidFill>
                  <a:srgbClr val="534949"/>
                </a:solidFill>
              </a:rPr>
              <a:pPr/>
              <a:t>‹#›</a:t>
            </a:fld>
            <a:endParaRPr lang="zh-TW" altLang="en-US">
              <a:solidFill>
                <a:srgbClr val="534949"/>
              </a:solidFill>
            </a:endParaRPr>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40283991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9" name="Date Placeholder 8"/>
          <p:cNvSpPr>
            <a:spLocks noGrp="1"/>
          </p:cNvSpPr>
          <p:nvPr>
            <p:ph type="dt" sz="half" idx="10"/>
          </p:nvPr>
        </p:nvSpPr>
        <p:spPr/>
        <p:txBody>
          <a:bodyPr/>
          <a:lstStyle>
            <a:lvl1pPr>
              <a:defRPr>
                <a:solidFill>
                  <a:srgbClr val="FFFFFF"/>
                </a:solidFill>
              </a:defRPr>
            </a:lvl1pPr>
          </a:lstStyle>
          <a:p>
            <a:fld id="{8472329E-3DE4-4969-B796-BDD6867057D0}" type="datetimeFigureOut">
              <a:rPr lang="zh-TW" altLang="en-US" smtClean="0"/>
              <a:pPr/>
              <a:t>2018/6/29</a:t>
            </a:fld>
            <a:endParaRPr lang="zh-TW" alt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EDD521F-B2AD-44C3-9DEC-183CB689895B}" type="slidenum">
              <a:rPr lang="zh-TW" altLang="en-US" smtClean="0">
                <a:solidFill>
                  <a:srgbClr val="CCD1B9"/>
                </a:solidFill>
              </a:rPr>
              <a:pPr/>
              <a:t>‹#›</a:t>
            </a:fld>
            <a:endParaRPr lang="zh-TW" altLang="en-US">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zh-TW" alt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zh-TW" altLang="en-US" smtClean="0"/>
              <a:t>按一下以編輯母片標題樣式</a:t>
            </a:r>
            <a:endParaRPr lang="en-US" dirty="0"/>
          </a:p>
        </p:txBody>
      </p:sp>
    </p:spTree>
    <p:extLst>
      <p:ext uri="{BB962C8B-B14F-4D97-AF65-F5344CB8AC3E}">
        <p14:creationId xmlns:p14="http://schemas.microsoft.com/office/powerpoint/2010/main" val="2559843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472329E-3DE4-4969-B796-BDD6867057D0}" type="datetimeFigureOut">
              <a:rPr lang="zh-TW" altLang="en-US" smtClean="0"/>
              <a:t>2018/6/29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EDD521F-B2AD-44C3-9DEC-183CB689895B}" type="slidenum">
              <a:rPr lang="zh-TW" altLang="en-US" smtClean="0"/>
              <a:t>‹#›</a:t>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8472329E-3DE4-4969-B796-BDD6867057D0}" type="datetimeFigureOut">
              <a:rPr lang="zh-TW" altLang="en-US" smtClean="0">
                <a:solidFill>
                  <a:srgbClr val="534949"/>
                </a:solidFill>
              </a:rPr>
              <a:pPr/>
              <a:t>2018/6/29</a:t>
            </a:fld>
            <a:endParaRPr lang="zh-TW" altLang="en-US">
              <a:solidFill>
                <a:srgbClr val="534949"/>
              </a:solidFill>
            </a:endParaRPr>
          </a:p>
        </p:txBody>
      </p:sp>
      <p:sp>
        <p:nvSpPr>
          <p:cNvPr id="6" name="Footer Placeholder 5"/>
          <p:cNvSpPr>
            <a:spLocks noGrp="1"/>
          </p:cNvSpPr>
          <p:nvPr>
            <p:ph type="ftr" sz="quarter" idx="11"/>
          </p:nvPr>
        </p:nvSpPr>
        <p:spPr/>
        <p:txBody>
          <a:bodyPr/>
          <a:lstStyle/>
          <a:p>
            <a:endParaRPr lang="zh-TW" altLang="en-US">
              <a:solidFill>
                <a:srgbClr val="534949"/>
              </a:solidFill>
            </a:endParaRPr>
          </a:p>
        </p:txBody>
      </p:sp>
      <p:sp>
        <p:nvSpPr>
          <p:cNvPr id="7" name="Slide Number Placeholder 6"/>
          <p:cNvSpPr>
            <a:spLocks noGrp="1"/>
          </p:cNvSpPr>
          <p:nvPr>
            <p:ph type="sldNum" sz="quarter" idx="12"/>
          </p:nvPr>
        </p:nvSpPr>
        <p:spPr/>
        <p:txBody>
          <a:bodyPr/>
          <a:lstStyle/>
          <a:p>
            <a:fld id="{DEDD521F-B2AD-44C3-9DEC-183CB689895B}" type="slidenum">
              <a:rPr lang="zh-TW" altLang="en-US" smtClean="0">
                <a:solidFill>
                  <a:srgbClr val="534949"/>
                </a:solidFill>
              </a:rPr>
              <a:pPr/>
              <a:t>‹#›</a:t>
            </a:fld>
            <a:endParaRPr lang="zh-TW" altLang="en-US">
              <a:solidFill>
                <a:srgbClr val="534949"/>
              </a:solidFill>
            </a:endParaRPr>
          </a:p>
        </p:txBody>
      </p:sp>
      <p:sp>
        <p:nvSpPr>
          <p:cNvPr id="8" name="Title 7"/>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8005047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8472329E-3DE4-4969-B796-BDD6867057D0}" type="datetimeFigureOut">
              <a:rPr lang="zh-TW" altLang="en-US" smtClean="0">
                <a:solidFill>
                  <a:srgbClr val="534949"/>
                </a:solidFill>
              </a:rPr>
              <a:pPr/>
              <a:t>2018/6/29</a:t>
            </a:fld>
            <a:endParaRPr lang="zh-TW" altLang="en-US">
              <a:solidFill>
                <a:srgbClr val="534949"/>
              </a:solidFill>
            </a:endParaRPr>
          </a:p>
        </p:txBody>
      </p:sp>
      <p:sp>
        <p:nvSpPr>
          <p:cNvPr id="8" name="Footer Placeholder 7"/>
          <p:cNvSpPr>
            <a:spLocks noGrp="1"/>
          </p:cNvSpPr>
          <p:nvPr>
            <p:ph type="ftr" sz="quarter" idx="11"/>
          </p:nvPr>
        </p:nvSpPr>
        <p:spPr/>
        <p:txBody>
          <a:bodyPr/>
          <a:lstStyle/>
          <a:p>
            <a:endParaRPr lang="zh-TW" altLang="en-US">
              <a:solidFill>
                <a:srgbClr val="534949"/>
              </a:solidFill>
            </a:endParaRPr>
          </a:p>
        </p:txBody>
      </p:sp>
      <p:sp>
        <p:nvSpPr>
          <p:cNvPr id="9" name="Slide Number Placeholder 8"/>
          <p:cNvSpPr>
            <a:spLocks noGrp="1"/>
          </p:cNvSpPr>
          <p:nvPr>
            <p:ph type="sldNum" sz="quarter" idx="12"/>
          </p:nvPr>
        </p:nvSpPr>
        <p:spPr/>
        <p:txBody>
          <a:bodyPr/>
          <a:lstStyle/>
          <a:p>
            <a:fld id="{DEDD521F-B2AD-44C3-9DEC-183CB689895B}" type="slidenum">
              <a:rPr lang="zh-TW" altLang="en-US" smtClean="0">
                <a:solidFill>
                  <a:srgbClr val="534949"/>
                </a:solidFill>
              </a:rPr>
              <a:pPr/>
              <a:t>‹#›</a:t>
            </a:fld>
            <a:endParaRPr lang="zh-TW" altLang="en-US">
              <a:solidFill>
                <a:srgbClr val="534949"/>
              </a:solidFill>
            </a:endParaRPr>
          </a:p>
        </p:txBody>
      </p:sp>
      <p:sp>
        <p:nvSpPr>
          <p:cNvPr id="10" name="Title 9"/>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19691918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72329E-3DE4-4969-B796-BDD6867057D0}" type="datetimeFigureOut">
              <a:rPr lang="zh-TW" altLang="en-US" smtClean="0">
                <a:solidFill>
                  <a:srgbClr val="534949"/>
                </a:solidFill>
              </a:rPr>
              <a:pPr/>
              <a:t>2018/6/29</a:t>
            </a:fld>
            <a:endParaRPr lang="zh-TW" altLang="en-US">
              <a:solidFill>
                <a:srgbClr val="534949"/>
              </a:solidFill>
            </a:endParaRPr>
          </a:p>
        </p:txBody>
      </p:sp>
      <p:sp>
        <p:nvSpPr>
          <p:cNvPr id="4" name="Footer Placeholder 3"/>
          <p:cNvSpPr>
            <a:spLocks noGrp="1"/>
          </p:cNvSpPr>
          <p:nvPr>
            <p:ph type="ftr" sz="quarter" idx="11"/>
          </p:nvPr>
        </p:nvSpPr>
        <p:spPr/>
        <p:txBody>
          <a:bodyPr/>
          <a:lstStyle/>
          <a:p>
            <a:endParaRPr lang="zh-TW" altLang="en-US">
              <a:solidFill>
                <a:srgbClr val="534949"/>
              </a:solidFill>
            </a:endParaRPr>
          </a:p>
        </p:txBody>
      </p:sp>
      <p:sp>
        <p:nvSpPr>
          <p:cNvPr id="5" name="Slide Number Placeholder 4"/>
          <p:cNvSpPr>
            <a:spLocks noGrp="1"/>
          </p:cNvSpPr>
          <p:nvPr>
            <p:ph type="sldNum" sz="quarter" idx="12"/>
          </p:nvPr>
        </p:nvSpPr>
        <p:spPr/>
        <p:txBody>
          <a:bodyPr/>
          <a:lstStyle/>
          <a:p>
            <a:fld id="{DEDD521F-B2AD-44C3-9DEC-183CB689895B}" type="slidenum">
              <a:rPr lang="zh-TW" altLang="en-US" smtClean="0">
                <a:solidFill>
                  <a:srgbClr val="534949"/>
                </a:solidFill>
              </a:rPr>
              <a:pPr/>
              <a:t>‹#›</a:t>
            </a:fld>
            <a:endParaRPr lang="zh-TW" altLang="en-US">
              <a:solidFill>
                <a:srgbClr val="534949"/>
              </a:solidFill>
            </a:endParaRPr>
          </a:p>
        </p:txBody>
      </p:sp>
      <p:sp>
        <p:nvSpPr>
          <p:cNvPr id="6" name="Title 5"/>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5913593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8472329E-3DE4-4969-B796-BDD6867057D0}" type="datetimeFigureOut">
              <a:rPr lang="zh-TW" altLang="en-US" smtClean="0">
                <a:solidFill>
                  <a:srgbClr val="534949"/>
                </a:solidFill>
              </a:rPr>
              <a:pPr/>
              <a:t>2018/6/29</a:t>
            </a:fld>
            <a:endParaRPr lang="zh-TW" altLang="en-US">
              <a:solidFill>
                <a:srgbClr val="534949"/>
              </a:solidFill>
            </a:endParaRPr>
          </a:p>
        </p:txBody>
      </p:sp>
      <p:sp>
        <p:nvSpPr>
          <p:cNvPr id="3" name="Footer Placeholder 2"/>
          <p:cNvSpPr>
            <a:spLocks noGrp="1"/>
          </p:cNvSpPr>
          <p:nvPr>
            <p:ph type="ftr" sz="quarter" idx="11"/>
          </p:nvPr>
        </p:nvSpPr>
        <p:spPr/>
        <p:txBody>
          <a:bodyPr/>
          <a:lstStyle/>
          <a:p>
            <a:endParaRPr lang="zh-TW" altLang="en-US">
              <a:solidFill>
                <a:srgbClr val="534949"/>
              </a:solidFill>
            </a:endParaRPr>
          </a:p>
        </p:txBody>
      </p:sp>
      <p:sp>
        <p:nvSpPr>
          <p:cNvPr id="4" name="Slide Number Placeholder 3"/>
          <p:cNvSpPr>
            <a:spLocks noGrp="1"/>
          </p:cNvSpPr>
          <p:nvPr>
            <p:ph type="sldNum" sz="quarter" idx="12"/>
          </p:nvPr>
        </p:nvSpPr>
        <p:spPr/>
        <p:txBody>
          <a:bodyPr/>
          <a:lstStyle/>
          <a:p>
            <a:fld id="{DEDD521F-B2AD-44C3-9DEC-183CB689895B}" type="slidenum">
              <a:rPr lang="zh-TW" altLang="en-US" smtClean="0">
                <a:solidFill>
                  <a:srgbClr val="534949"/>
                </a:solidFill>
              </a:rPr>
              <a:pPr/>
              <a:t>‹#›</a:t>
            </a:fld>
            <a:endParaRPr lang="zh-TW" altLang="en-US">
              <a:solidFill>
                <a:srgbClr val="534949"/>
              </a:solidFill>
            </a:endParaRPr>
          </a:p>
        </p:txBody>
      </p:sp>
    </p:spTree>
    <p:extLst>
      <p:ext uri="{BB962C8B-B14F-4D97-AF65-F5344CB8AC3E}">
        <p14:creationId xmlns:p14="http://schemas.microsoft.com/office/powerpoint/2010/main" val="3852927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8472329E-3DE4-4969-B796-BDD6867057D0}" type="datetimeFigureOut">
              <a:rPr lang="zh-TW" altLang="en-US" smtClean="0">
                <a:solidFill>
                  <a:srgbClr val="534949"/>
                </a:solidFill>
              </a:rPr>
              <a:pPr/>
              <a:t>2018/6/29</a:t>
            </a:fld>
            <a:endParaRPr lang="zh-TW" altLang="en-US">
              <a:solidFill>
                <a:srgbClr val="534949"/>
              </a:solidFill>
            </a:endParaRPr>
          </a:p>
        </p:txBody>
      </p:sp>
      <p:sp>
        <p:nvSpPr>
          <p:cNvPr id="6" name="Footer Placeholder 5"/>
          <p:cNvSpPr>
            <a:spLocks noGrp="1"/>
          </p:cNvSpPr>
          <p:nvPr>
            <p:ph type="ftr" sz="quarter" idx="11"/>
          </p:nvPr>
        </p:nvSpPr>
        <p:spPr/>
        <p:txBody>
          <a:bodyPr/>
          <a:lstStyle/>
          <a:p>
            <a:endParaRPr lang="zh-TW" altLang="en-US">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DEDD521F-B2AD-44C3-9DEC-183CB689895B}" type="slidenum">
              <a:rPr lang="zh-TW" altLang="en-US" smtClean="0"/>
              <a:pPr/>
              <a:t>‹#›</a:t>
            </a:fld>
            <a:endParaRPr lang="zh-TW" alt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zh-TW" altLang="en-US" smtClean="0"/>
              <a:t>按一下以編輯母片標題樣式</a:t>
            </a:r>
            <a:endParaRPr lang="en-US" dirty="0"/>
          </a:p>
        </p:txBody>
      </p:sp>
    </p:spTree>
    <p:extLst>
      <p:ext uri="{BB962C8B-B14F-4D97-AF65-F5344CB8AC3E}">
        <p14:creationId xmlns:p14="http://schemas.microsoft.com/office/powerpoint/2010/main" val="3247441882"/>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8472329E-3DE4-4969-B796-BDD6867057D0}" type="datetimeFigureOut">
              <a:rPr lang="zh-TW" altLang="en-US" smtClean="0">
                <a:solidFill>
                  <a:srgbClr val="CCD1B9"/>
                </a:solidFill>
              </a:rPr>
              <a:pPr/>
              <a:t>2018/6/29</a:t>
            </a:fld>
            <a:endParaRPr lang="zh-TW" altLang="en-US">
              <a:solidFill>
                <a:srgbClr val="CCD1B9"/>
              </a:solidFill>
            </a:endParaRPr>
          </a:p>
        </p:txBody>
      </p:sp>
      <p:sp>
        <p:nvSpPr>
          <p:cNvPr id="6" name="Footer Placeholder 5"/>
          <p:cNvSpPr>
            <a:spLocks noGrp="1"/>
          </p:cNvSpPr>
          <p:nvPr>
            <p:ph type="ftr" sz="quarter" idx="11"/>
          </p:nvPr>
        </p:nvSpPr>
        <p:spPr/>
        <p:txBody>
          <a:bodyPr/>
          <a:lstStyle/>
          <a:p>
            <a:endParaRPr lang="zh-TW" altLang="en-US">
              <a:solidFill>
                <a:srgbClr val="CCD1B9"/>
              </a:solidFill>
            </a:endParaRPr>
          </a:p>
        </p:txBody>
      </p:sp>
      <p:sp>
        <p:nvSpPr>
          <p:cNvPr id="7" name="Slide Number Placeholder 6"/>
          <p:cNvSpPr>
            <a:spLocks noGrp="1"/>
          </p:cNvSpPr>
          <p:nvPr>
            <p:ph type="sldNum" sz="quarter" idx="12"/>
          </p:nvPr>
        </p:nvSpPr>
        <p:spPr/>
        <p:txBody>
          <a:bodyPr/>
          <a:lstStyle/>
          <a:p>
            <a:fld id="{DEDD521F-B2AD-44C3-9DEC-183CB689895B}" type="slidenum">
              <a:rPr lang="zh-TW" altLang="en-US" smtClean="0">
                <a:solidFill>
                  <a:srgbClr val="CCD1B9"/>
                </a:solidFill>
              </a:rPr>
              <a:pPr/>
              <a:t>‹#›</a:t>
            </a:fld>
            <a:endParaRPr lang="zh-TW" altLang="en-US">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zh-TW" altLang="en-US" smtClean="0"/>
              <a:t>按一下以編輯母片標題樣式</a:t>
            </a:r>
            <a:endParaRPr lang="en-US" dirty="0"/>
          </a:p>
        </p:txBody>
      </p:sp>
    </p:spTree>
    <p:extLst>
      <p:ext uri="{BB962C8B-B14F-4D97-AF65-F5344CB8AC3E}">
        <p14:creationId xmlns:p14="http://schemas.microsoft.com/office/powerpoint/2010/main" val="104376189"/>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8472329E-3DE4-4969-B796-BDD6867057D0}" type="datetimeFigureOut">
              <a:rPr lang="zh-TW" altLang="en-US" smtClean="0">
                <a:solidFill>
                  <a:srgbClr val="534949"/>
                </a:solidFill>
              </a:rPr>
              <a:pPr/>
              <a:t>2018/6/29</a:t>
            </a:fld>
            <a:endParaRPr lang="zh-TW" altLang="en-US">
              <a:solidFill>
                <a:srgbClr val="534949"/>
              </a:solidFill>
            </a:endParaRPr>
          </a:p>
        </p:txBody>
      </p:sp>
      <p:sp>
        <p:nvSpPr>
          <p:cNvPr id="5" name="Footer Placeholder 4"/>
          <p:cNvSpPr>
            <a:spLocks noGrp="1"/>
          </p:cNvSpPr>
          <p:nvPr>
            <p:ph type="ftr" sz="quarter" idx="11"/>
          </p:nvPr>
        </p:nvSpPr>
        <p:spPr/>
        <p:txBody>
          <a:bodyPr/>
          <a:lstStyle/>
          <a:p>
            <a:endParaRPr lang="zh-TW" altLang="en-US">
              <a:solidFill>
                <a:srgbClr val="534949"/>
              </a:solidFill>
            </a:endParaRPr>
          </a:p>
        </p:txBody>
      </p:sp>
      <p:sp>
        <p:nvSpPr>
          <p:cNvPr id="6" name="Slide Number Placeholder 5"/>
          <p:cNvSpPr>
            <a:spLocks noGrp="1"/>
          </p:cNvSpPr>
          <p:nvPr>
            <p:ph type="sldNum" sz="quarter" idx="12"/>
          </p:nvPr>
        </p:nvSpPr>
        <p:spPr/>
        <p:txBody>
          <a:bodyPr/>
          <a:lstStyle/>
          <a:p>
            <a:fld id="{DEDD521F-B2AD-44C3-9DEC-183CB689895B}" type="slidenum">
              <a:rPr lang="zh-TW" altLang="en-US" smtClean="0">
                <a:solidFill>
                  <a:srgbClr val="534949"/>
                </a:solidFill>
              </a:rPr>
              <a:pPr/>
              <a:t>‹#›</a:t>
            </a:fld>
            <a:endParaRPr lang="zh-TW" altLang="en-US">
              <a:solidFill>
                <a:srgbClr val="534949"/>
              </a:solidFill>
            </a:endParaRPr>
          </a:p>
        </p:txBody>
      </p:sp>
    </p:spTree>
    <p:extLst>
      <p:ext uri="{BB962C8B-B14F-4D97-AF65-F5344CB8AC3E}">
        <p14:creationId xmlns:p14="http://schemas.microsoft.com/office/powerpoint/2010/main" val="39420718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472329E-3DE4-4969-B796-BDD6867057D0}" type="datetimeFigureOut">
              <a:rPr lang="zh-TW" altLang="en-US" smtClean="0">
                <a:solidFill>
                  <a:srgbClr val="534949"/>
                </a:solidFill>
              </a:rPr>
              <a:pPr/>
              <a:t>2018/6/29</a:t>
            </a:fld>
            <a:endParaRPr lang="zh-TW" altLang="en-US">
              <a:solidFill>
                <a:srgbClr val="534949"/>
              </a:solidFill>
            </a:endParaRPr>
          </a:p>
        </p:txBody>
      </p:sp>
      <p:sp>
        <p:nvSpPr>
          <p:cNvPr id="5" name="Footer Placeholder 4"/>
          <p:cNvSpPr>
            <a:spLocks noGrp="1"/>
          </p:cNvSpPr>
          <p:nvPr>
            <p:ph type="ftr" sz="quarter" idx="11"/>
          </p:nvPr>
        </p:nvSpPr>
        <p:spPr/>
        <p:txBody>
          <a:bodyPr/>
          <a:lstStyle/>
          <a:p>
            <a:endParaRPr lang="zh-TW" altLang="en-US">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EDD521F-B2AD-44C3-9DEC-183CB689895B}" type="slidenum">
              <a:rPr lang="zh-TW" altLang="en-US" smtClean="0">
                <a:solidFill>
                  <a:srgbClr val="CCD1B9"/>
                </a:solidFill>
              </a:rPr>
              <a:pPr/>
              <a:t>‹#›</a:t>
            </a:fld>
            <a:endParaRPr lang="zh-TW" altLang="en-US">
              <a:solidFill>
                <a:srgbClr val="CCD1B9"/>
              </a:solidFill>
            </a:endParaRPr>
          </a:p>
        </p:txBody>
      </p:sp>
    </p:spTree>
    <p:extLst>
      <p:ext uri="{BB962C8B-B14F-4D97-AF65-F5344CB8AC3E}">
        <p14:creationId xmlns:p14="http://schemas.microsoft.com/office/powerpoint/2010/main" val="255343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8472329E-3DE4-4969-B796-BDD6867057D0}" type="datetimeFigureOut">
              <a:rPr lang="zh-TW" altLang="en-US" smtClean="0"/>
              <a:t>2018/6/29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DEDD521F-B2AD-44C3-9DEC-183CB689895B}" type="slidenum">
              <a:rPr lang="zh-TW" altLang="en-US" smtClean="0"/>
              <a:t>‹#›</a:t>
            </a:fld>
            <a:endParaRPr lang="zh-TW" alt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zh-TW" altLang="en-US" smtClean="0"/>
              <a:t>按一下以編輯母片標題樣式</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8472329E-3DE4-4969-B796-BDD6867057D0}" type="datetimeFigureOut">
              <a:rPr lang="zh-TW" altLang="en-US" smtClean="0"/>
              <a:t>2018/6/29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EDD521F-B2AD-44C3-9DEC-183CB689895B}" type="slidenum">
              <a:rPr lang="zh-TW" altLang="en-US" smtClean="0"/>
              <a:t>‹#›</a:t>
            </a:fld>
            <a:endParaRPr lang="zh-TW" alt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zh-TW" altLang="en-US" smtClean="0"/>
              <a:t>按一下以編輯母片標題樣式</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6.jpeg"/><Relationship Id="rId5" Type="http://schemas.openxmlformats.org/officeDocument/2006/relationships/slideLayout" Target="../slideLayouts/slideLayout40.xml"/><Relationship Id="rId10"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8472329E-3DE4-4969-B796-BDD6867057D0}" type="datetimeFigureOut">
              <a:rPr lang="zh-TW" altLang="en-US" smtClean="0"/>
              <a:t>2018/6/29</a:t>
            </a:fld>
            <a:endParaRPr lang="zh-TW" alt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zh-TW" alt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DEDD521F-B2AD-44C3-9DEC-183CB689895B}"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 xmlns:a16="http://schemas.microsoft.com/office/drawing/2014/main" id="{D7057288-1684-4E10-B45C-F1333E3288FB}"/>
              </a:ext>
            </a:extLst>
          </p:cNvPr>
          <p:cNvSpPr>
            <a:spLocks noGrp="1" noChangeArrowheads="1"/>
          </p:cNvSpPr>
          <p:nvPr>
            <p:ph type="body" idx="1"/>
          </p:nvPr>
        </p:nvSpPr>
        <p:spPr bwMode="gray">
          <a:xfrm>
            <a:off x="457200" y="14478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 xmlns:a16="http://schemas.microsoft.com/office/drawing/2014/main" id="{8A16113E-0B3D-4718-AC11-5D9F9AD3BF58}"/>
              </a:ext>
            </a:extLst>
          </p:cNvPr>
          <p:cNvSpPr>
            <a:spLocks noGrp="1" noChangeArrowheads="1"/>
          </p:cNvSpPr>
          <p:nvPr>
            <p:ph type="dt" sz="half" idx="2"/>
          </p:nvPr>
        </p:nvSpPr>
        <p:spPr bwMode="gray">
          <a:xfrm>
            <a:off x="457200" y="655637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pPr fontAlgn="base">
              <a:spcBef>
                <a:spcPct val="0"/>
              </a:spcBef>
              <a:spcAft>
                <a:spcPct val="0"/>
              </a:spcAft>
            </a:pPr>
            <a:endParaRPr lang="en-US" altLang="en-US">
              <a:solidFill>
                <a:srgbClr val="FFFFFF"/>
              </a:solidFill>
            </a:endParaRPr>
          </a:p>
        </p:txBody>
      </p:sp>
      <p:sp>
        <p:nvSpPr>
          <p:cNvPr id="1029" name="Rectangle 5">
            <a:extLst>
              <a:ext uri="{FF2B5EF4-FFF2-40B4-BE49-F238E27FC236}">
                <a16:creationId xmlns="" xmlns:a16="http://schemas.microsoft.com/office/drawing/2014/main" id="{60520A44-5378-4F15-B442-E58F4C5ADAA7}"/>
              </a:ext>
            </a:extLst>
          </p:cNvPr>
          <p:cNvSpPr>
            <a:spLocks noGrp="1" noChangeArrowheads="1"/>
          </p:cNvSpPr>
          <p:nvPr>
            <p:ph type="ftr" sz="quarter" idx="3"/>
          </p:nvPr>
        </p:nvSpPr>
        <p:spPr bwMode="gray">
          <a:xfrm>
            <a:off x="7162800" y="152400"/>
            <a:ext cx="175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latin typeface="+mn-lt"/>
              </a:defRPr>
            </a:lvl1pPr>
          </a:lstStyle>
          <a:p>
            <a:pPr fontAlgn="base">
              <a:spcBef>
                <a:spcPct val="0"/>
              </a:spcBef>
              <a:spcAft>
                <a:spcPct val="0"/>
              </a:spcAft>
            </a:pPr>
            <a:r>
              <a:rPr lang="en-US" altLang="en-US">
                <a:solidFill>
                  <a:srgbClr val="FFFFFF"/>
                </a:solidFill>
              </a:rPr>
              <a:t>Company Logo</a:t>
            </a:r>
          </a:p>
        </p:txBody>
      </p:sp>
      <p:sp>
        <p:nvSpPr>
          <p:cNvPr id="1030" name="Rectangle 6">
            <a:extLst>
              <a:ext uri="{FF2B5EF4-FFF2-40B4-BE49-F238E27FC236}">
                <a16:creationId xmlns="" xmlns:a16="http://schemas.microsoft.com/office/drawing/2014/main" id="{91159D0C-D99F-42C0-BB01-2414C375A4D4}"/>
              </a:ext>
            </a:extLst>
          </p:cNvPr>
          <p:cNvSpPr>
            <a:spLocks noGrp="1" noChangeArrowheads="1"/>
          </p:cNvSpPr>
          <p:nvPr>
            <p:ph type="sldNum" sz="quarter" idx="4"/>
          </p:nvPr>
        </p:nvSpPr>
        <p:spPr bwMode="gray">
          <a:xfrm>
            <a:off x="3429000" y="655637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latin typeface="+mn-lt"/>
              </a:defRPr>
            </a:lvl1pPr>
          </a:lstStyle>
          <a:p>
            <a:pPr fontAlgn="base">
              <a:spcBef>
                <a:spcPct val="0"/>
              </a:spcBef>
              <a:spcAft>
                <a:spcPct val="0"/>
              </a:spcAft>
            </a:pPr>
            <a:fld id="{15C143B4-812B-4D38-9991-406C8627C496}"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
        <p:nvSpPr>
          <p:cNvPr id="1026" name="Rectangle 2">
            <a:extLst>
              <a:ext uri="{FF2B5EF4-FFF2-40B4-BE49-F238E27FC236}">
                <a16:creationId xmlns="" xmlns:a16="http://schemas.microsoft.com/office/drawing/2014/main" id="{57CFD86D-F528-46DE-BEA9-C7BEDCD4B201}"/>
              </a:ext>
            </a:extLst>
          </p:cNvPr>
          <p:cNvSpPr>
            <a:spLocks noGrp="1" noChangeArrowheads="1"/>
          </p:cNvSpPr>
          <p:nvPr>
            <p:ph type="title"/>
          </p:nvPr>
        </p:nvSpPr>
        <p:spPr bwMode="gray">
          <a:xfrm>
            <a:off x="457200" y="533400"/>
            <a:ext cx="7696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grpSp>
        <p:nvGrpSpPr>
          <p:cNvPr id="1059" name="Group 35">
            <a:extLst>
              <a:ext uri="{FF2B5EF4-FFF2-40B4-BE49-F238E27FC236}">
                <a16:creationId xmlns="" xmlns:a16="http://schemas.microsoft.com/office/drawing/2014/main" id="{BCD31854-4BC2-466B-B49C-1A57456703A8}"/>
              </a:ext>
            </a:extLst>
          </p:cNvPr>
          <p:cNvGrpSpPr>
            <a:grpSpLocks/>
          </p:cNvGrpSpPr>
          <p:nvPr/>
        </p:nvGrpSpPr>
        <p:grpSpPr bwMode="auto">
          <a:xfrm>
            <a:off x="0" y="1143000"/>
            <a:ext cx="7086600" cy="22225"/>
            <a:chOff x="0" y="720"/>
            <a:chExt cx="4464" cy="14"/>
          </a:xfrm>
        </p:grpSpPr>
        <p:sp>
          <p:nvSpPr>
            <p:cNvPr id="1055" name="Line 31">
              <a:extLst>
                <a:ext uri="{FF2B5EF4-FFF2-40B4-BE49-F238E27FC236}">
                  <a16:creationId xmlns="" xmlns:a16="http://schemas.microsoft.com/office/drawing/2014/main" id="{8FFEFADE-74A1-4F0F-9046-AC3BB9BA9AE7}"/>
                </a:ext>
              </a:extLst>
            </p:cNvPr>
            <p:cNvSpPr>
              <a:spLocks noChangeShapeType="1"/>
            </p:cNvSpPr>
            <p:nvPr userDrawn="1"/>
          </p:nvSpPr>
          <p:spPr bwMode="auto">
            <a:xfrm flipH="1">
              <a:off x="0" y="720"/>
              <a:ext cx="44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3366"/>
                </a:solidFill>
                <a:latin typeface="Arial" panose="020B0604020202020204" pitchFamily="34" charset="0"/>
              </a:endParaRPr>
            </a:p>
          </p:txBody>
        </p:sp>
        <p:sp>
          <p:nvSpPr>
            <p:cNvPr id="1058" name="Line 34">
              <a:extLst>
                <a:ext uri="{FF2B5EF4-FFF2-40B4-BE49-F238E27FC236}">
                  <a16:creationId xmlns="" xmlns:a16="http://schemas.microsoft.com/office/drawing/2014/main" id="{92E44994-C388-48EB-B645-B1CBA8295885}"/>
                </a:ext>
              </a:extLst>
            </p:cNvPr>
            <p:cNvSpPr>
              <a:spLocks noChangeShapeType="1"/>
            </p:cNvSpPr>
            <p:nvPr userDrawn="1"/>
          </p:nvSpPr>
          <p:spPr bwMode="auto">
            <a:xfrm>
              <a:off x="0" y="734"/>
              <a:ext cx="1968"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3366"/>
                </a:solidFill>
                <a:latin typeface="Arial" panose="020B0604020202020204" pitchFamily="34" charset="0"/>
              </a:endParaRPr>
            </a:p>
          </p:txBody>
        </p:sp>
      </p:grpSp>
    </p:spTree>
    <p:extLst>
      <p:ext uri="{BB962C8B-B14F-4D97-AF65-F5344CB8AC3E}">
        <p14:creationId xmlns:p14="http://schemas.microsoft.com/office/powerpoint/2010/main" val="19982466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dt="0"/>
  <p:txStyles>
    <p:titleStyle>
      <a:lvl1pPr algn="l" rtl="0" eaLnBrk="1" fontAlgn="base" hangingPunct="1">
        <a:spcBef>
          <a:spcPct val="0"/>
        </a:spcBef>
        <a:spcAft>
          <a:spcPct val="0"/>
        </a:spcAft>
        <a:defRPr sz="3200" b="1" kern="1200">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anose="020B0604030504040204" pitchFamily="34" charset="0"/>
        </a:defRPr>
      </a:lvl2pPr>
      <a:lvl3pPr algn="l" rtl="0" eaLnBrk="1" fontAlgn="base" hangingPunct="1">
        <a:spcBef>
          <a:spcPct val="0"/>
        </a:spcBef>
        <a:spcAft>
          <a:spcPct val="0"/>
        </a:spcAft>
        <a:defRPr sz="3200" b="1">
          <a:solidFill>
            <a:schemeClr val="tx2"/>
          </a:solidFill>
          <a:latin typeface="Verdana" panose="020B0604030504040204" pitchFamily="34" charset="0"/>
        </a:defRPr>
      </a:lvl3pPr>
      <a:lvl4pPr algn="l" rtl="0" eaLnBrk="1" fontAlgn="base" hangingPunct="1">
        <a:spcBef>
          <a:spcPct val="0"/>
        </a:spcBef>
        <a:spcAft>
          <a:spcPct val="0"/>
        </a:spcAft>
        <a:defRPr sz="3200" b="1">
          <a:solidFill>
            <a:schemeClr val="tx2"/>
          </a:solidFill>
          <a:latin typeface="Verdana" panose="020B0604030504040204" pitchFamily="34" charset="0"/>
        </a:defRPr>
      </a:lvl4pPr>
      <a:lvl5pPr algn="l" rtl="0" eaLnBrk="1" fontAlgn="base" hangingPunct="1">
        <a:spcBef>
          <a:spcPct val="0"/>
        </a:spcBef>
        <a:spcAft>
          <a:spcPct val="0"/>
        </a:spcAft>
        <a:defRPr sz="3200" b="1">
          <a:solidFill>
            <a:schemeClr val="tx2"/>
          </a:solidFill>
          <a:latin typeface="Verdana" panose="020B0604030504040204" pitchFamily="34" charset="0"/>
        </a:defRPr>
      </a:lvl5pPr>
      <a:lvl6pPr marL="457200" algn="l" rtl="0" eaLnBrk="1" fontAlgn="base" hangingPunct="1">
        <a:spcBef>
          <a:spcPct val="0"/>
        </a:spcBef>
        <a:spcAft>
          <a:spcPct val="0"/>
        </a:spcAft>
        <a:defRPr sz="3200" b="1">
          <a:solidFill>
            <a:schemeClr val="tx2"/>
          </a:solidFill>
          <a:latin typeface="Verdana" panose="020B0604030504040204" pitchFamily="34" charset="0"/>
        </a:defRPr>
      </a:lvl6pPr>
      <a:lvl7pPr marL="914400" algn="l" rtl="0" eaLnBrk="1" fontAlgn="base" hangingPunct="1">
        <a:spcBef>
          <a:spcPct val="0"/>
        </a:spcBef>
        <a:spcAft>
          <a:spcPct val="0"/>
        </a:spcAft>
        <a:defRPr sz="3200" b="1">
          <a:solidFill>
            <a:schemeClr val="tx2"/>
          </a:solidFill>
          <a:latin typeface="Verdana" panose="020B0604030504040204" pitchFamily="34" charset="0"/>
        </a:defRPr>
      </a:lvl7pPr>
      <a:lvl8pPr marL="1371600" algn="l" rtl="0" eaLnBrk="1" fontAlgn="base" hangingPunct="1">
        <a:spcBef>
          <a:spcPct val="0"/>
        </a:spcBef>
        <a:spcAft>
          <a:spcPct val="0"/>
        </a:spcAft>
        <a:defRPr sz="3200" b="1">
          <a:solidFill>
            <a:schemeClr val="tx2"/>
          </a:solidFill>
          <a:latin typeface="Verdana" panose="020B0604030504040204" pitchFamily="34" charset="0"/>
        </a:defRPr>
      </a:lvl8pPr>
      <a:lvl9pPr marL="1828800" algn="l" rtl="0" eaLnBrk="1" fontAlgn="base" hangingPunct="1">
        <a:spcBef>
          <a:spcPct val="0"/>
        </a:spcBef>
        <a:spcAft>
          <a:spcPct val="0"/>
        </a:spcAft>
        <a:defRPr sz="3200" b="1">
          <a:solidFill>
            <a:schemeClr val="tx2"/>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新細明體" pitchFamily="18" charset="-120"/>
              </a:defRPr>
            </a:lvl1pPr>
          </a:lstStyle>
          <a:p>
            <a:pPr fontAlgn="base">
              <a:spcBef>
                <a:spcPct val="0"/>
              </a:spcBef>
              <a:spcAft>
                <a:spcPct val="0"/>
              </a:spcAft>
              <a:defRPr/>
            </a:pPr>
            <a:endParaRPr kumimoji="1" lang="en-US" altLang="zh-TW">
              <a:solidFill>
                <a:prstClr val="black"/>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新細明體" pitchFamily="18" charset="-120"/>
              </a:defRPr>
            </a:lvl1pPr>
          </a:lstStyle>
          <a:p>
            <a:pPr fontAlgn="base">
              <a:spcBef>
                <a:spcPct val="0"/>
              </a:spcBef>
              <a:spcAft>
                <a:spcPct val="0"/>
              </a:spcAft>
              <a:defRPr/>
            </a:pPr>
            <a:endParaRPr kumimoji="1" lang="en-US" altLang="zh-TW">
              <a:solidFill>
                <a:prstClr val="black"/>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ea typeface="新細明體" pitchFamily="18" charset="-120"/>
              </a:defRPr>
            </a:lvl1pPr>
          </a:lstStyle>
          <a:p>
            <a:pPr fontAlgn="base">
              <a:spcBef>
                <a:spcPct val="0"/>
              </a:spcBef>
              <a:spcAft>
                <a:spcPct val="0"/>
              </a:spcAft>
              <a:defRPr/>
            </a:pPr>
            <a:fld id="{5E8D9F58-D063-4431-9D25-9F5C34CAD2D0}" type="slidenum">
              <a:rPr kumimoji="1" lang="en-US" altLang="zh-TW">
                <a:solidFill>
                  <a:prstClr val="black"/>
                </a:solidFill>
              </a:rPr>
              <a:pPr fontAlgn="base">
                <a:spcBef>
                  <a:spcPct val="0"/>
                </a:spcBef>
                <a:spcAft>
                  <a:spcPct val="0"/>
                </a:spcAft>
                <a:defRPr/>
              </a:pPr>
              <a:t>‹#›</a:t>
            </a:fld>
            <a:endParaRPr kumimoji="1" lang="en-US" altLang="zh-TW" dirty="0">
              <a:solidFill>
                <a:prstClr val="black"/>
              </a:solidFill>
            </a:endParaRPr>
          </a:p>
        </p:txBody>
      </p:sp>
    </p:spTree>
    <p:extLst>
      <p:ext uri="{BB962C8B-B14F-4D97-AF65-F5344CB8AC3E}">
        <p14:creationId xmlns:p14="http://schemas.microsoft.com/office/powerpoint/2010/main" val="373415813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tile tx="0" ty="0" sx="100000" sy="100000" flip="none" algn="tl"/>
        </a:blipFill>
        <a:effectLst/>
      </p:bgPr>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16" name="矩形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9" name="矩形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14" name="日期版面配置區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ea typeface="+mn-ea"/>
              </a:defRPr>
            </a:lvl1pPr>
          </a:lstStyle>
          <a:p>
            <a:pPr>
              <a:defRPr/>
            </a:pPr>
            <a:fld id="{4EBFFBA0-E9C1-4217-A78E-A095AE4A006D}" type="datetimeFigureOut">
              <a:rPr lang="zh-TW" altLang="en-US"/>
              <a:pPr>
                <a:defRPr/>
              </a:pPr>
              <a:t>2018/6/29</a:t>
            </a:fld>
            <a:endParaRPr lang="zh-TW" altLang="en-US"/>
          </a:p>
        </p:txBody>
      </p:sp>
      <p:sp>
        <p:nvSpPr>
          <p:cNvPr id="3" name="頁尾版面配置區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defRPr>
            </a:lvl1pPr>
          </a:lstStyle>
          <a:p>
            <a:pPr>
              <a:defRPr/>
            </a:pPr>
            <a:endParaRPr lang="zh-TW" altLang="en-US"/>
          </a:p>
        </p:txBody>
      </p:sp>
      <p:sp>
        <p:nvSpPr>
          <p:cNvPr id="8" name="矩形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新細明體" charset="-120"/>
            </a:endParaRPr>
          </a:p>
        </p:txBody>
      </p:sp>
      <p:sp>
        <p:nvSpPr>
          <p:cNvPr id="10" name="直線接點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a typeface="新細明體" charset="-120"/>
            </a:endParaRPr>
          </a:p>
        </p:txBody>
      </p:sp>
      <p:sp>
        <p:nvSpPr>
          <p:cNvPr id="12" name="橢圓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橢圓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投影片編號版面配置區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ea typeface="+mn-ea"/>
              </a:defRPr>
            </a:lvl1pPr>
          </a:lstStyle>
          <a:p>
            <a:pPr>
              <a:defRPr/>
            </a:pPr>
            <a:fld id="{460FA514-6C8A-4BCF-BCDD-00C707BBDDE8}" type="slidenum">
              <a:rPr lang="zh-TW" altLang="en-US">
                <a:solidFill>
                  <a:srgbClr val="8CADAE">
                    <a:shade val="75000"/>
                  </a:srgbClr>
                </a:solidFill>
              </a:rPr>
              <a:pPr>
                <a:defRPr/>
              </a:pPr>
              <a:t>‹#›</a:t>
            </a:fld>
            <a:endParaRPr lang="zh-TW" altLang="en-US">
              <a:solidFill>
                <a:srgbClr val="8CADAE">
                  <a:shade val="75000"/>
                </a:srgbClr>
              </a:solidFill>
            </a:endParaRPr>
          </a:p>
        </p:txBody>
      </p:sp>
      <p:sp>
        <p:nvSpPr>
          <p:cNvPr id="1038" name="標題版面配置區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endParaRPr lang="en-US" smtClean="0"/>
          </a:p>
        </p:txBody>
      </p:sp>
      <p:sp>
        <p:nvSpPr>
          <p:cNvPr id="1039" name="文字版面配置區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Tree>
    <p:extLst>
      <p:ext uri="{BB962C8B-B14F-4D97-AF65-F5344CB8AC3E}">
        <p14:creationId xmlns:p14="http://schemas.microsoft.com/office/powerpoint/2010/main" val="324036140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Arial" charset="0"/>
          <a:ea typeface="微軟正黑體" pitchFamily="34" charset="-120"/>
        </a:defRPr>
      </a:lvl2pPr>
      <a:lvl3pPr algn="ctr" rtl="0" eaLnBrk="0" fontAlgn="base" hangingPunct="0">
        <a:spcBef>
          <a:spcPct val="0"/>
        </a:spcBef>
        <a:spcAft>
          <a:spcPct val="0"/>
        </a:spcAft>
        <a:defRPr sz="3300">
          <a:solidFill>
            <a:srgbClr val="7B9899"/>
          </a:solidFill>
          <a:latin typeface="Arial" charset="0"/>
          <a:ea typeface="微軟正黑體" pitchFamily="34" charset="-120"/>
        </a:defRPr>
      </a:lvl3pPr>
      <a:lvl4pPr algn="ctr" rtl="0" eaLnBrk="0" fontAlgn="base" hangingPunct="0">
        <a:spcBef>
          <a:spcPct val="0"/>
        </a:spcBef>
        <a:spcAft>
          <a:spcPct val="0"/>
        </a:spcAft>
        <a:defRPr sz="3300">
          <a:solidFill>
            <a:srgbClr val="7B9899"/>
          </a:solidFill>
          <a:latin typeface="Arial" charset="0"/>
          <a:ea typeface="微軟正黑體" pitchFamily="34" charset="-120"/>
        </a:defRPr>
      </a:lvl4pPr>
      <a:lvl5pPr algn="ctr" rtl="0" eaLnBrk="0" fontAlgn="base" hangingPunct="0">
        <a:spcBef>
          <a:spcPct val="0"/>
        </a:spcBef>
        <a:spcAft>
          <a:spcPct val="0"/>
        </a:spcAft>
        <a:defRPr sz="3300">
          <a:solidFill>
            <a:srgbClr val="7B9899"/>
          </a:solidFill>
          <a:latin typeface="Arial" charset="0"/>
          <a:ea typeface="微軟正黑體" pitchFamily="34" charset="-120"/>
        </a:defRPr>
      </a:lvl5pPr>
      <a:lvl6pPr marL="457200" algn="ctr" rtl="0" fontAlgn="base">
        <a:spcBef>
          <a:spcPct val="0"/>
        </a:spcBef>
        <a:spcAft>
          <a:spcPct val="0"/>
        </a:spcAft>
        <a:defRPr sz="3300">
          <a:solidFill>
            <a:srgbClr val="7B9899"/>
          </a:solidFill>
          <a:latin typeface="Arial" charset="0"/>
          <a:ea typeface="微軟正黑體" pitchFamily="34" charset="-120"/>
        </a:defRPr>
      </a:lvl6pPr>
      <a:lvl7pPr marL="914400" algn="ctr" rtl="0" fontAlgn="base">
        <a:spcBef>
          <a:spcPct val="0"/>
        </a:spcBef>
        <a:spcAft>
          <a:spcPct val="0"/>
        </a:spcAft>
        <a:defRPr sz="3300">
          <a:solidFill>
            <a:srgbClr val="7B9899"/>
          </a:solidFill>
          <a:latin typeface="Arial" charset="0"/>
          <a:ea typeface="微軟正黑體" pitchFamily="34" charset="-120"/>
        </a:defRPr>
      </a:lvl7pPr>
      <a:lvl8pPr marL="1371600" algn="ctr" rtl="0" fontAlgn="base">
        <a:spcBef>
          <a:spcPct val="0"/>
        </a:spcBef>
        <a:spcAft>
          <a:spcPct val="0"/>
        </a:spcAft>
        <a:defRPr sz="3300">
          <a:solidFill>
            <a:srgbClr val="7B9899"/>
          </a:solidFill>
          <a:latin typeface="Arial" charset="0"/>
          <a:ea typeface="微軟正黑體" pitchFamily="34" charset="-120"/>
        </a:defRPr>
      </a:lvl8pPr>
      <a:lvl9pPr marL="1828800" algn="ctr" rtl="0" fontAlgn="base">
        <a:spcBef>
          <a:spcPct val="0"/>
        </a:spcBef>
        <a:spcAft>
          <a:spcPct val="0"/>
        </a:spcAft>
        <a:defRPr sz="3300">
          <a:solidFill>
            <a:srgbClr val="7B9899"/>
          </a:solidFill>
          <a:latin typeface="Arial" charset="0"/>
          <a:ea typeface="微軟正黑體" pitchFamily="34" charset="-12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fld id="{8845FE4A-9C57-4A38-9786-0251EED69718}" type="datetime1">
              <a:rPr lang="zh-TW" altLang="en-US">
                <a:solidFill>
                  <a:prstClr val="black">
                    <a:tint val="75000"/>
                  </a:prstClr>
                </a:solidFill>
              </a:rPr>
              <a:pPr>
                <a:defRPr/>
              </a:pPr>
              <a:t>2018/6/29</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smtClean="0">
                <a:solidFill>
                  <a:srgbClr val="898989"/>
                </a:solidFill>
              </a:defRPr>
            </a:lvl1pPr>
          </a:lstStyle>
          <a:p>
            <a:pPr fontAlgn="base">
              <a:spcBef>
                <a:spcPct val="0"/>
              </a:spcBef>
              <a:spcAft>
                <a:spcPct val="0"/>
              </a:spcAft>
              <a:defRPr/>
            </a:pPr>
            <a:fld id="{39231C28-32DA-4421-8DBD-9FD68D4F92EA}" type="slidenum">
              <a:rPr lang="zh-TW" altLang="en-US"/>
              <a:pPr fontAlgn="base">
                <a:spcBef>
                  <a:spcPct val="0"/>
                </a:spcBef>
                <a:spcAft>
                  <a:spcPct val="0"/>
                </a:spcAft>
                <a:defRPr/>
              </a:pPr>
              <a:t>‹#›</a:t>
            </a:fld>
            <a:endParaRPr lang="en-US" altLang="zh-TW"/>
          </a:p>
        </p:txBody>
      </p:sp>
    </p:spTree>
    <p:extLst>
      <p:ext uri="{BB962C8B-B14F-4D97-AF65-F5344CB8AC3E}">
        <p14:creationId xmlns:p14="http://schemas.microsoft.com/office/powerpoint/2010/main" val="15906122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8472329E-3DE4-4969-B796-BDD6867057D0}" type="datetimeFigureOut">
              <a:rPr lang="zh-TW" altLang="en-US" smtClean="0">
                <a:solidFill>
                  <a:srgbClr val="534949"/>
                </a:solidFill>
              </a:rPr>
              <a:pPr/>
              <a:t>2018/6/29</a:t>
            </a:fld>
            <a:endParaRPr lang="zh-TW" altLang="en-US">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zh-TW" altLang="en-US">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DEDD521F-B2AD-44C3-9DEC-183CB689895B}" type="slidenum">
              <a:rPr lang="zh-TW" altLang="en-US" smtClean="0">
                <a:solidFill>
                  <a:srgbClr val="534949"/>
                </a:solidFill>
              </a:rPr>
              <a:pPr/>
              <a:t>‹#›</a:t>
            </a:fld>
            <a:endParaRPr lang="zh-TW" altLang="en-US">
              <a:solidFill>
                <a:srgbClr val="534949"/>
              </a:solidFill>
            </a:endParaRPr>
          </a:p>
        </p:txBody>
      </p:sp>
    </p:spTree>
    <p:extLst>
      <p:ext uri="{BB962C8B-B14F-4D97-AF65-F5344CB8AC3E}">
        <p14:creationId xmlns:p14="http://schemas.microsoft.com/office/powerpoint/2010/main" val="339705993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8472329E-3DE4-4969-B796-BDD6867057D0}" type="datetimeFigureOut">
              <a:rPr lang="zh-TW" altLang="en-US" smtClean="0">
                <a:solidFill>
                  <a:srgbClr val="534949"/>
                </a:solidFill>
              </a:rPr>
              <a:pPr/>
              <a:t>2018/6/29</a:t>
            </a:fld>
            <a:endParaRPr lang="zh-TW" altLang="en-US">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zh-TW" altLang="en-US">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DEDD521F-B2AD-44C3-9DEC-183CB689895B}" type="slidenum">
              <a:rPr lang="zh-TW" altLang="en-US" smtClean="0">
                <a:solidFill>
                  <a:srgbClr val="534949"/>
                </a:solidFill>
              </a:rPr>
              <a:pPr/>
              <a:t>‹#›</a:t>
            </a:fld>
            <a:endParaRPr lang="zh-TW" altLang="en-US">
              <a:solidFill>
                <a:srgbClr val="534949"/>
              </a:solidFill>
            </a:endParaRPr>
          </a:p>
        </p:txBody>
      </p:sp>
    </p:spTree>
    <p:extLst>
      <p:ext uri="{BB962C8B-B14F-4D97-AF65-F5344CB8AC3E}">
        <p14:creationId xmlns:p14="http://schemas.microsoft.com/office/powerpoint/2010/main" val="383162568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51.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5.xml"/><Relationship Id="rId5" Type="http://schemas.openxmlformats.org/officeDocument/2006/relationships/image" Target="../media/image14.jpe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043608" y="4149080"/>
            <a:ext cx="5472608" cy="1828800"/>
          </a:xfrm>
        </p:spPr>
        <p:txBody>
          <a:bodyPr>
            <a:noAutofit/>
          </a:bodyPr>
          <a:lstStyle/>
          <a:p>
            <a:pPr algn="ctr">
              <a:lnSpc>
                <a:spcPts val="4800"/>
              </a:lnSpc>
              <a:spcBef>
                <a:spcPts val="0"/>
              </a:spcBef>
            </a:pPr>
            <a:r>
              <a:rPr lang="zh-TW" altLang="en-US" sz="3200" b="1" dirty="0" smtClean="0">
                <a:solidFill>
                  <a:schemeClr val="accent1">
                    <a:lumMod val="20000"/>
                    <a:lumOff val="80000"/>
                  </a:schemeClr>
                </a:solidFill>
              </a:rPr>
              <a:t>施 慧 玲 </a:t>
            </a:r>
            <a:endParaRPr lang="zh-TW" altLang="en-US" sz="3200" b="1" dirty="0">
              <a:solidFill>
                <a:schemeClr val="accent1">
                  <a:lumMod val="20000"/>
                  <a:lumOff val="80000"/>
                </a:schemeClr>
              </a:solidFill>
            </a:endParaRPr>
          </a:p>
          <a:p>
            <a:pPr algn="ctr">
              <a:lnSpc>
                <a:spcPts val="4100"/>
              </a:lnSpc>
              <a:spcBef>
                <a:spcPts val="0"/>
              </a:spcBef>
            </a:pPr>
            <a:r>
              <a:rPr lang="zh-TW" altLang="en-US" sz="2400" b="1" dirty="0" smtClean="0">
                <a:solidFill>
                  <a:schemeClr val="accent1">
                    <a:lumMod val="20000"/>
                    <a:lumOff val="80000"/>
                  </a:schemeClr>
                </a:solidFill>
              </a:rPr>
              <a:t>國立中正大學法律</a:t>
            </a:r>
            <a:r>
              <a:rPr lang="zh-TW" altLang="en-US" sz="2400" b="1" dirty="0">
                <a:solidFill>
                  <a:schemeClr val="accent1">
                    <a:lumMod val="20000"/>
                    <a:lumOff val="80000"/>
                  </a:schemeClr>
                </a:solidFill>
              </a:rPr>
              <a:t>學</a:t>
            </a:r>
            <a:r>
              <a:rPr lang="zh-TW" altLang="en-US" sz="2400" b="1" dirty="0" smtClean="0">
                <a:solidFill>
                  <a:schemeClr val="accent1">
                    <a:lumMod val="20000"/>
                    <a:lumOff val="80000"/>
                  </a:schemeClr>
                </a:solidFill>
              </a:rPr>
              <a:t>系教授</a:t>
            </a:r>
            <a:endParaRPr lang="en-US" altLang="zh-TW" sz="2400" b="1" dirty="0" smtClean="0">
              <a:solidFill>
                <a:schemeClr val="accent1">
                  <a:lumMod val="20000"/>
                  <a:lumOff val="80000"/>
                </a:schemeClr>
              </a:solidFill>
            </a:endParaRPr>
          </a:p>
          <a:p>
            <a:pPr algn="ctr">
              <a:lnSpc>
                <a:spcPts val="4100"/>
              </a:lnSpc>
              <a:spcBef>
                <a:spcPts val="0"/>
              </a:spcBef>
            </a:pPr>
            <a:r>
              <a:rPr lang="zh-TW" altLang="en-US" sz="2400" b="1" dirty="0">
                <a:solidFill>
                  <a:schemeClr val="accent1">
                    <a:lumMod val="20000"/>
                    <a:lumOff val="80000"/>
                  </a:schemeClr>
                </a:solidFill>
              </a:rPr>
              <a:t>人類研究倫理審查</a:t>
            </a:r>
            <a:r>
              <a:rPr lang="zh-TW" altLang="en-US" sz="2400" b="1" dirty="0" smtClean="0">
                <a:solidFill>
                  <a:schemeClr val="accent1">
                    <a:lumMod val="20000"/>
                    <a:lumOff val="80000"/>
                  </a:schemeClr>
                </a:solidFill>
              </a:rPr>
              <a:t>委員會</a:t>
            </a:r>
            <a:r>
              <a:rPr lang="zh-TW" altLang="en-US" sz="2400" b="1" dirty="0" smtClean="0">
                <a:solidFill>
                  <a:schemeClr val="accent1">
                    <a:lumMod val="20000"/>
                    <a:lumOff val="80000"/>
                  </a:schemeClr>
                </a:solidFill>
              </a:rPr>
              <a:t>主任委員</a:t>
            </a:r>
            <a:endParaRPr lang="en-US" altLang="zh-TW" sz="2400" b="1" dirty="0" smtClean="0">
              <a:solidFill>
                <a:schemeClr val="accent1">
                  <a:lumMod val="20000"/>
                  <a:lumOff val="80000"/>
                </a:schemeClr>
              </a:solidFill>
            </a:endParaRPr>
          </a:p>
          <a:p>
            <a:pPr algn="ctr">
              <a:lnSpc>
                <a:spcPts val="4100"/>
              </a:lnSpc>
              <a:spcBef>
                <a:spcPts val="0"/>
              </a:spcBef>
            </a:pPr>
            <a:r>
              <a:rPr lang="zh-TW" altLang="en-US" sz="2400" b="1" dirty="0">
                <a:solidFill>
                  <a:schemeClr val="accent1">
                    <a:lumMod val="20000"/>
                    <a:lumOff val="80000"/>
                  </a:schemeClr>
                </a:solidFill>
              </a:rPr>
              <a:t>人類研究倫理中心主任</a:t>
            </a:r>
            <a:endParaRPr lang="en-US" altLang="zh-TW" sz="2400" b="1" dirty="0" smtClean="0">
              <a:solidFill>
                <a:schemeClr val="accent1">
                  <a:lumMod val="20000"/>
                  <a:lumOff val="80000"/>
                </a:schemeClr>
              </a:solidFill>
            </a:endParaRPr>
          </a:p>
          <a:p>
            <a:pPr algn="ctr">
              <a:lnSpc>
                <a:spcPts val="4100"/>
              </a:lnSpc>
              <a:spcBef>
                <a:spcPts val="0"/>
              </a:spcBef>
            </a:pPr>
            <a:r>
              <a:rPr lang="zh-TW" altLang="en-US" sz="2400" b="1" dirty="0">
                <a:solidFill>
                  <a:schemeClr val="accent1">
                    <a:lumMod val="20000"/>
                    <a:lumOff val="80000"/>
                  </a:schemeClr>
                </a:solidFill>
              </a:rPr>
              <a:t>台灣</a:t>
            </a:r>
            <a:r>
              <a:rPr lang="zh-TW" altLang="en-US" sz="2400" b="1" dirty="0" smtClean="0">
                <a:solidFill>
                  <a:schemeClr val="accent1">
                    <a:lumMod val="20000"/>
                    <a:lumOff val="80000"/>
                  </a:schemeClr>
                </a:solidFill>
              </a:rPr>
              <a:t>法律資訊中心主任</a:t>
            </a:r>
            <a:endParaRPr lang="en-US" altLang="zh-TW" sz="2400" b="1" dirty="0" smtClean="0">
              <a:solidFill>
                <a:schemeClr val="accent1">
                  <a:lumMod val="20000"/>
                  <a:lumOff val="80000"/>
                </a:schemeClr>
              </a:solidFill>
            </a:endParaRPr>
          </a:p>
        </p:txBody>
      </p:sp>
      <p:sp>
        <p:nvSpPr>
          <p:cNvPr id="2" name="標題 1"/>
          <p:cNvSpPr>
            <a:spLocks noGrp="1"/>
          </p:cNvSpPr>
          <p:nvPr>
            <p:ph type="title"/>
          </p:nvPr>
        </p:nvSpPr>
        <p:spPr>
          <a:xfrm>
            <a:off x="467544" y="1484784"/>
            <a:ext cx="6264696" cy="2088232"/>
          </a:xfrm>
        </p:spPr>
        <p:txBody>
          <a:bodyPr/>
          <a:lstStyle/>
          <a:p>
            <a:pPr algn="ctr"/>
            <a:r>
              <a:rPr lang="zh-TW" altLang="en-US" sz="4800" b="1" dirty="0">
                <a:solidFill>
                  <a:srgbClr val="FFFF00"/>
                </a:solidFill>
              </a:rPr>
              <a:t>高齡</a:t>
            </a:r>
            <a:r>
              <a:rPr lang="zh-TW" altLang="en-US" sz="4800" b="1" dirty="0" smtClean="0">
                <a:solidFill>
                  <a:srgbClr val="FFFF00"/>
                </a:solidFill>
              </a:rPr>
              <a:t>研究倫理議題</a:t>
            </a:r>
            <a:endParaRPr lang="zh-TW" altLang="en-US" sz="4800" b="1" dirty="0">
              <a:solidFill>
                <a:srgbClr val="FFFF00"/>
              </a:solidFill>
            </a:endParaRPr>
          </a:p>
        </p:txBody>
      </p:sp>
      <p:sp>
        <p:nvSpPr>
          <p:cNvPr id="5" name="標題 1"/>
          <p:cNvSpPr txBox="1">
            <a:spLocks/>
          </p:cNvSpPr>
          <p:nvPr/>
        </p:nvSpPr>
        <p:spPr>
          <a:xfrm>
            <a:off x="107504" y="332656"/>
            <a:ext cx="9036496" cy="936104"/>
          </a:xfrm>
          <a:prstGeom prst="rect">
            <a:avLst/>
          </a:prstGeom>
        </p:spPr>
        <p:txBody>
          <a:bodyPr vert="horz" lIns="91440" tIns="45720" rIns="91440" bIns="45720" rtlCol="0" anchor="ctr">
            <a:noAutofit/>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ctr"/>
            <a:r>
              <a:rPr lang="zh-TW" altLang="en-US" sz="2800" b="1" dirty="0" smtClean="0"/>
              <a:t>           </a:t>
            </a:r>
            <a:r>
              <a:rPr lang="zh-TW" altLang="en-US" sz="3600" b="1" dirty="0" smtClean="0"/>
              <a:t>台南新樓醫院   </a:t>
            </a:r>
            <a:r>
              <a:rPr lang="en-US" altLang="zh-TW" sz="2400" b="1" dirty="0" smtClean="0"/>
              <a:t>11:30-12:30,   2018.07.24</a:t>
            </a:r>
            <a:endParaRPr lang="zh-TW" altLang="en-US" sz="2400" b="1" dirty="0"/>
          </a:p>
        </p:txBody>
      </p:sp>
    </p:spTree>
    <p:extLst>
      <p:ext uri="{BB962C8B-B14F-4D97-AF65-F5344CB8AC3E}">
        <p14:creationId xmlns:p14="http://schemas.microsoft.com/office/powerpoint/2010/main" val="174834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65610" y="2348880"/>
            <a:ext cx="8393356" cy="4824535"/>
          </a:xfrm>
        </p:spPr>
        <p:txBody>
          <a:bodyPr>
            <a:normAutofit/>
          </a:bodyPr>
          <a:lstStyle/>
          <a:p>
            <a:pPr marL="45720" indent="0" algn="ctr">
              <a:lnSpc>
                <a:spcPts val="5800"/>
              </a:lnSpc>
              <a:spcBef>
                <a:spcPts val="4200"/>
              </a:spcBef>
              <a:buNone/>
            </a:pPr>
            <a:r>
              <a:rPr lang="zh-TW" altLang="en-US" sz="4400" b="1" dirty="0" smtClean="0">
                <a:solidFill>
                  <a:srgbClr val="FF0000"/>
                </a:solidFill>
              </a:rPr>
              <a:t>非</a:t>
            </a:r>
            <a:r>
              <a:rPr lang="zh-TW" altLang="en-US" sz="4400" b="1" dirty="0" smtClean="0">
                <a:solidFill>
                  <a:srgbClr val="7030A0"/>
                </a:solidFill>
              </a:rPr>
              <a:t> </a:t>
            </a:r>
            <a:r>
              <a:rPr lang="zh-TW" altLang="zh-TW" sz="4400" b="1" dirty="0" smtClean="0">
                <a:solidFill>
                  <a:srgbClr val="7030A0"/>
                </a:solidFill>
              </a:rPr>
              <a:t>免除</a:t>
            </a:r>
            <a:r>
              <a:rPr lang="zh-TW" altLang="zh-TW" sz="4400" b="1" dirty="0" smtClean="0">
                <a:solidFill>
                  <a:srgbClr val="7030A0"/>
                </a:solidFill>
              </a:rPr>
              <a:t>審查</a:t>
            </a:r>
            <a:r>
              <a:rPr lang="en-US" altLang="zh-TW" sz="4400" b="1" dirty="0" smtClean="0">
                <a:solidFill>
                  <a:srgbClr val="7030A0"/>
                </a:solidFill>
              </a:rPr>
              <a:t> \ </a:t>
            </a:r>
            <a:r>
              <a:rPr lang="zh-TW" altLang="zh-TW" sz="4400" b="1" dirty="0" smtClean="0">
                <a:solidFill>
                  <a:srgbClr val="7030A0"/>
                </a:solidFill>
              </a:rPr>
              <a:t>簡易審查</a:t>
            </a:r>
            <a:r>
              <a:rPr lang="en-US" altLang="zh-TW" sz="4400" b="1" dirty="0" smtClean="0">
                <a:solidFill>
                  <a:srgbClr val="7030A0"/>
                </a:solidFill>
              </a:rPr>
              <a:t> </a:t>
            </a:r>
          </a:p>
          <a:p>
            <a:pPr marL="45720" indent="0" algn="ctr">
              <a:lnSpc>
                <a:spcPts val="5800"/>
              </a:lnSpc>
              <a:spcBef>
                <a:spcPts val="4200"/>
              </a:spcBef>
              <a:buNone/>
            </a:pPr>
            <a:endParaRPr lang="en-US" altLang="zh-TW" sz="4000" dirty="0" smtClean="0"/>
          </a:p>
          <a:p>
            <a:pPr marL="45720" indent="0" algn="ctr">
              <a:lnSpc>
                <a:spcPts val="5800"/>
              </a:lnSpc>
              <a:spcBef>
                <a:spcPts val="4200"/>
              </a:spcBef>
              <a:buNone/>
            </a:pPr>
            <a:r>
              <a:rPr lang="zh-TW" altLang="zh-TW" sz="4800" b="1" dirty="0" smtClean="0">
                <a:solidFill>
                  <a:srgbClr val="FF0000"/>
                </a:solidFill>
              </a:rPr>
              <a:t>一般</a:t>
            </a:r>
            <a:r>
              <a:rPr lang="zh-TW" altLang="zh-TW" sz="4800" b="1" dirty="0">
                <a:solidFill>
                  <a:srgbClr val="FF0000"/>
                </a:solidFill>
              </a:rPr>
              <a:t>審查</a:t>
            </a:r>
            <a:r>
              <a:rPr lang="zh-TW" altLang="zh-TW" sz="4800" b="1" dirty="0" smtClean="0">
                <a:solidFill>
                  <a:srgbClr val="FF0000"/>
                </a:solidFill>
              </a:rPr>
              <a:t>案件</a:t>
            </a:r>
            <a:endParaRPr lang="zh-TW" altLang="en-US" sz="4800" b="1" dirty="0">
              <a:solidFill>
                <a:srgbClr val="FF0000"/>
              </a:solidFill>
            </a:endParaRPr>
          </a:p>
        </p:txBody>
      </p:sp>
      <p:sp>
        <p:nvSpPr>
          <p:cNvPr id="3" name="標題 2"/>
          <p:cNvSpPr>
            <a:spLocks noGrp="1"/>
          </p:cNvSpPr>
          <p:nvPr>
            <p:ph type="title"/>
          </p:nvPr>
        </p:nvSpPr>
        <p:spPr/>
        <p:txBody>
          <a:bodyPr/>
          <a:lstStyle/>
          <a:p>
            <a:r>
              <a:rPr lang="zh-TW" altLang="en-US" sz="3600" dirty="0" smtClean="0"/>
              <a:t>風險分類 </a:t>
            </a:r>
            <a:r>
              <a:rPr lang="en-US" altLang="zh-TW" sz="3600" dirty="0" smtClean="0"/>
              <a:t>-- </a:t>
            </a:r>
            <a:r>
              <a:rPr lang="zh-TW" altLang="en-US" sz="3600" dirty="0" smtClean="0"/>
              <a:t>一般審查</a:t>
            </a:r>
            <a:endParaRPr lang="zh-TW" altLang="en-US" sz="3600" dirty="0"/>
          </a:p>
        </p:txBody>
      </p:sp>
      <p:sp>
        <p:nvSpPr>
          <p:cNvPr id="4" name="向下箭號 3"/>
          <p:cNvSpPr/>
          <p:nvPr/>
        </p:nvSpPr>
        <p:spPr>
          <a:xfrm>
            <a:off x="3923928" y="3573016"/>
            <a:ext cx="127672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99860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27584" y="1988840"/>
            <a:ext cx="7632848" cy="4869160"/>
          </a:xfrm>
        </p:spPr>
        <p:txBody>
          <a:bodyPr>
            <a:normAutofit/>
          </a:bodyPr>
          <a:lstStyle/>
          <a:p>
            <a:pPr>
              <a:lnSpc>
                <a:spcPts val="4000"/>
              </a:lnSpc>
              <a:spcBef>
                <a:spcPts val="2400"/>
              </a:spcBef>
            </a:pPr>
            <a:r>
              <a:rPr lang="zh-TW" altLang="en-US" sz="2800" dirty="0" smtClean="0">
                <a:solidFill>
                  <a:srgbClr val="7030A0"/>
                </a:solidFill>
                <a:latin typeface="+mn-ea"/>
              </a:rPr>
              <a:t> </a:t>
            </a:r>
            <a:r>
              <a:rPr lang="zh-TW" altLang="en-US" sz="2800" b="1" dirty="0" smtClean="0">
                <a:solidFill>
                  <a:srgbClr val="FF0000"/>
                </a:solidFill>
                <a:latin typeface="+mn-ea"/>
              </a:rPr>
              <a:t>高齡</a:t>
            </a:r>
            <a:r>
              <a:rPr lang="zh-TW" altLang="en-US" sz="2800" b="1" dirty="0" smtClean="0">
                <a:solidFill>
                  <a:srgbClr val="FF0000"/>
                </a:solidFill>
                <a:latin typeface="+mn-ea"/>
              </a:rPr>
              <a:t>社會</a:t>
            </a:r>
            <a:r>
              <a:rPr lang="en-US" altLang="zh-TW" sz="2800" b="1" dirty="0" smtClean="0">
                <a:solidFill>
                  <a:srgbClr val="FF0000"/>
                </a:solidFill>
                <a:latin typeface="+mn-ea"/>
              </a:rPr>
              <a:t>\</a:t>
            </a:r>
            <a:r>
              <a:rPr lang="zh-TW" altLang="en-US" sz="2800" b="1" dirty="0" smtClean="0">
                <a:solidFill>
                  <a:srgbClr val="FF0000"/>
                </a:solidFill>
                <a:latin typeface="+mn-ea"/>
              </a:rPr>
              <a:t>高齡者</a:t>
            </a:r>
            <a:r>
              <a:rPr lang="zh-TW" altLang="en-US" sz="2800" b="1" dirty="0" smtClean="0">
                <a:solidFill>
                  <a:srgbClr val="7030A0"/>
                </a:solidFill>
                <a:latin typeface="+mn-ea"/>
              </a:rPr>
              <a:t>研究於</a:t>
            </a:r>
            <a:r>
              <a:rPr lang="zh-TW" altLang="en-US" sz="2800" b="1" dirty="0" smtClean="0">
                <a:solidFill>
                  <a:srgbClr val="7030A0"/>
                </a:solidFill>
                <a:latin typeface="+mn-ea"/>
              </a:rPr>
              <a:t>國內外方興未艾，倫理審查議題也逐漸受到重視。</a:t>
            </a:r>
            <a:endParaRPr lang="en-US" altLang="zh-TW" sz="2800" b="1" dirty="0" smtClean="0">
              <a:solidFill>
                <a:srgbClr val="7030A0"/>
              </a:solidFill>
              <a:latin typeface="+mn-ea"/>
            </a:endParaRPr>
          </a:p>
          <a:p>
            <a:pPr>
              <a:lnSpc>
                <a:spcPts val="4000"/>
              </a:lnSpc>
              <a:spcBef>
                <a:spcPts val="2400"/>
              </a:spcBef>
            </a:pPr>
            <a:r>
              <a:rPr lang="zh-TW" altLang="en-US" sz="2800" b="1" dirty="0" smtClean="0">
                <a:solidFill>
                  <a:srgbClr val="002060"/>
                </a:solidFill>
                <a:latin typeface="+mn-ea"/>
              </a:rPr>
              <a:t> 於科技</a:t>
            </a:r>
            <a:r>
              <a:rPr lang="zh-TW" altLang="en-US" sz="2800" b="1" dirty="0">
                <a:solidFill>
                  <a:srgbClr val="002060"/>
                </a:solidFill>
                <a:latin typeface="+mn-ea"/>
              </a:rPr>
              <a:t>部網站</a:t>
            </a:r>
            <a:r>
              <a:rPr lang="zh-TW" altLang="en-US" sz="2800" b="1" dirty="0" smtClean="0">
                <a:solidFill>
                  <a:srgbClr val="002060"/>
                </a:solidFill>
                <a:latin typeface="+mn-ea"/>
              </a:rPr>
              <a:t>以「</a:t>
            </a:r>
            <a:r>
              <a:rPr lang="zh-TW" altLang="en-US" sz="2800" b="1" dirty="0">
                <a:solidFill>
                  <a:srgbClr val="002060"/>
                </a:solidFill>
                <a:latin typeface="+mn-ea"/>
              </a:rPr>
              <a:t>高齡」、「老人</a:t>
            </a:r>
            <a:r>
              <a:rPr lang="zh-TW" altLang="en-US" sz="2800" b="1" dirty="0" smtClean="0">
                <a:solidFill>
                  <a:srgbClr val="002060"/>
                </a:solidFill>
                <a:latin typeface="+mn-ea"/>
              </a:rPr>
              <a:t>」、「銀髮」、「老年人」、「長者」等關鍵字搜尋，過去 </a:t>
            </a:r>
            <a:r>
              <a:rPr lang="en-US" altLang="zh-TW" sz="2800" b="1" dirty="0" smtClean="0">
                <a:solidFill>
                  <a:srgbClr val="002060"/>
                </a:solidFill>
                <a:latin typeface="+mn-ea"/>
              </a:rPr>
              <a:t>3 </a:t>
            </a:r>
            <a:r>
              <a:rPr lang="zh-TW" altLang="en-US" sz="2800" b="1" dirty="0" smtClean="0">
                <a:solidFill>
                  <a:srgbClr val="002060"/>
                </a:solidFill>
                <a:latin typeface="+mn-ea"/>
              </a:rPr>
              <a:t>年通過</a:t>
            </a:r>
            <a:r>
              <a:rPr lang="zh-TW" altLang="en-US" sz="2800" b="1" dirty="0">
                <a:solidFill>
                  <a:srgbClr val="002060"/>
                </a:solidFill>
                <a:latin typeface="+mn-ea"/>
              </a:rPr>
              <a:t>學術補助</a:t>
            </a:r>
            <a:r>
              <a:rPr lang="zh-TW" altLang="en-US" sz="2800" b="1" dirty="0" smtClean="0">
                <a:solidFill>
                  <a:srgbClr val="002060"/>
                </a:solidFill>
                <a:latin typeface="+mn-ea"/>
              </a:rPr>
              <a:t>獎勵案件數：</a:t>
            </a:r>
            <a:endParaRPr lang="en-US" altLang="zh-TW" sz="2800" b="1" dirty="0" smtClean="0">
              <a:solidFill>
                <a:srgbClr val="002060"/>
              </a:solidFill>
              <a:latin typeface="+mn-ea"/>
            </a:endParaRPr>
          </a:p>
          <a:p>
            <a:pPr marL="365760" lvl="1" indent="0">
              <a:spcBef>
                <a:spcPts val="2400"/>
              </a:spcBef>
              <a:buNone/>
            </a:pPr>
            <a:r>
              <a:rPr lang="en-US" altLang="zh-TW" sz="2500" b="1" dirty="0" smtClean="0">
                <a:solidFill>
                  <a:srgbClr val="002060"/>
                </a:solidFill>
                <a:latin typeface="+mn-ea"/>
              </a:rPr>
              <a:t>*103</a:t>
            </a:r>
            <a:r>
              <a:rPr lang="zh-TW" altLang="en-US" sz="2500" b="1" dirty="0" smtClean="0">
                <a:solidFill>
                  <a:srgbClr val="002060"/>
                </a:solidFill>
                <a:latin typeface="+mn-ea"/>
              </a:rPr>
              <a:t>年度 </a:t>
            </a:r>
            <a:r>
              <a:rPr lang="en-US" altLang="zh-TW" sz="2500" b="1" dirty="0" smtClean="0">
                <a:solidFill>
                  <a:srgbClr val="002060"/>
                </a:solidFill>
                <a:latin typeface="+mn-ea"/>
              </a:rPr>
              <a:t>136</a:t>
            </a:r>
            <a:r>
              <a:rPr lang="zh-TW" altLang="en-US" sz="2500" b="1" dirty="0" smtClean="0">
                <a:solidFill>
                  <a:srgbClr val="002060"/>
                </a:solidFill>
                <a:latin typeface="+mn-ea"/>
              </a:rPr>
              <a:t> </a:t>
            </a:r>
            <a:r>
              <a:rPr lang="zh-TW" altLang="en-US" sz="2500" b="1" dirty="0" smtClean="0">
                <a:solidFill>
                  <a:srgbClr val="002060"/>
                </a:solidFill>
                <a:latin typeface="+mn-ea"/>
              </a:rPr>
              <a:t>件     *</a:t>
            </a:r>
            <a:r>
              <a:rPr lang="en-US" altLang="zh-TW" sz="2500" b="1" dirty="0" smtClean="0">
                <a:solidFill>
                  <a:srgbClr val="002060"/>
                </a:solidFill>
                <a:latin typeface="+mn-ea"/>
              </a:rPr>
              <a:t>104</a:t>
            </a:r>
            <a:r>
              <a:rPr lang="zh-TW" altLang="en-US" sz="2500" b="1" dirty="0" smtClean="0">
                <a:solidFill>
                  <a:srgbClr val="002060"/>
                </a:solidFill>
                <a:latin typeface="+mn-ea"/>
              </a:rPr>
              <a:t>年度 </a:t>
            </a:r>
            <a:r>
              <a:rPr lang="en-US" altLang="zh-TW" sz="2500" b="1" dirty="0" smtClean="0">
                <a:solidFill>
                  <a:srgbClr val="002060"/>
                </a:solidFill>
                <a:latin typeface="+mn-ea"/>
              </a:rPr>
              <a:t>140</a:t>
            </a:r>
            <a:r>
              <a:rPr lang="zh-TW" altLang="en-US" sz="2500" b="1" dirty="0" smtClean="0">
                <a:solidFill>
                  <a:srgbClr val="002060"/>
                </a:solidFill>
                <a:latin typeface="+mn-ea"/>
              </a:rPr>
              <a:t> 件</a:t>
            </a:r>
            <a:endParaRPr lang="en-US" altLang="zh-TW" sz="2500" b="1" dirty="0" smtClean="0">
              <a:solidFill>
                <a:srgbClr val="002060"/>
              </a:solidFill>
              <a:latin typeface="+mn-ea"/>
            </a:endParaRPr>
          </a:p>
          <a:p>
            <a:pPr marL="365760" lvl="1" indent="0">
              <a:spcBef>
                <a:spcPts val="2400"/>
              </a:spcBef>
              <a:buNone/>
            </a:pPr>
            <a:r>
              <a:rPr lang="en-US" altLang="zh-TW" sz="2500" b="1" dirty="0" smtClean="0">
                <a:solidFill>
                  <a:srgbClr val="002060"/>
                </a:solidFill>
                <a:latin typeface="+mn-ea"/>
              </a:rPr>
              <a:t>*105</a:t>
            </a:r>
            <a:r>
              <a:rPr lang="zh-TW" altLang="en-US" sz="2500" b="1" dirty="0" smtClean="0">
                <a:solidFill>
                  <a:srgbClr val="002060"/>
                </a:solidFill>
                <a:latin typeface="+mn-ea"/>
              </a:rPr>
              <a:t>年度 </a:t>
            </a:r>
            <a:r>
              <a:rPr lang="en-US" altLang="zh-TW" sz="2500" b="1" dirty="0" smtClean="0">
                <a:solidFill>
                  <a:srgbClr val="002060"/>
                </a:solidFill>
                <a:latin typeface="+mn-ea"/>
              </a:rPr>
              <a:t>128</a:t>
            </a:r>
            <a:r>
              <a:rPr lang="zh-TW" altLang="en-US" sz="2500" b="1" dirty="0" smtClean="0">
                <a:solidFill>
                  <a:srgbClr val="002060"/>
                </a:solidFill>
                <a:latin typeface="+mn-ea"/>
              </a:rPr>
              <a:t> </a:t>
            </a:r>
            <a:r>
              <a:rPr lang="zh-TW" altLang="en-US" sz="2500" b="1" dirty="0" smtClean="0">
                <a:solidFill>
                  <a:srgbClr val="002060"/>
                </a:solidFill>
                <a:latin typeface="+mn-ea"/>
              </a:rPr>
              <a:t>件     </a:t>
            </a:r>
            <a:r>
              <a:rPr lang="en-US" altLang="zh-TW" sz="2500" b="1" dirty="0" smtClean="0">
                <a:solidFill>
                  <a:srgbClr val="002060"/>
                </a:solidFill>
                <a:latin typeface="+mn-ea"/>
              </a:rPr>
              <a:t>*106</a:t>
            </a:r>
            <a:r>
              <a:rPr lang="zh-TW" altLang="en-US" sz="2500" b="1" dirty="0" smtClean="0">
                <a:solidFill>
                  <a:srgbClr val="002060"/>
                </a:solidFill>
                <a:latin typeface="+mn-ea"/>
              </a:rPr>
              <a:t>年度 </a:t>
            </a:r>
            <a:r>
              <a:rPr lang="en-US" altLang="zh-TW" sz="2500" b="1" dirty="0" smtClean="0">
                <a:solidFill>
                  <a:srgbClr val="002060"/>
                </a:solidFill>
                <a:latin typeface="+mn-ea"/>
              </a:rPr>
              <a:t>155</a:t>
            </a:r>
            <a:r>
              <a:rPr lang="zh-TW" altLang="en-US" sz="2500" b="1" dirty="0" smtClean="0">
                <a:solidFill>
                  <a:srgbClr val="002060"/>
                </a:solidFill>
                <a:latin typeface="+mn-ea"/>
              </a:rPr>
              <a:t> 件</a:t>
            </a:r>
            <a:endParaRPr lang="en-US" altLang="zh-TW" sz="2500" b="1" dirty="0" smtClean="0">
              <a:solidFill>
                <a:srgbClr val="002060"/>
              </a:solidFill>
              <a:latin typeface="+mn-ea"/>
            </a:endParaRPr>
          </a:p>
        </p:txBody>
      </p:sp>
      <p:sp>
        <p:nvSpPr>
          <p:cNvPr id="2" name="標題 1"/>
          <p:cNvSpPr>
            <a:spLocks noGrp="1"/>
          </p:cNvSpPr>
          <p:nvPr>
            <p:ph type="title"/>
          </p:nvPr>
        </p:nvSpPr>
        <p:spPr/>
        <p:txBody>
          <a:bodyPr/>
          <a:lstStyle/>
          <a:p>
            <a:r>
              <a:rPr lang="zh-TW" altLang="en-US" sz="4000" dirty="0" smtClean="0"/>
              <a:t>高齡</a:t>
            </a:r>
            <a:r>
              <a:rPr lang="zh-TW" altLang="en-US" sz="4000" dirty="0"/>
              <a:t>者研究</a:t>
            </a:r>
            <a:r>
              <a:rPr lang="zh-TW" altLang="en-US" sz="4000" dirty="0" smtClean="0"/>
              <a:t>案件</a:t>
            </a:r>
            <a:endParaRPr lang="zh-TW" altLang="en-US" sz="4000" dirty="0"/>
          </a:p>
        </p:txBody>
      </p:sp>
    </p:spTree>
    <p:extLst>
      <p:ext uri="{BB962C8B-B14F-4D97-AF65-F5344CB8AC3E}">
        <p14:creationId xmlns:p14="http://schemas.microsoft.com/office/powerpoint/2010/main" val="359573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0"/>
            <a:ext cx="7772400" cy="1143000"/>
          </a:xfrm>
        </p:spPr>
        <p:txBody>
          <a:bodyPr/>
          <a:lstStyle/>
          <a:p>
            <a:r>
              <a:rPr lang="zh-TW" altLang="en-US" sz="4000" dirty="0" smtClean="0">
                <a:solidFill>
                  <a:srgbClr val="990099"/>
                </a:solidFill>
                <a:latin typeface="華康中圓體" pitchFamily="49" charset="-120"/>
                <a:ea typeface="華康中圓體" pitchFamily="49" charset="-120"/>
              </a:rPr>
              <a:t>跨領域</a:t>
            </a:r>
            <a:r>
              <a:rPr lang="zh-TW" altLang="en-US" sz="4000" dirty="0" smtClean="0">
                <a:solidFill>
                  <a:srgbClr val="CC00CC"/>
                </a:solidFill>
                <a:latin typeface="華康中圓體" pitchFamily="49" charset="-120"/>
                <a:ea typeface="華康中圓體" pitchFamily="49" charset="-120"/>
              </a:rPr>
              <a:t>研究</a:t>
            </a:r>
            <a:r>
              <a:rPr lang="zh-TW" altLang="en-US" sz="4000" dirty="0" smtClean="0">
                <a:solidFill>
                  <a:srgbClr val="990099"/>
                </a:solidFill>
                <a:latin typeface="華康中圓體" pitchFamily="49" charset="-120"/>
                <a:ea typeface="華康中圓體" pitchFamily="49" charset="-120"/>
              </a:rPr>
              <a:t>計畫</a:t>
            </a:r>
            <a:r>
              <a:rPr lang="en-US" altLang="zh-TW" sz="4000" dirty="0" smtClean="0">
                <a:solidFill>
                  <a:srgbClr val="990099"/>
                </a:solidFill>
                <a:latin typeface="華康中圓體" pitchFamily="49" charset="-120"/>
                <a:ea typeface="華康中圓體" pitchFamily="49" charset="-120"/>
              </a:rPr>
              <a:t>:</a:t>
            </a:r>
            <a:r>
              <a:rPr lang="zh-TW" altLang="en-US" sz="4000" dirty="0" smtClean="0">
                <a:solidFill>
                  <a:srgbClr val="CC00CC"/>
                </a:solidFill>
                <a:latin typeface="華康中圓體" pitchFamily="49" charset="-120"/>
                <a:ea typeface="華康中圓體" pitchFamily="49" charset="-120"/>
              </a:rPr>
              <a:t>科技</a:t>
            </a:r>
            <a:r>
              <a:rPr lang="zh-TW" altLang="en-US" sz="4000" dirty="0" smtClean="0">
                <a:solidFill>
                  <a:srgbClr val="CC00CC"/>
                </a:solidFill>
                <a:latin typeface="華康中圓體" pitchFamily="49" charset="-120"/>
                <a:ea typeface="華康中圓體" pitchFamily="49" charset="-120"/>
              </a:rPr>
              <a:t>部範例</a:t>
            </a:r>
            <a:endParaRPr lang="zh-TW" altLang="en-US" sz="4000" dirty="0">
              <a:solidFill>
                <a:srgbClr val="CC00CC"/>
              </a:solidFill>
              <a:latin typeface="華康中圓體" pitchFamily="49" charset="-120"/>
              <a:ea typeface="華康中圓體" pitchFamily="49" charset="-120"/>
            </a:endParaRPr>
          </a:p>
        </p:txBody>
      </p:sp>
      <p:sp>
        <p:nvSpPr>
          <p:cNvPr id="5" name="矩形 4"/>
          <p:cNvSpPr/>
          <p:nvPr/>
        </p:nvSpPr>
        <p:spPr>
          <a:xfrm>
            <a:off x="1331640" y="4509120"/>
            <a:ext cx="6480720" cy="2154436"/>
          </a:xfrm>
          <a:prstGeom prst="rect">
            <a:avLst/>
          </a:prstGeom>
        </p:spPr>
        <p:txBody>
          <a:bodyPr wrap="square">
            <a:spAutoFit/>
          </a:bodyPr>
          <a:lstStyle/>
          <a:p>
            <a:pPr fontAlgn="base">
              <a:spcBef>
                <a:spcPts val="1200"/>
              </a:spcBef>
              <a:spcAft>
                <a:spcPct val="0"/>
              </a:spcAft>
            </a:pPr>
            <a:r>
              <a:rPr kumimoji="1" lang="en-US" altLang="zh-TW" sz="2000" dirty="0" smtClean="0">
                <a:solidFill>
                  <a:srgbClr val="FFFF00"/>
                </a:solidFill>
                <a:latin typeface="華康中圓體" pitchFamily="49" charset="-120"/>
                <a:ea typeface="華康中圓體" pitchFamily="49" charset="-120"/>
              </a:rPr>
              <a:t>2016</a:t>
            </a:r>
            <a:r>
              <a:rPr kumimoji="1" lang="zh-TW" altLang="en-US" sz="2000" dirty="0" smtClean="0">
                <a:solidFill>
                  <a:srgbClr val="FFFF00"/>
                </a:solidFill>
                <a:latin typeface="華康中圓體" pitchFamily="49" charset="-120"/>
                <a:ea typeface="華康中圓體" pitchFamily="49" charset="-120"/>
              </a:rPr>
              <a:t>年</a:t>
            </a:r>
            <a:r>
              <a:rPr kumimoji="1" lang="en-US" altLang="zh-TW" sz="2000" dirty="0" smtClean="0">
                <a:solidFill>
                  <a:srgbClr val="FFFF00"/>
                </a:solidFill>
                <a:latin typeface="華康中圓體" pitchFamily="49" charset="-120"/>
                <a:ea typeface="華康中圓體" pitchFamily="49" charset="-120"/>
              </a:rPr>
              <a:t>10</a:t>
            </a:r>
            <a:r>
              <a:rPr kumimoji="1" lang="zh-TW" altLang="en-US" sz="2000" dirty="0" smtClean="0">
                <a:solidFill>
                  <a:srgbClr val="FFFF00"/>
                </a:solidFill>
                <a:latin typeface="華康中圓體" pitchFamily="49" charset="-120"/>
                <a:ea typeface="華康中圓體" pitchFamily="49" charset="-120"/>
              </a:rPr>
              <a:t>月提出申請</a:t>
            </a:r>
            <a:endParaRPr kumimoji="1" lang="en-US" altLang="zh-TW" sz="2000" dirty="0" smtClean="0">
              <a:solidFill>
                <a:srgbClr val="FFFF00"/>
              </a:solidFill>
              <a:latin typeface="華康中圓體" pitchFamily="49" charset="-120"/>
              <a:ea typeface="華康中圓體" pitchFamily="49" charset="-120"/>
            </a:endParaRPr>
          </a:p>
          <a:p>
            <a:pPr fontAlgn="base">
              <a:spcBef>
                <a:spcPts val="1200"/>
              </a:spcBef>
              <a:spcAft>
                <a:spcPct val="0"/>
              </a:spcAft>
            </a:pPr>
            <a:r>
              <a:rPr kumimoji="1" lang="zh-TW" altLang="en-US" sz="2000" dirty="0" smtClean="0">
                <a:solidFill>
                  <a:srgbClr val="FFFF00"/>
                </a:solidFill>
                <a:latin typeface="華康中圓體" pitchFamily="49" charset="-120"/>
                <a:ea typeface="華康中圓體" pitchFamily="49" charset="-120"/>
              </a:rPr>
              <a:t>教育部人文</a:t>
            </a:r>
            <a:r>
              <a:rPr kumimoji="1" lang="zh-TW" altLang="en-US" sz="2000" dirty="0">
                <a:solidFill>
                  <a:srgbClr val="FFFF00"/>
                </a:solidFill>
                <a:latin typeface="華康中圓體" pitchFamily="49" charset="-120"/>
                <a:ea typeface="華康中圓體" pitchFamily="49" charset="-120"/>
              </a:rPr>
              <a:t>及社會科學知識跨界應用能力培育計畫</a:t>
            </a:r>
            <a:endParaRPr kumimoji="1" lang="en-US" altLang="zh-TW" sz="2000" dirty="0" smtClean="0">
              <a:solidFill>
                <a:srgbClr val="FFFF00"/>
              </a:solidFill>
              <a:latin typeface="華康中圓體" pitchFamily="49" charset="-120"/>
              <a:ea typeface="華康中圓體" pitchFamily="49" charset="-120"/>
            </a:endParaRPr>
          </a:p>
          <a:p>
            <a:pPr fontAlgn="base">
              <a:spcBef>
                <a:spcPts val="1200"/>
              </a:spcBef>
              <a:spcAft>
                <a:spcPct val="0"/>
              </a:spcAft>
            </a:pPr>
            <a:r>
              <a:rPr kumimoji="1" lang="zh-TW" altLang="en-US" sz="2000" b="1" dirty="0" smtClean="0">
                <a:solidFill>
                  <a:prstClr val="white"/>
                </a:solidFill>
                <a:latin typeface="華康中圓體" pitchFamily="49" charset="-120"/>
                <a:ea typeface="華康中圓體" pitchFamily="49" charset="-120"/>
              </a:rPr>
              <a:t>高齡</a:t>
            </a:r>
            <a:r>
              <a:rPr kumimoji="1" lang="zh-TW" altLang="en-US" sz="2000" b="1" dirty="0">
                <a:solidFill>
                  <a:prstClr val="white"/>
                </a:solidFill>
                <a:latin typeface="華康中圓體" pitchFamily="49" charset="-120"/>
                <a:ea typeface="華康中圓體" pitchFamily="49" charset="-120"/>
              </a:rPr>
              <a:t>友善城市</a:t>
            </a:r>
            <a:r>
              <a:rPr kumimoji="1" lang="en-US" altLang="zh-TW" sz="2000" b="1" dirty="0" smtClean="0">
                <a:solidFill>
                  <a:prstClr val="white"/>
                </a:solidFill>
                <a:latin typeface="華康中圓體" pitchFamily="49" charset="-120"/>
                <a:ea typeface="華康中圓體" pitchFamily="49" charset="-120"/>
              </a:rPr>
              <a:t>2.0 -- </a:t>
            </a:r>
            <a:r>
              <a:rPr kumimoji="1" lang="zh-TW" altLang="en-US" sz="2000" b="1" dirty="0" smtClean="0">
                <a:solidFill>
                  <a:prstClr val="white"/>
                </a:solidFill>
                <a:latin typeface="華康中圓體" pitchFamily="49" charset="-120"/>
                <a:ea typeface="華康中圓體" pitchFamily="49" charset="-120"/>
              </a:rPr>
              <a:t>專業</a:t>
            </a:r>
            <a:r>
              <a:rPr kumimoji="1" lang="zh-TW" altLang="en-US" sz="2000" b="1" dirty="0">
                <a:solidFill>
                  <a:prstClr val="white"/>
                </a:solidFill>
                <a:latin typeface="華康中圓體" pitchFamily="49" charset="-120"/>
                <a:ea typeface="華康中圓體" pitchFamily="49" charset="-120"/>
              </a:rPr>
              <a:t>者人權素養之培育培育</a:t>
            </a:r>
            <a:r>
              <a:rPr kumimoji="1" lang="zh-TW" altLang="en-US" sz="2000" b="1" dirty="0" smtClean="0">
                <a:solidFill>
                  <a:prstClr val="white"/>
                </a:solidFill>
                <a:latin typeface="華康中圓體" pitchFamily="49" charset="-120"/>
                <a:ea typeface="華康中圓體" pitchFamily="49" charset="-120"/>
              </a:rPr>
              <a:t>計畫</a:t>
            </a:r>
            <a:endParaRPr kumimoji="1" lang="en-US" altLang="zh-TW" sz="2000" b="1" dirty="0" smtClean="0">
              <a:solidFill>
                <a:prstClr val="white"/>
              </a:solidFill>
              <a:latin typeface="華康中圓體" pitchFamily="49" charset="-120"/>
              <a:ea typeface="華康中圓體" pitchFamily="49" charset="-120"/>
            </a:endParaRPr>
          </a:p>
          <a:p>
            <a:pPr fontAlgn="base">
              <a:spcBef>
                <a:spcPct val="0"/>
              </a:spcBef>
              <a:spcAft>
                <a:spcPct val="0"/>
              </a:spcAft>
            </a:pPr>
            <a:endParaRPr kumimoji="1" lang="en-US" altLang="zh-TW" b="1" dirty="0" smtClean="0">
              <a:solidFill>
                <a:prstClr val="black"/>
              </a:solidFill>
              <a:latin typeface="Arial" charset="0"/>
            </a:endParaRPr>
          </a:p>
          <a:p>
            <a:pPr fontAlgn="base">
              <a:spcBef>
                <a:spcPct val="0"/>
              </a:spcBef>
              <a:spcAft>
                <a:spcPct val="0"/>
              </a:spcAft>
            </a:pPr>
            <a:endParaRPr kumimoji="1" lang="en-US" altLang="zh-TW" dirty="0">
              <a:solidFill>
                <a:prstClr val="black"/>
              </a:solidFill>
              <a:latin typeface="Arial" charset="0"/>
            </a:endParaRPr>
          </a:p>
          <a:p>
            <a:pPr fontAlgn="base">
              <a:spcBef>
                <a:spcPct val="0"/>
              </a:spcBef>
              <a:spcAft>
                <a:spcPct val="0"/>
              </a:spcAft>
            </a:pPr>
            <a:endParaRPr kumimoji="1" lang="zh-TW" altLang="en-US" dirty="0">
              <a:solidFill>
                <a:prstClr val="black"/>
              </a:solidFill>
              <a:latin typeface="Arial" charset="0"/>
            </a:endParaRPr>
          </a:p>
        </p:txBody>
      </p:sp>
      <p:sp>
        <p:nvSpPr>
          <p:cNvPr id="6" name="書卷 (水平) 5"/>
          <p:cNvSpPr/>
          <p:nvPr/>
        </p:nvSpPr>
        <p:spPr>
          <a:xfrm>
            <a:off x="1835696" y="3429000"/>
            <a:ext cx="5688632" cy="1033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kumimoji="1" lang="zh-TW" altLang="en-US" dirty="0">
                <a:solidFill>
                  <a:prstClr val="white"/>
                </a:solidFill>
              </a:rPr>
              <a:t>台灣高齡化社會之政策挑戰與典範移轉</a:t>
            </a:r>
          </a:p>
        </p:txBody>
      </p:sp>
      <p:graphicFrame>
        <p:nvGraphicFramePr>
          <p:cNvPr id="7" name="表格 6"/>
          <p:cNvGraphicFramePr>
            <a:graphicFrameLocks noGrp="1"/>
          </p:cNvGraphicFramePr>
          <p:nvPr>
            <p:extLst>
              <p:ext uri="{D42A27DB-BD31-4B8C-83A1-F6EECF244321}">
                <p14:modId xmlns:p14="http://schemas.microsoft.com/office/powerpoint/2010/main" val="4252020337"/>
              </p:ext>
            </p:extLst>
          </p:nvPr>
        </p:nvGraphicFramePr>
        <p:xfrm>
          <a:off x="611910" y="1196752"/>
          <a:ext cx="7920179" cy="5328592"/>
        </p:xfrm>
        <a:graphic>
          <a:graphicData uri="http://schemas.openxmlformats.org/drawingml/2006/table">
            <a:tbl>
              <a:tblPr>
                <a:tableStyleId>{5C22544A-7EE6-4342-B048-85BDC9FD1C3A}</a:tableStyleId>
              </a:tblPr>
              <a:tblGrid>
                <a:gridCol w="7920179"/>
              </a:tblGrid>
              <a:tr h="648072">
                <a:tc>
                  <a:txBody>
                    <a:bodyPr/>
                    <a:lstStyle/>
                    <a:p>
                      <a:pPr algn="l">
                        <a:lnSpc>
                          <a:spcPts val="3000"/>
                        </a:lnSpc>
                        <a:spcAft>
                          <a:spcPts val="0"/>
                        </a:spcAft>
                      </a:pPr>
                      <a:r>
                        <a:rPr lang="zh-TW" altLang="en-US" sz="2400" b="1" kern="100" dirty="0" smtClean="0">
                          <a:effectLst/>
                          <a:latin typeface="華康中圓體" pitchFamily="49" charset="-120"/>
                          <a:ea typeface="華康中圓體" pitchFamily="49" charset="-120"/>
                        </a:rPr>
                        <a:t> 總計畫</a:t>
                      </a:r>
                      <a:r>
                        <a:rPr lang="en-US" altLang="zh-TW" sz="2400" b="1" kern="100" dirty="0" smtClean="0">
                          <a:effectLst/>
                          <a:latin typeface="華康中圓體" pitchFamily="49" charset="-120"/>
                          <a:ea typeface="華康中圓體" pitchFamily="49" charset="-120"/>
                        </a:rPr>
                        <a:t>:</a:t>
                      </a:r>
                      <a:r>
                        <a:rPr lang="zh-TW" altLang="en-US" sz="2400" b="1" kern="100" dirty="0" smtClean="0">
                          <a:effectLst/>
                          <a:latin typeface="華康中圓體" pitchFamily="49" charset="-120"/>
                          <a:ea typeface="華康中圓體" pitchFamily="49" charset="-120"/>
                        </a:rPr>
                        <a:t> </a:t>
                      </a:r>
                      <a:r>
                        <a:rPr lang="zh-TW" sz="2400" b="1" kern="100" dirty="0" smtClean="0">
                          <a:effectLst/>
                          <a:latin typeface="華康中圓體" pitchFamily="49" charset="-120"/>
                          <a:ea typeface="華康中圓體" pitchFamily="49" charset="-120"/>
                        </a:rPr>
                        <a:t>台灣</a:t>
                      </a:r>
                      <a:r>
                        <a:rPr lang="zh-TW" sz="2400" b="1" kern="100" dirty="0">
                          <a:effectLst/>
                          <a:latin typeface="華康中圓體" pitchFamily="49" charset="-120"/>
                          <a:ea typeface="華康中圓體" pitchFamily="49" charset="-120"/>
                        </a:rPr>
                        <a:t>高齡化社會之政策挑戰與典範</a:t>
                      </a:r>
                      <a:r>
                        <a:rPr lang="zh-TW" sz="2400" b="1" kern="100" dirty="0" smtClean="0">
                          <a:effectLst/>
                          <a:latin typeface="華康中圓體" pitchFamily="49" charset="-120"/>
                          <a:ea typeface="華康中圓體" pitchFamily="49" charset="-120"/>
                        </a:rPr>
                        <a:t>移轉</a:t>
                      </a:r>
                      <a:r>
                        <a:rPr lang="en-GB" sz="2000" kern="100" dirty="0">
                          <a:effectLst/>
                          <a:latin typeface="華康中圓體" pitchFamily="49" charset="-120"/>
                          <a:ea typeface="華康中圓體" pitchFamily="49" charset="-120"/>
                        </a:rPr>
                        <a:t> </a:t>
                      </a:r>
                      <a:endParaRPr lang="zh-TW" sz="2000" kern="100" dirty="0">
                        <a:effectLst/>
                        <a:latin typeface="華康中圓體" pitchFamily="49" charset="-120"/>
                        <a:ea typeface="華康中圓體" pitchFamily="49" charset="-120"/>
                        <a:cs typeface="Times New Roman"/>
                      </a:endParaRPr>
                    </a:p>
                  </a:txBody>
                  <a:tcPr marL="7374" marR="7374" marT="0" marB="0" anchor="ctr"/>
                </a:tc>
              </a:tr>
              <a:tr h="598969">
                <a:tc>
                  <a:txBody>
                    <a:bodyPr/>
                    <a:lstStyle/>
                    <a:p>
                      <a:pPr algn="l">
                        <a:lnSpc>
                          <a:spcPts val="3000"/>
                        </a:lnSpc>
                        <a:spcAft>
                          <a:spcPts val="0"/>
                        </a:spcAft>
                      </a:pPr>
                      <a:r>
                        <a:rPr lang="zh-TW" altLang="en-US" sz="2000" kern="100" dirty="0" smtClean="0">
                          <a:effectLst/>
                          <a:latin typeface="華康中圓體" pitchFamily="49" charset="-120"/>
                          <a:ea typeface="華康中圓體" pitchFamily="49" charset="-120"/>
                        </a:rPr>
                        <a:t> </a:t>
                      </a:r>
                      <a:r>
                        <a:rPr lang="en-US" altLang="zh-TW" sz="2000" kern="100" dirty="0" smtClean="0">
                          <a:effectLst/>
                          <a:latin typeface="華康中圓體" pitchFamily="49" charset="-120"/>
                          <a:ea typeface="華康中圓體" pitchFamily="49" charset="-120"/>
                        </a:rPr>
                        <a:t>1. </a:t>
                      </a:r>
                      <a:r>
                        <a:rPr lang="zh-TW" sz="2000" kern="100" dirty="0" smtClean="0">
                          <a:effectLst/>
                          <a:latin typeface="華康中圓體" pitchFamily="49" charset="-120"/>
                          <a:ea typeface="華康中圓體" pitchFamily="49" charset="-120"/>
                        </a:rPr>
                        <a:t>高齡</a:t>
                      </a:r>
                      <a:r>
                        <a:rPr lang="zh-TW" sz="2000" kern="100" dirty="0">
                          <a:effectLst/>
                          <a:latin typeface="華康中圓體" pitchFamily="49" charset="-120"/>
                          <a:ea typeface="華康中圓體" pitchFamily="49" charset="-120"/>
                        </a:rPr>
                        <a:t>社會的生醫科技創新之法制發展</a:t>
                      </a:r>
                      <a:endParaRPr lang="zh-TW" sz="2000" kern="100" dirty="0">
                        <a:effectLst/>
                        <a:latin typeface="華康中圓體" pitchFamily="49" charset="-120"/>
                        <a:ea typeface="華康中圓體" pitchFamily="49" charset="-120"/>
                        <a:cs typeface="Times New Roman"/>
                      </a:endParaRPr>
                    </a:p>
                  </a:txBody>
                  <a:tcPr marL="7374" marR="7374" marT="0" marB="0" anchor="ctr"/>
                </a:tc>
              </a:tr>
              <a:tr h="673841">
                <a:tc>
                  <a:txBody>
                    <a:bodyPr/>
                    <a:lstStyle/>
                    <a:p>
                      <a:pPr algn="l">
                        <a:lnSpc>
                          <a:spcPts val="3000"/>
                        </a:lnSpc>
                        <a:spcAft>
                          <a:spcPts val="0"/>
                        </a:spcAft>
                      </a:pPr>
                      <a:r>
                        <a:rPr lang="zh-TW" altLang="en-US" sz="2000" kern="100" dirty="0" smtClean="0">
                          <a:effectLst/>
                          <a:latin typeface="華康中圓體" pitchFamily="49" charset="-120"/>
                          <a:ea typeface="華康中圓體" pitchFamily="49" charset="-120"/>
                        </a:rPr>
                        <a:t> </a:t>
                      </a:r>
                      <a:r>
                        <a:rPr lang="en-US" altLang="zh-TW" sz="2000" kern="100" dirty="0" smtClean="0">
                          <a:effectLst/>
                          <a:latin typeface="華康中圓體" pitchFamily="49" charset="-120"/>
                          <a:ea typeface="華康中圓體" pitchFamily="49" charset="-120"/>
                        </a:rPr>
                        <a:t>2. </a:t>
                      </a:r>
                      <a:r>
                        <a:rPr lang="zh-TW" sz="2000" kern="100" dirty="0" smtClean="0">
                          <a:effectLst/>
                          <a:latin typeface="華康中圓體" pitchFamily="49" charset="-120"/>
                          <a:ea typeface="華康中圓體" pitchFamily="49" charset="-120"/>
                        </a:rPr>
                        <a:t>臨終</a:t>
                      </a:r>
                      <a:r>
                        <a:rPr lang="zh-TW" sz="2000" kern="100" dirty="0">
                          <a:effectLst/>
                          <a:latin typeface="華康中圓體" pitchFamily="49" charset="-120"/>
                          <a:ea typeface="華康中圓體" pitchFamily="49" charset="-120"/>
                        </a:rPr>
                        <a:t>法制之再造－安寧緩和醫療條例與病人自主權利法之再檢討</a:t>
                      </a:r>
                      <a:endParaRPr lang="zh-TW" sz="2000" kern="100" dirty="0">
                        <a:effectLst/>
                        <a:latin typeface="華康中圓體" pitchFamily="49" charset="-120"/>
                        <a:ea typeface="華康中圓體" pitchFamily="49" charset="-120"/>
                        <a:cs typeface="Times New Roman"/>
                      </a:endParaRPr>
                    </a:p>
                  </a:txBody>
                  <a:tcPr marL="7374" marR="7374" marT="0" marB="0" anchor="ctr"/>
                </a:tc>
              </a:tr>
              <a:tr h="958801">
                <a:tc>
                  <a:txBody>
                    <a:bodyPr/>
                    <a:lstStyle/>
                    <a:p>
                      <a:pPr algn="l">
                        <a:lnSpc>
                          <a:spcPts val="3000"/>
                        </a:lnSpc>
                        <a:spcAft>
                          <a:spcPts val="0"/>
                        </a:spcAft>
                      </a:pPr>
                      <a:r>
                        <a:rPr lang="zh-TW" altLang="en-US" sz="2000" kern="100" smtClean="0">
                          <a:effectLst/>
                          <a:latin typeface="華康中圓體" pitchFamily="49" charset="-120"/>
                          <a:ea typeface="華康中圓體" pitchFamily="49" charset="-120"/>
                        </a:rPr>
                        <a:t> </a:t>
                      </a:r>
                      <a:r>
                        <a:rPr lang="en-US" altLang="zh-TW" sz="2000" kern="100" smtClean="0">
                          <a:effectLst/>
                          <a:latin typeface="華康中圓體" pitchFamily="49" charset="-120"/>
                          <a:ea typeface="華康中圓體" pitchFamily="49" charset="-120"/>
                        </a:rPr>
                        <a:t>3. </a:t>
                      </a:r>
                      <a:r>
                        <a:rPr lang="zh-TW" sz="2000" kern="100" smtClean="0">
                          <a:effectLst/>
                          <a:latin typeface="華康中圓體" pitchFamily="49" charset="-120"/>
                          <a:ea typeface="華康中圓體" pitchFamily="49" charset="-120"/>
                        </a:rPr>
                        <a:t>尊嚴</a:t>
                      </a:r>
                      <a:r>
                        <a:rPr lang="zh-TW" sz="2000" kern="100" dirty="0">
                          <a:effectLst/>
                          <a:latin typeface="華康中圓體" pitchFamily="49" charset="-120"/>
                          <a:ea typeface="華康中圓體" pitchFamily="49" charset="-120"/>
                        </a:rPr>
                        <a:t>概念於老化與高齡者照顧歷程的轉變與發展</a:t>
                      </a:r>
                      <a:r>
                        <a:rPr lang="en-GB" sz="2000" kern="100">
                          <a:effectLst/>
                          <a:latin typeface="華康中圓體" pitchFamily="49" charset="-120"/>
                          <a:ea typeface="華康中圓體" pitchFamily="49" charset="-120"/>
                        </a:rPr>
                        <a:t>: </a:t>
                      </a:r>
                      <a:endParaRPr lang="en-GB" sz="2000" kern="100" smtClean="0">
                        <a:effectLst/>
                        <a:latin typeface="華康中圓體" pitchFamily="49" charset="-120"/>
                        <a:ea typeface="華康中圓體" pitchFamily="49" charset="-120"/>
                      </a:endParaRPr>
                    </a:p>
                    <a:p>
                      <a:pPr algn="l">
                        <a:lnSpc>
                          <a:spcPts val="3000"/>
                        </a:lnSpc>
                        <a:spcAft>
                          <a:spcPts val="0"/>
                        </a:spcAft>
                      </a:pPr>
                      <a:r>
                        <a:rPr lang="en-GB" altLang="zh-TW" sz="2000" kern="100" smtClean="0">
                          <a:effectLst/>
                          <a:latin typeface="華康中圓體" pitchFamily="49" charset="-120"/>
                          <a:ea typeface="華康中圓體" pitchFamily="49" charset="-120"/>
                        </a:rPr>
                        <a:t> </a:t>
                      </a:r>
                      <a:r>
                        <a:rPr lang="zh-TW" altLang="en-US" sz="2000" kern="100" smtClean="0">
                          <a:effectLst/>
                          <a:latin typeface="華康中圓體" pitchFamily="49" charset="-120"/>
                          <a:ea typeface="華康中圓體" pitchFamily="49" charset="-120"/>
                        </a:rPr>
                        <a:t> </a:t>
                      </a:r>
                      <a:r>
                        <a:rPr lang="en-GB" altLang="zh-TW" sz="2000" kern="100" smtClean="0">
                          <a:effectLst/>
                          <a:latin typeface="華康中圓體" pitchFamily="49" charset="-120"/>
                          <a:ea typeface="華康中圓體" pitchFamily="49" charset="-120"/>
                        </a:rPr>
                        <a:t>  </a:t>
                      </a:r>
                      <a:r>
                        <a:rPr lang="zh-TW" sz="2000" kern="100" smtClean="0">
                          <a:effectLst/>
                          <a:latin typeface="華康中圓體" pitchFamily="49" charset="-120"/>
                          <a:ea typeface="華康中圓體" pitchFamily="49" charset="-120"/>
                        </a:rPr>
                        <a:t>從</a:t>
                      </a:r>
                      <a:r>
                        <a:rPr lang="zh-TW" sz="2000" kern="100" dirty="0">
                          <a:effectLst/>
                          <a:latin typeface="華康中圓體" pitchFamily="49" charset="-120"/>
                          <a:ea typeface="華康中圓體" pitchFamily="49" charset="-120"/>
                        </a:rPr>
                        <a:t>高齡者到跨世代族群的生命史</a:t>
                      </a:r>
                      <a:r>
                        <a:rPr lang="zh-TW" sz="2000" kern="100" dirty="0" smtClean="0">
                          <a:effectLst/>
                          <a:latin typeface="華康中圓體" pitchFamily="49" charset="-120"/>
                          <a:ea typeface="華康中圓體" pitchFamily="49" charset="-120"/>
                        </a:rPr>
                        <a:t>演繹</a:t>
                      </a:r>
                      <a:r>
                        <a:rPr lang="en-GB" sz="2000" kern="100" dirty="0">
                          <a:effectLst/>
                          <a:latin typeface="華康中圓體" pitchFamily="49" charset="-120"/>
                          <a:ea typeface="華康中圓體" pitchFamily="49" charset="-120"/>
                        </a:rPr>
                        <a:t> </a:t>
                      </a:r>
                      <a:endParaRPr lang="zh-TW" sz="2000" kern="100" dirty="0">
                        <a:effectLst/>
                        <a:latin typeface="華康中圓體" pitchFamily="49" charset="-120"/>
                        <a:ea typeface="華康中圓體" pitchFamily="49" charset="-120"/>
                        <a:cs typeface="Times New Roman"/>
                      </a:endParaRPr>
                    </a:p>
                  </a:txBody>
                  <a:tcPr marL="7374" marR="7374" marT="0" marB="0" anchor="ctr"/>
                </a:tc>
              </a:tr>
              <a:tr h="648709">
                <a:tc>
                  <a:txBody>
                    <a:bodyPr/>
                    <a:lstStyle/>
                    <a:p>
                      <a:pPr algn="l">
                        <a:lnSpc>
                          <a:spcPts val="3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kern="0" smtClean="0">
                          <a:effectLst/>
                          <a:latin typeface="華康中圓體" pitchFamily="49" charset="-120"/>
                          <a:ea typeface="華康中圓體" pitchFamily="49" charset="-120"/>
                        </a:rPr>
                        <a:t> </a:t>
                      </a:r>
                      <a:r>
                        <a:rPr lang="en-US" altLang="zh-TW" sz="2000" kern="0" smtClean="0">
                          <a:effectLst/>
                          <a:latin typeface="華康中圓體" pitchFamily="49" charset="-120"/>
                          <a:ea typeface="華康中圓體" pitchFamily="49" charset="-120"/>
                        </a:rPr>
                        <a:t>4. </a:t>
                      </a:r>
                      <a:r>
                        <a:rPr lang="zh-TW" sz="2000" kern="0" smtClean="0">
                          <a:effectLst/>
                          <a:latin typeface="華康中圓體" pitchFamily="49" charset="-120"/>
                          <a:ea typeface="華康中圓體" pitchFamily="49" charset="-120"/>
                        </a:rPr>
                        <a:t>老</a:t>
                      </a:r>
                      <a:r>
                        <a:rPr lang="zh-TW" sz="2000" kern="0" dirty="0">
                          <a:effectLst/>
                          <a:latin typeface="華康中圓體" pitchFamily="49" charset="-120"/>
                          <a:ea typeface="華康中圓體" pitchFamily="49" charset="-120"/>
                        </a:rPr>
                        <a:t>有所終－高齡化社會下家庭法制的新使命研究</a:t>
                      </a:r>
                      <a:endParaRPr lang="zh-TW" sz="2000" kern="100" dirty="0">
                        <a:effectLst/>
                        <a:latin typeface="華康中圓體" pitchFamily="49" charset="-120"/>
                        <a:ea typeface="華康中圓體" pitchFamily="49" charset="-120"/>
                        <a:cs typeface="Times New Roman"/>
                      </a:endParaRPr>
                    </a:p>
                  </a:txBody>
                  <a:tcPr marL="7374" marR="7374" marT="0" marB="0" anchor="ctr"/>
                </a:tc>
              </a:tr>
              <a:tr h="576064">
                <a:tc>
                  <a:txBody>
                    <a:bodyPr/>
                    <a:lstStyle/>
                    <a:p>
                      <a:pPr algn="l">
                        <a:lnSpc>
                          <a:spcPts val="3000"/>
                        </a:lnSpc>
                        <a:spcAft>
                          <a:spcPts val="0"/>
                        </a:spcAft>
                      </a:pPr>
                      <a:r>
                        <a:rPr lang="zh-TW" altLang="en-US" sz="2000" kern="100" dirty="0" smtClean="0">
                          <a:effectLst/>
                          <a:latin typeface="華康中圓體" pitchFamily="49" charset="-120"/>
                          <a:ea typeface="華康中圓體" pitchFamily="49" charset="-120"/>
                        </a:rPr>
                        <a:t> </a:t>
                      </a:r>
                      <a:r>
                        <a:rPr lang="en-US" altLang="zh-TW" sz="2000" kern="100" dirty="0" smtClean="0">
                          <a:effectLst/>
                          <a:latin typeface="華康中圓體" pitchFamily="49" charset="-120"/>
                          <a:ea typeface="華康中圓體" pitchFamily="49" charset="-120"/>
                        </a:rPr>
                        <a:t>5. </a:t>
                      </a:r>
                      <a:r>
                        <a:rPr lang="zh-TW" sz="2000" kern="100" dirty="0" smtClean="0">
                          <a:effectLst/>
                          <a:latin typeface="華康中圓體" pitchFamily="49" charset="-120"/>
                          <a:ea typeface="華康中圓體" pitchFamily="49" charset="-120"/>
                        </a:rPr>
                        <a:t>高齡</a:t>
                      </a:r>
                      <a:r>
                        <a:rPr lang="zh-TW" sz="2000" kern="100" dirty="0">
                          <a:effectLst/>
                          <a:latin typeface="華康中圓體" pitchFamily="49" charset="-120"/>
                          <a:ea typeface="華康中圓體" pitchFamily="49" charset="-120"/>
                        </a:rPr>
                        <a:t>化社會的認知心理發展</a:t>
                      </a:r>
                      <a:endParaRPr lang="zh-TW" sz="2000" kern="100" dirty="0">
                        <a:effectLst/>
                        <a:latin typeface="華康中圓體" pitchFamily="49" charset="-120"/>
                        <a:ea typeface="華康中圓體" pitchFamily="49" charset="-120"/>
                        <a:cs typeface="Times New Roman"/>
                      </a:endParaRPr>
                    </a:p>
                  </a:txBody>
                  <a:tcPr marL="7374" marR="7374" marT="0" marB="0" anchor="ctr"/>
                </a:tc>
              </a:tr>
              <a:tr h="591327">
                <a:tc>
                  <a:txBody>
                    <a:bodyPr/>
                    <a:lstStyle/>
                    <a:p>
                      <a:pPr algn="l">
                        <a:lnSpc>
                          <a:spcPts val="3000"/>
                        </a:lnSpc>
                        <a:spcAft>
                          <a:spcPts val="0"/>
                        </a:spcAft>
                      </a:pPr>
                      <a:r>
                        <a:rPr lang="zh-TW" altLang="en-US" sz="2000" kern="100" dirty="0" smtClean="0">
                          <a:effectLst/>
                          <a:latin typeface="華康中圓體" pitchFamily="49" charset="-120"/>
                          <a:ea typeface="華康中圓體" pitchFamily="49" charset="-120"/>
                        </a:rPr>
                        <a:t> </a:t>
                      </a:r>
                      <a:r>
                        <a:rPr lang="en-US" altLang="zh-TW" sz="2000" kern="100" dirty="0" smtClean="0">
                          <a:effectLst/>
                          <a:latin typeface="華康中圓體" pitchFamily="49" charset="-120"/>
                          <a:ea typeface="華康中圓體" pitchFamily="49" charset="-120"/>
                        </a:rPr>
                        <a:t>6. </a:t>
                      </a:r>
                      <a:r>
                        <a:rPr lang="zh-TW" sz="2000" kern="100" dirty="0" smtClean="0">
                          <a:effectLst/>
                          <a:latin typeface="華康中圓體" pitchFamily="49" charset="-120"/>
                          <a:ea typeface="華康中圓體" pitchFamily="49" charset="-120"/>
                        </a:rPr>
                        <a:t>全球</a:t>
                      </a:r>
                      <a:r>
                        <a:rPr lang="zh-TW" sz="2000" kern="100" dirty="0">
                          <a:effectLst/>
                          <a:latin typeface="華康中圓體" pitchFamily="49" charset="-120"/>
                          <a:ea typeface="華康中圓體" pitchFamily="49" charset="-120"/>
                        </a:rPr>
                        <a:t>投資體系中的台灣高齡者行為分析</a:t>
                      </a:r>
                      <a:endParaRPr lang="zh-TW" sz="2000" kern="100" dirty="0">
                        <a:effectLst/>
                        <a:latin typeface="華康中圓體" pitchFamily="49" charset="-120"/>
                        <a:ea typeface="華康中圓體" pitchFamily="49" charset="-120"/>
                        <a:cs typeface="Times New Roman"/>
                      </a:endParaRPr>
                    </a:p>
                  </a:txBody>
                  <a:tcPr marL="7374" marR="7374" marT="0" marB="0" anchor="ctr"/>
                </a:tc>
              </a:tr>
              <a:tr h="632809">
                <a:tc>
                  <a:txBody>
                    <a:bodyPr/>
                    <a:lstStyle/>
                    <a:p>
                      <a:pPr algn="l">
                        <a:lnSpc>
                          <a:spcPts val="3000"/>
                        </a:lnSpc>
                        <a:spcAft>
                          <a:spcPts val="0"/>
                        </a:spcAft>
                      </a:pPr>
                      <a:r>
                        <a:rPr lang="zh-TW" altLang="en-US" sz="2000" kern="100" dirty="0" smtClean="0">
                          <a:effectLst/>
                          <a:latin typeface="華康中圓體" pitchFamily="49" charset="-120"/>
                          <a:ea typeface="華康中圓體" pitchFamily="49" charset="-120"/>
                        </a:rPr>
                        <a:t> </a:t>
                      </a:r>
                      <a:r>
                        <a:rPr lang="en-US" altLang="zh-TW" sz="2000" kern="100" dirty="0" smtClean="0">
                          <a:effectLst/>
                          <a:latin typeface="華康中圓體" pitchFamily="49" charset="-120"/>
                          <a:ea typeface="華康中圓體" pitchFamily="49" charset="-120"/>
                        </a:rPr>
                        <a:t>7. </a:t>
                      </a:r>
                      <a:r>
                        <a:rPr lang="zh-TW" sz="2000" kern="100" dirty="0" smtClean="0">
                          <a:effectLst/>
                          <a:latin typeface="華康中圓體" pitchFamily="49" charset="-120"/>
                          <a:ea typeface="華康中圓體" pitchFamily="49" charset="-120"/>
                        </a:rPr>
                        <a:t>高齡</a:t>
                      </a:r>
                      <a:r>
                        <a:rPr lang="zh-TW" sz="2000" kern="100" dirty="0">
                          <a:effectLst/>
                          <a:latin typeface="華康中圓體" pitchFamily="49" charset="-120"/>
                          <a:ea typeface="華康中圓體" pitchFamily="49" charset="-120"/>
                        </a:rPr>
                        <a:t>化全球社會與國際人權法</a:t>
                      </a:r>
                      <a:endParaRPr lang="zh-TW" sz="2000" kern="100" dirty="0">
                        <a:effectLst/>
                        <a:latin typeface="華康中圓體" pitchFamily="49" charset="-120"/>
                        <a:ea typeface="華康中圓體" pitchFamily="49" charset="-120"/>
                        <a:cs typeface="Times New Roman"/>
                      </a:endParaRPr>
                    </a:p>
                  </a:txBody>
                  <a:tcPr marL="7374" marR="7374" marT="0" marB="0" anchor="ctr"/>
                </a:tc>
              </a:tr>
            </a:tbl>
          </a:graphicData>
        </a:graphic>
      </p:graphicFrame>
    </p:spTree>
    <p:extLst>
      <p:ext uri="{BB962C8B-B14F-4D97-AF65-F5344CB8AC3E}">
        <p14:creationId xmlns:p14="http://schemas.microsoft.com/office/powerpoint/2010/main" val="106729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FAC6E1-4262-4B8C-A274-0577BAF6E381}"/>
              </a:ext>
            </a:extLst>
          </p:cNvPr>
          <p:cNvSpPr>
            <a:spLocks noGrp="1"/>
          </p:cNvSpPr>
          <p:nvPr>
            <p:ph type="title"/>
          </p:nvPr>
        </p:nvSpPr>
        <p:spPr>
          <a:xfrm>
            <a:off x="457200" y="476672"/>
            <a:ext cx="7696200" cy="563563"/>
          </a:xfrm>
        </p:spPr>
        <p:txBody>
          <a:bodyPr/>
          <a:lstStyle/>
          <a:p>
            <a:pPr algn="ctr"/>
            <a:r>
              <a:rPr lang="zh-TW" altLang="en-US" sz="4800" dirty="0">
                <a:solidFill>
                  <a:srgbClr val="C00000"/>
                </a:solidFill>
                <a:latin typeface="DFKai-SB" panose="03000509000000000000" pitchFamily="65" charset="-120"/>
                <a:ea typeface="DFKai-SB" panose="03000509000000000000" pitchFamily="65" charset="-120"/>
              </a:rPr>
              <a:t>高齡研究特色</a:t>
            </a:r>
            <a:endParaRPr lang="en-US" sz="4800" dirty="0">
              <a:solidFill>
                <a:srgbClr val="C00000"/>
              </a:solidFill>
              <a:latin typeface="DFKai-SB" panose="03000509000000000000" pitchFamily="65" charset="-120"/>
              <a:ea typeface="DFKai-SB" panose="03000509000000000000" pitchFamily="65" charset="-120"/>
            </a:endParaRPr>
          </a:p>
        </p:txBody>
      </p:sp>
      <p:grpSp>
        <p:nvGrpSpPr>
          <p:cNvPr id="5" name="Group 3">
            <a:extLst>
              <a:ext uri="{FF2B5EF4-FFF2-40B4-BE49-F238E27FC236}">
                <a16:creationId xmlns="" xmlns:a16="http://schemas.microsoft.com/office/drawing/2014/main" id="{FE976680-8A61-4EC9-A5F1-9249C8503173}"/>
              </a:ext>
            </a:extLst>
          </p:cNvPr>
          <p:cNvGrpSpPr>
            <a:grpSpLocks/>
          </p:cNvGrpSpPr>
          <p:nvPr/>
        </p:nvGrpSpPr>
        <p:grpSpPr bwMode="auto">
          <a:xfrm>
            <a:off x="415597" y="1597359"/>
            <a:ext cx="8620899" cy="5132388"/>
            <a:chOff x="1003" y="1344"/>
            <a:chExt cx="3989" cy="2338"/>
          </a:xfrm>
        </p:grpSpPr>
        <p:sp>
          <p:nvSpPr>
            <p:cNvPr id="6" name="Oval 4">
              <a:extLst>
                <a:ext uri="{FF2B5EF4-FFF2-40B4-BE49-F238E27FC236}">
                  <a16:creationId xmlns="" xmlns:a16="http://schemas.microsoft.com/office/drawing/2014/main" id="{49969CC5-0500-4043-B9BF-208D8EC17203}"/>
                </a:ext>
              </a:extLst>
            </p:cNvPr>
            <p:cNvSpPr>
              <a:spLocks noChangeArrowheads="1"/>
            </p:cNvSpPr>
            <p:nvPr/>
          </p:nvSpPr>
          <p:spPr bwMode="gray">
            <a:xfrm>
              <a:off x="1488" y="2847"/>
              <a:ext cx="3504" cy="835"/>
            </a:xfrm>
            <a:prstGeom prst="ellipse">
              <a:avLst/>
            </a:prstGeom>
            <a:gradFill rotWithShape="1">
              <a:gsLst>
                <a:gs pos="0">
                  <a:srgbClr val="292929">
                    <a:alpha val="70000"/>
                  </a:srgbClr>
                </a:gs>
                <a:gs pos="100000">
                  <a:srgbClr val="292929">
                    <a:gamma/>
                    <a:shade val="46275"/>
                    <a:invGamma/>
                    <a:alpha val="0"/>
                  </a:srgbClr>
                </a:gs>
              </a:gsLst>
              <a:lin ang="2700000" scaled="1"/>
            </a:gradFill>
            <a:ln>
              <a:noFill/>
            </a:ln>
            <a:effectLst/>
            <a:extLst>
              <a:ext uri="{91240B29-F687-4F45-9708-019B960494DF}">
                <a14:hiddenLine xmlns:a14="http://schemas.microsoft.com/office/drawing/2010/main" w="3175">
                  <a:solidFill>
                    <a:schemeClr val="tx1"/>
                  </a:solidFill>
                  <a:round/>
                  <a:headEnd/>
                  <a:tailEnd type="none" w="sm" len="sm"/>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vert="eaVert" wrap="none" lIns="92075" tIns="46038" rIns="92075" bIns="46038" anchor="ctr"/>
            <a:lstStyle/>
            <a:p>
              <a:pPr fontAlgn="base">
                <a:spcBef>
                  <a:spcPct val="0"/>
                </a:spcBef>
                <a:spcAft>
                  <a:spcPct val="0"/>
                </a:spcAft>
              </a:pPr>
              <a:endParaRPr lang="en-US">
                <a:solidFill>
                  <a:srgbClr val="003366"/>
                </a:solidFill>
                <a:latin typeface="Arial" panose="020B0604020202020204" pitchFamily="34" charset="0"/>
              </a:endParaRPr>
            </a:p>
          </p:txBody>
        </p:sp>
        <p:sp>
          <p:nvSpPr>
            <p:cNvPr id="7" name="Oval 5">
              <a:extLst>
                <a:ext uri="{FF2B5EF4-FFF2-40B4-BE49-F238E27FC236}">
                  <a16:creationId xmlns="" xmlns:a16="http://schemas.microsoft.com/office/drawing/2014/main" id="{84BDE47B-CAD1-4FAE-8EC3-B1ECA13C41FC}"/>
                </a:ext>
              </a:extLst>
            </p:cNvPr>
            <p:cNvSpPr>
              <a:spLocks noChangeArrowheads="1"/>
            </p:cNvSpPr>
            <p:nvPr/>
          </p:nvSpPr>
          <p:spPr bwMode="gray">
            <a:xfrm rot="-998297">
              <a:off x="1054" y="1517"/>
              <a:ext cx="3582" cy="1900"/>
            </a:xfrm>
            <a:prstGeom prst="ellipse">
              <a:avLst/>
            </a:prstGeom>
            <a:gradFill rotWithShape="0">
              <a:gsLst>
                <a:gs pos="0">
                  <a:schemeClr val="bg2">
                    <a:gamma/>
                    <a:shade val="39216"/>
                    <a:invGamma/>
                  </a:schemeClr>
                </a:gs>
                <a:gs pos="50000">
                  <a:schemeClr val="bg2"/>
                </a:gs>
                <a:gs pos="100000">
                  <a:schemeClr val="bg2">
                    <a:gamma/>
                    <a:shade val="39216"/>
                    <a:invGamma/>
                  </a:schemeClr>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3366"/>
                </a:solidFill>
                <a:latin typeface="Arial" panose="020B0604020202020204" pitchFamily="34" charset="0"/>
              </a:endParaRPr>
            </a:p>
          </p:txBody>
        </p:sp>
        <p:sp>
          <p:nvSpPr>
            <p:cNvPr id="8" name="Oval 6">
              <a:extLst>
                <a:ext uri="{FF2B5EF4-FFF2-40B4-BE49-F238E27FC236}">
                  <a16:creationId xmlns="" xmlns:a16="http://schemas.microsoft.com/office/drawing/2014/main" id="{E908AD7C-63A0-46B9-9DC0-72CBF50AD25F}"/>
                </a:ext>
              </a:extLst>
            </p:cNvPr>
            <p:cNvSpPr>
              <a:spLocks noChangeArrowheads="1"/>
            </p:cNvSpPr>
            <p:nvPr/>
          </p:nvSpPr>
          <p:spPr bwMode="gray">
            <a:xfrm rot="-998297">
              <a:off x="1066" y="1414"/>
              <a:ext cx="3505" cy="1841"/>
            </a:xfrm>
            <a:prstGeom prst="ellipse">
              <a:avLst/>
            </a:prstGeom>
            <a:gradFill rotWithShape="1">
              <a:gsLst>
                <a:gs pos="0">
                  <a:srgbClr val="2791BB"/>
                </a:gs>
                <a:gs pos="100000">
                  <a:srgbClr val="2791BB">
                    <a:gamma/>
                    <a:shade val="0"/>
                    <a:invGamma/>
                  </a:srgbClr>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3366"/>
                </a:solidFill>
                <a:latin typeface="Arial" panose="020B0604020202020204" pitchFamily="34" charset="0"/>
              </a:endParaRPr>
            </a:p>
          </p:txBody>
        </p:sp>
        <p:sp>
          <p:nvSpPr>
            <p:cNvPr id="9" name="Arc 7">
              <a:extLst>
                <a:ext uri="{FF2B5EF4-FFF2-40B4-BE49-F238E27FC236}">
                  <a16:creationId xmlns="" xmlns:a16="http://schemas.microsoft.com/office/drawing/2014/main" id="{F05674C8-5B00-4B73-8108-62D936174B48}"/>
                </a:ext>
              </a:extLst>
            </p:cNvPr>
            <p:cNvSpPr>
              <a:spLocks/>
            </p:cNvSpPr>
            <p:nvPr/>
          </p:nvSpPr>
          <p:spPr bwMode="gray">
            <a:xfrm rot="20601703">
              <a:off x="2740" y="1344"/>
              <a:ext cx="1795" cy="1239"/>
            </a:xfrm>
            <a:custGeom>
              <a:avLst/>
              <a:gdLst>
                <a:gd name="G0" fmla="+- 0 0 0"/>
                <a:gd name="G1" fmla="+- 17105 0 0"/>
                <a:gd name="G2" fmla="+- 21600 0 0"/>
                <a:gd name="T0" fmla="*/ 13190 w 21600"/>
                <a:gd name="T1" fmla="*/ 0 h 29046"/>
                <a:gd name="T2" fmla="*/ 17999 w 21600"/>
                <a:gd name="T3" fmla="*/ 29046 h 29046"/>
                <a:gd name="T4" fmla="*/ 0 w 21600"/>
                <a:gd name="T5" fmla="*/ 17105 h 29046"/>
              </a:gdLst>
              <a:ahLst/>
              <a:cxnLst>
                <a:cxn ang="0">
                  <a:pos x="T0" y="T1"/>
                </a:cxn>
                <a:cxn ang="0">
                  <a:pos x="T2" y="T3"/>
                </a:cxn>
                <a:cxn ang="0">
                  <a:pos x="T4" y="T5"/>
                </a:cxn>
              </a:cxnLst>
              <a:rect l="0" t="0" r="r" b="b"/>
              <a:pathLst>
                <a:path w="21600" h="29046" fill="none" extrusionOk="0">
                  <a:moveTo>
                    <a:pt x="13190" y="-1"/>
                  </a:moveTo>
                  <a:cubicBezTo>
                    <a:pt x="18493" y="4089"/>
                    <a:pt x="21600" y="10407"/>
                    <a:pt x="21600" y="17105"/>
                  </a:cubicBezTo>
                  <a:cubicBezTo>
                    <a:pt x="21600" y="21352"/>
                    <a:pt x="20347" y="25506"/>
                    <a:pt x="17999" y="29046"/>
                  </a:cubicBezTo>
                </a:path>
                <a:path w="21600" h="29046" stroke="0" extrusionOk="0">
                  <a:moveTo>
                    <a:pt x="13190" y="-1"/>
                  </a:moveTo>
                  <a:cubicBezTo>
                    <a:pt x="18493" y="4089"/>
                    <a:pt x="21600" y="10407"/>
                    <a:pt x="21600" y="17105"/>
                  </a:cubicBezTo>
                  <a:cubicBezTo>
                    <a:pt x="21600" y="21352"/>
                    <a:pt x="20347" y="25506"/>
                    <a:pt x="17999" y="29046"/>
                  </a:cubicBezTo>
                  <a:lnTo>
                    <a:pt x="0" y="17105"/>
                  </a:lnTo>
                  <a:close/>
                </a:path>
              </a:pathLst>
            </a:custGeom>
            <a:gradFill rotWithShape="1">
              <a:gsLst>
                <a:gs pos="0">
                  <a:schemeClr val="hlink"/>
                </a:gs>
                <a:gs pos="100000">
                  <a:schemeClr val="hlink">
                    <a:gamma/>
                    <a:tint val="66667"/>
                    <a:invGamma/>
                  </a:schemeClr>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3366"/>
                </a:solidFill>
                <a:latin typeface="Arial" panose="020B0604020202020204" pitchFamily="34" charset="0"/>
              </a:endParaRPr>
            </a:p>
          </p:txBody>
        </p:sp>
        <p:sp>
          <p:nvSpPr>
            <p:cNvPr id="10" name="Arc 8">
              <a:extLst>
                <a:ext uri="{FF2B5EF4-FFF2-40B4-BE49-F238E27FC236}">
                  <a16:creationId xmlns="" xmlns:a16="http://schemas.microsoft.com/office/drawing/2014/main" id="{24A41E39-29AC-4FA4-8548-2EE99B080D35}"/>
                </a:ext>
              </a:extLst>
            </p:cNvPr>
            <p:cNvSpPr>
              <a:spLocks/>
            </p:cNvSpPr>
            <p:nvPr/>
          </p:nvSpPr>
          <p:spPr bwMode="gray">
            <a:xfrm rot="20601703" flipH="1">
              <a:off x="1221" y="2525"/>
              <a:ext cx="2067" cy="930"/>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600"/>
                    <a:pt x="3659" y="21600"/>
                  </a:cubicBezTo>
                  <a:cubicBezTo>
                    <a:pt x="2432" y="21600"/>
                    <a:pt x="1208" y="21495"/>
                    <a:pt x="0" y="21287"/>
                  </a:cubicBezTo>
                </a:path>
                <a:path w="25114" h="21600" stroke="0" extrusionOk="0">
                  <a:moveTo>
                    <a:pt x="25114" y="2497"/>
                  </a:moveTo>
                  <a:cubicBezTo>
                    <a:pt x="23846" y="13386"/>
                    <a:pt x="14622" y="21600"/>
                    <a:pt x="3659" y="21600"/>
                  </a:cubicBezTo>
                  <a:cubicBezTo>
                    <a:pt x="2432" y="21600"/>
                    <a:pt x="1208" y="21495"/>
                    <a:pt x="0" y="21287"/>
                  </a:cubicBezTo>
                  <a:lnTo>
                    <a:pt x="3659" y="0"/>
                  </a:lnTo>
                  <a:close/>
                </a:path>
              </a:pathLst>
            </a:custGeom>
            <a:gradFill rotWithShape="1">
              <a:gsLst>
                <a:gs pos="0">
                  <a:schemeClr val="accent1"/>
                </a:gs>
                <a:gs pos="100000">
                  <a:schemeClr val="accent1">
                    <a:gamma/>
                    <a:shade val="60784"/>
                    <a:invGamma/>
                  </a:schemeClr>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3366"/>
                </a:solidFill>
                <a:latin typeface="Arial" panose="020B0604020202020204" pitchFamily="34" charset="0"/>
              </a:endParaRPr>
            </a:p>
          </p:txBody>
        </p:sp>
        <p:sp>
          <p:nvSpPr>
            <p:cNvPr id="11" name="Arc 9">
              <a:extLst>
                <a:ext uri="{FF2B5EF4-FFF2-40B4-BE49-F238E27FC236}">
                  <a16:creationId xmlns="" xmlns:a16="http://schemas.microsoft.com/office/drawing/2014/main" id="{5EDB1E6F-5EBC-499D-9505-4A6BB596DE71}"/>
                </a:ext>
              </a:extLst>
            </p:cNvPr>
            <p:cNvSpPr>
              <a:spLocks/>
            </p:cNvSpPr>
            <p:nvPr/>
          </p:nvSpPr>
          <p:spPr bwMode="gray">
            <a:xfrm rot="-998297">
              <a:off x="1811" y="1396"/>
              <a:ext cx="1974" cy="893"/>
            </a:xfrm>
            <a:custGeom>
              <a:avLst/>
              <a:gdLst>
                <a:gd name="G0" fmla="+- 10427 0 0"/>
                <a:gd name="G1" fmla="+- 21600 0 0"/>
                <a:gd name="G2" fmla="+- 21600 0 0"/>
                <a:gd name="T0" fmla="*/ 0 w 23826"/>
                <a:gd name="T1" fmla="*/ 2683 h 21600"/>
                <a:gd name="T2" fmla="*/ 23826 w 23826"/>
                <a:gd name="T3" fmla="*/ 4658 h 21600"/>
                <a:gd name="T4" fmla="*/ 10427 w 23826"/>
                <a:gd name="T5" fmla="*/ 21600 h 21600"/>
              </a:gdLst>
              <a:ahLst/>
              <a:cxnLst>
                <a:cxn ang="0">
                  <a:pos x="T0" y="T1"/>
                </a:cxn>
                <a:cxn ang="0">
                  <a:pos x="T2" y="T3"/>
                </a:cxn>
                <a:cxn ang="0">
                  <a:pos x="T4" y="T5"/>
                </a:cxn>
              </a:cxnLst>
              <a:rect l="0" t="0" r="r" b="b"/>
              <a:pathLst>
                <a:path w="23826" h="21600" fill="none" extrusionOk="0">
                  <a:moveTo>
                    <a:pt x="0" y="2683"/>
                  </a:moveTo>
                  <a:cubicBezTo>
                    <a:pt x="3193" y="923"/>
                    <a:pt x="6780" y="0"/>
                    <a:pt x="10427" y="0"/>
                  </a:cubicBezTo>
                  <a:cubicBezTo>
                    <a:pt x="15290" y="0"/>
                    <a:pt x="20011" y="1641"/>
                    <a:pt x="23825" y="4658"/>
                  </a:cubicBezTo>
                </a:path>
                <a:path w="23826" h="21600" stroke="0" extrusionOk="0">
                  <a:moveTo>
                    <a:pt x="0" y="2683"/>
                  </a:moveTo>
                  <a:cubicBezTo>
                    <a:pt x="3193" y="923"/>
                    <a:pt x="6780" y="0"/>
                    <a:pt x="10427" y="0"/>
                  </a:cubicBezTo>
                  <a:cubicBezTo>
                    <a:pt x="15290" y="0"/>
                    <a:pt x="20011" y="1641"/>
                    <a:pt x="23825" y="4658"/>
                  </a:cubicBezTo>
                  <a:lnTo>
                    <a:pt x="10427" y="21600"/>
                  </a:lnTo>
                  <a:close/>
                </a:path>
              </a:pathLst>
            </a:custGeom>
            <a:gradFill rotWithShape="1">
              <a:gsLst>
                <a:gs pos="0">
                  <a:schemeClr val="tx2"/>
                </a:gs>
                <a:gs pos="100000">
                  <a:schemeClr val="tx2">
                    <a:gamma/>
                    <a:shade val="52549"/>
                    <a:invGamma/>
                  </a:schemeClr>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3366"/>
                </a:solidFill>
                <a:latin typeface="Arial" panose="020B0604020202020204" pitchFamily="34" charset="0"/>
              </a:endParaRPr>
            </a:p>
          </p:txBody>
        </p:sp>
        <p:sp>
          <p:nvSpPr>
            <p:cNvPr id="12" name="Arc 10">
              <a:extLst>
                <a:ext uri="{FF2B5EF4-FFF2-40B4-BE49-F238E27FC236}">
                  <a16:creationId xmlns="" xmlns:a16="http://schemas.microsoft.com/office/drawing/2014/main" id="{84ECFF22-C8F6-4A46-9763-740A2D127EED}"/>
                </a:ext>
              </a:extLst>
            </p:cNvPr>
            <p:cNvSpPr>
              <a:spLocks/>
            </p:cNvSpPr>
            <p:nvPr/>
          </p:nvSpPr>
          <p:spPr bwMode="gray">
            <a:xfrm rot="20601703" flipH="1">
              <a:off x="1003" y="1728"/>
              <a:ext cx="1795" cy="1330"/>
            </a:xfrm>
            <a:custGeom>
              <a:avLst/>
              <a:gdLst>
                <a:gd name="G0" fmla="+- 0 0 0"/>
                <a:gd name="G1" fmla="+- 20162 0 0"/>
                <a:gd name="G2" fmla="+- 21600 0 0"/>
                <a:gd name="T0" fmla="*/ 7749 w 21600"/>
                <a:gd name="T1" fmla="*/ 0 h 30685"/>
                <a:gd name="T2" fmla="*/ 18863 w 21600"/>
                <a:gd name="T3" fmla="*/ 30685 h 30685"/>
                <a:gd name="T4" fmla="*/ 0 w 21600"/>
                <a:gd name="T5" fmla="*/ 20162 h 30685"/>
              </a:gdLst>
              <a:ahLst/>
              <a:cxnLst>
                <a:cxn ang="0">
                  <a:pos x="T0" y="T1"/>
                </a:cxn>
                <a:cxn ang="0">
                  <a:pos x="T2" y="T3"/>
                </a:cxn>
                <a:cxn ang="0">
                  <a:pos x="T4" y="T5"/>
                </a:cxn>
              </a:cxnLst>
              <a:rect l="0" t="0" r="r" b="b"/>
              <a:pathLst>
                <a:path w="21600" h="30685" fill="none" extrusionOk="0">
                  <a:moveTo>
                    <a:pt x="7749" y="-1"/>
                  </a:moveTo>
                  <a:cubicBezTo>
                    <a:pt x="16093" y="3206"/>
                    <a:pt x="21600" y="11222"/>
                    <a:pt x="21600" y="20162"/>
                  </a:cubicBezTo>
                  <a:cubicBezTo>
                    <a:pt x="21600" y="23845"/>
                    <a:pt x="20657" y="27468"/>
                    <a:pt x="18863" y="30685"/>
                  </a:cubicBezTo>
                </a:path>
                <a:path w="21600" h="30685" stroke="0" extrusionOk="0">
                  <a:moveTo>
                    <a:pt x="7749" y="-1"/>
                  </a:moveTo>
                  <a:cubicBezTo>
                    <a:pt x="16093" y="3206"/>
                    <a:pt x="21600" y="11222"/>
                    <a:pt x="21600" y="20162"/>
                  </a:cubicBezTo>
                  <a:cubicBezTo>
                    <a:pt x="21600" y="23845"/>
                    <a:pt x="20657" y="27468"/>
                    <a:pt x="18863" y="30685"/>
                  </a:cubicBezTo>
                  <a:lnTo>
                    <a:pt x="0" y="20162"/>
                  </a:lnTo>
                  <a:close/>
                </a:path>
              </a:pathLst>
            </a:custGeom>
            <a:gradFill rotWithShape="1">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3366"/>
                </a:solidFill>
                <a:latin typeface="Arial" panose="020B0604020202020204" pitchFamily="34" charset="0"/>
              </a:endParaRPr>
            </a:p>
          </p:txBody>
        </p:sp>
        <p:sp>
          <p:nvSpPr>
            <p:cNvPr id="13" name="Oval 11">
              <a:extLst>
                <a:ext uri="{FF2B5EF4-FFF2-40B4-BE49-F238E27FC236}">
                  <a16:creationId xmlns="" xmlns:a16="http://schemas.microsoft.com/office/drawing/2014/main" id="{D6C51EF9-BABE-4F43-BD92-D4879B326BFD}"/>
                </a:ext>
              </a:extLst>
            </p:cNvPr>
            <p:cNvSpPr>
              <a:spLocks noChangeArrowheads="1"/>
            </p:cNvSpPr>
            <p:nvPr/>
          </p:nvSpPr>
          <p:spPr bwMode="gray">
            <a:xfrm rot="-998297">
              <a:off x="1987" y="1864"/>
              <a:ext cx="1698" cy="844"/>
            </a:xfrm>
            <a:prstGeom prst="ellipse">
              <a:avLst/>
            </a:prstGeom>
            <a:gradFill rotWithShape="0">
              <a:gsLst>
                <a:gs pos="0">
                  <a:schemeClr val="bg2"/>
                </a:gs>
                <a:gs pos="50000">
                  <a:schemeClr val="bg2">
                    <a:gamma/>
                    <a:tint val="24314"/>
                    <a:invGamma/>
                  </a:schemeClr>
                </a:gs>
                <a:gs pos="100000">
                  <a:schemeClr val="bg2"/>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3366"/>
                </a:solidFill>
                <a:latin typeface="Arial" panose="020B0604020202020204" pitchFamily="34" charset="0"/>
              </a:endParaRPr>
            </a:p>
          </p:txBody>
        </p:sp>
        <p:sp>
          <p:nvSpPr>
            <p:cNvPr id="14" name="Text Box 12">
              <a:extLst>
                <a:ext uri="{FF2B5EF4-FFF2-40B4-BE49-F238E27FC236}">
                  <a16:creationId xmlns="" xmlns:a16="http://schemas.microsoft.com/office/drawing/2014/main" id="{0F1178EB-25E6-4ED7-AF65-5868A85575CB}"/>
                </a:ext>
              </a:extLst>
            </p:cNvPr>
            <p:cNvSpPr txBox="1">
              <a:spLocks noChangeArrowheads="1"/>
            </p:cNvSpPr>
            <p:nvPr/>
          </p:nvSpPr>
          <p:spPr bwMode="gray">
            <a:xfrm>
              <a:off x="3638" y="1527"/>
              <a:ext cx="695" cy="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zh-TW" altLang="en-US" sz="3200" b="1" dirty="0" smtClean="0">
                  <a:solidFill>
                    <a:srgbClr val="FFFFFF"/>
                  </a:solidFill>
                  <a:latin typeface="華康中圓體" panose="020F0509000000000000" pitchFamily="49" charset="-120"/>
                  <a:ea typeface="華康中圓體" panose="020F0509000000000000" pitchFamily="49" charset="-120"/>
                </a:rPr>
                <a:t>長者</a:t>
              </a:r>
              <a:endParaRPr lang="en-US" altLang="zh-TW" sz="3200" b="1" dirty="0" smtClean="0">
                <a:solidFill>
                  <a:srgbClr val="FFFFFF"/>
                </a:solidFill>
                <a:latin typeface="華康中圓體" panose="020F0509000000000000" pitchFamily="49" charset="-120"/>
                <a:ea typeface="華康中圓體" panose="020F0509000000000000" pitchFamily="49" charset="-120"/>
              </a:endParaRPr>
            </a:p>
            <a:p>
              <a:pPr algn="ctr" eaLnBrk="0" fontAlgn="base" hangingPunct="0">
                <a:spcBef>
                  <a:spcPct val="0"/>
                </a:spcBef>
                <a:spcAft>
                  <a:spcPct val="0"/>
                </a:spcAft>
              </a:pPr>
              <a:r>
                <a:rPr lang="zh-TW" altLang="en-US" sz="3200" b="1" dirty="0">
                  <a:solidFill>
                    <a:srgbClr val="FFFFFF"/>
                  </a:solidFill>
                  <a:latin typeface="華康中圓體" panose="020F0509000000000000" pitchFamily="49" charset="-120"/>
                  <a:ea typeface="華康中圓體" panose="020F0509000000000000" pitchFamily="49" charset="-120"/>
                </a:rPr>
                <a:t>聽</a:t>
              </a:r>
              <a:r>
                <a:rPr lang="zh-TW" altLang="en-US" sz="3200" b="1" dirty="0" smtClean="0">
                  <a:solidFill>
                    <a:srgbClr val="FFFFFF"/>
                  </a:solidFill>
                  <a:latin typeface="華康中圓體" panose="020F0509000000000000" pitchFamily="49" charset="-120"/>
                  <a:ea typeface="華康中圓體" panose="020F0509000000000000" pitchFamily="49" charset="-120"/>
                </a:rPr>
                <a:t>讀</a:t>
              </a:r>
              <a:endParaRPr lang="en-US" altLang="zh-TW" sz="3200" b="1" dirty="0" smtClean="0">
                <a:solidFill>
                  <a:srgbClr val="FFFFFF"/>
                </a:solidFill>
                <a:latin typeface="華康中圓體" panose="020F0509000000000000" pitchFamily="49" charset="-120"/>
                <a:ea typeface="華康中圓體" panose="020F0509000000000000" pitchFamily="49" charset="-120"/>
              </a:endParaRPr>
            </a:p>
            <a:p>
              <a:pPr algn="ctr" eaLnBrk="0" fontAlgn="base" hangingPunct="0">
                <a:spcBef>
                  <a:spcPct val="0"/>
                </a:spcBef>
                <a:spcAft>
                  <a:spcPct val="0"/>
                </a:spcAft>
              </a:pPr>
              <a:r>
                <a:rPr lang="zh-TW" altLang="en-US" sz="3200" b="1" dirty="0" smtClean="0">
                  <a:solidFill>
                    <a:srgbClr val="FFFFFF"/>
                  </a:solidFill>
                  <a:latin typeface="華康中圓體" panose="020F0509000000000000" pitchFamily="49" charset="-120"/>
                  <a:ea typeface="華康中圓體" panose="020F0509000000000000" pitchFamily="49" charset="-120"/>
                </a:rPr>
                <a:t>能力</a:t>
              </a:r>
              <a:endParaRPr lang="en-US" altLang="en-US" sz="3200" b="1" dirty="0">
                <a:solidFill>
                  <a:srgbClr val="FFFFFF"/>
                </a:solidFill>
                <a:latin typeface="華康中圓體" panose="020F0509000000000000" pitchFamily="49" charset="-120"/>
                <a:ea typeface="華康中圓體" panose="020F0509000000000000" pitchFamily="49" charset="-120"/>
              </a:endParaRPr>
            </a:p>
          </p:txBody>
        </p:sp>
        <p:sp>
          <p:nvSpPr>
            <p:cNvPr id="15" name="Text Box 13">
              <a:extLst>
                <a:ext uri="{FF2B5EF4-FFF2-40B4-BE49-F238E27FC236}">
                  <a16:creationId xmlns="" xmlns:a16="http://schemas.microsoft.com/office/drawing/2014/main" id="{82EDBB3D-2EC7-40B6-A5B0-5C25EA073552}"/>
                </a:ext>
              </a:extLst>
            </p:cNvPr>
            <p:cNvSpPr txBox="1">
              <a:spLocks noChangeArrowheads="1"/>
            </p:cNvSpPr>
            <p:nvPr/>
          </p:nvSpPr>
          <p:spPr bwMode="gray">
            <a:xfrm>
              <a:off x="2227" y="1524"/>
              <a:ext cx="1035"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zh-TW" altLang="en-US" sz="3200" b="1" dirty="0" smtClean="0">
                  <a:solidFill>
                    <a:srgbClr val="FFFF00"/>
                  </a:solidFill>
                  <a:latin typeface="華康POP1體W5" panose="040B0509000000000000" pitchFamily="81" charset="-120"/>
                  <a:ea typeface="華康POP1體W5" panose="040B0509000000000000" pitchFamily="81" charset="-120"/>
                </a:rPr>
                <a:t>研究者態度</a:t>
              </a:r>
              <a:endParaRPr lang="en-US" altLang="en-US" sz="3200" b="1" dirty="0">
                <a:solidFill>
                  <a:srgbClr val="FFFF00"/>
                </a:solidFill>
                <a:latin typeface="華康POP1體W5" panose="040B0509000000000000" pitchFamily="81" charset="-120"/>
                <a:ea typeface="華康POP1體W5" panose="040B0509000000000000" pitchFamily="81" charset="-120"/>
              </a:endParaRPr>
            </a:p>
          </p:txBody>
        </p:sp>
        <p:sp>
          <p:nvSpPr>
            <p:cNvPr id="16" name="Text Box 14">
              <a:extLst>
                <a:ext uri="{FF2B5EF4-FFF2-40B4-BE49-F238E27FC236}">
                  <a16:creationId xmlns="" xmlns:a16="http://schemas.microsoft.com/office/drawing/2014/main" id="{512851C2-067B-4048-9F23-1AC1CE27898D}"/>
                </a:ext>
              </a:extLst>
            </p:cNvPr>
            <p:cNvSpPr txBox="1">
              <a:spLocks noChangeArrowheads="1"/>
            </p:cNvSpPr>
            <p:nvPr/>
          </p:nvSpPr>
          <p:spPr bwMode="gray">
            <a:xfrm>
              <a:off x="1227" y="2113"/>
              <a:ext cx="811" cy="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zh-TW" altLang="en-US" sz="3200" b="1" dirty="0" smtClean="0">
                  <a:solidFill>
                    <a:srgbClr val="FFFFFF"/>
                  </a:solidFill>
                  <a:latin typeface="華康中圓體" panose="020F0509000000000000" pitchFamily="49" charset="-120"/>
                  <a:ea typeface="華康中圓體" panose="020F0509000000000000" pitchFamily="49" charset="-120"/>
                </a:rPr>
                <a:t>調查</a:t>
              </a:r>
              <a:endParaRPr lang="en-US" altLang="zh-TW" sz="3200" b="1" dirty="0" smtClean="0">
                <a:solidFill>
                  <a:srgbClr val="FFFFFF"/>
                </a:solidFill>
                <a:latin typeface="華康中圓體" panose="020F0509000000000000" pitchFamily="49" charset="-120"/>
                <a:ea typeface="華康中圓體" panose="020F0509000000000000" pitchFamily="49" charset="-120"/>
              </a:endParaRPr>
            </a:p>
            <a:p>
              <a:pPr algn="ctr" eaLnBrk="0" fontAlgn="base" hangingPunct="0">
                <a:spcBef>
                  <a:spcPct val="0"/>
                </a:spcBef>
                <a:spcAft>
                  <a:spcPts val="600"/>
                </a:spcAft>
              </a:pPr>
              <a:r>
                <a:rPr lang="zh-TW" altLang="en-US" sz="3200" b="1" dirty="0" smtClean="0">
                  <a:solidFill>
                    <a:srgbClr val="FFFFFF"/>
                  </a:solidFill>
                  <a:latin typeface="華康中圓體" panose="020F0509000000000000" pitchFamily="49" charset="-120"/>
                  <a:ea typeface="華康中圓體" panose="020F0509000000000000" pitchFamily="49" charset="-120"/>
                </a:rPr>
                <a:t>友善度</a:t>
              </a:r>
              <a:endParaRPr lang="en-US" altLang="zh-TW" sz="3200" b="1" dirty="0" smtClean="0">
                <a:solidFill>
                  <a:srgbClr val="FFFFFF"/>
                </a:solidFill>
                <a:latin typeface="華康中圓體" panose="020F0509000000000000" pitchFamily="49" charset="-120"/>
                <a:ea typeface="華康中圓體" panose="020F0509000000000000" pitchFamily="49" charset="-120"/>
              </a:endParaRPr>
            </a:p>
            <a:p>
              <a:pPr algn="ctr" eaLnBrk="0" fontAlgn="base" hangingPunct="0">
                <a:spcBef>
                  <a:spcPct val="0"/>
                </a:spcBef>
                <a:spcAft>
                  <a:spcPct val="0"/>
                </a:spcAft>
              </a:pPr>
              <a:r>
                <a:rPr lang="zh-TW" altLang="en-US" sz="2000" b="1" dirty="0">
                  <a:solidFill>
                    <a:srgbClr val="FFFFFF"/>
                  </a:solidFill>
                  <a:latin typeface="華康中圓體" panose="020F0509000000000000" pitchFamily="49" charset="-120"/>
                  <a:ea typeface="華康中圓體" panose="020F0509000000000000" pitchFamily="49" charset="-120"/>
                </a:rPr>
                <a:t>字體、顏色、</a:t>
              </a:r>
              <a:r>
                <a:rPr lang="zh-TW" altLang="en-US" sz="2000" b="1" dirty="0" smtClean="0">
                  <a:solidFill>
                    <a:srgbClr val="FFFFFF"/>
                  </a:solidFill>
                  <a:latin typeface="華康中圓體" panose="020F0509000000000000" pitchFamily="49" charset="-120"/>
                  <a:ea typeface="華康中圓體" panose="020F0509000000000000" pitchFamily="49" charset="-120"/>
                </a:rPr>
                <a:t>長度、語言</a:t>
              </a:r>
              <a:endParaRPr lang="en-US" altLang="en-US" sz="2000" b="1" dirty="0">
                <a:solidFill>
                  <a:srgbClr val="FFFFFF"/>
                </a:solidFill>
                <a:latin typeface="華康中圓體" panose="020F0509000000000000" pitchFamily="49" charset="-120"/>
                <a:ea typeface="華康中圓體" panose="020F0509000000000000" pitchFamily="49" charset="-120"/>
              </a:endParaRPr>
            </a:p>
          </p:txBody>
        </p:sp>
        <p:grpSp>
          <p:nvGrpSpPr>
            <p:cNvPr id="17" name="Group 15">
              <a:extLst>
                <a:ext uri="{FF2B5EF4-FFF2-40B4-BE49-F238E27FC236}">
                  <a16:creationId xmlns="" xmlns:a16="http://schemas.microsoft.com/office/drawing/2014/main" id="{982D574A-CB1C-4D6D-8464-B89B79023017}"/>
                </a:ext>
              </a:extLst>
            </p:cNvPr>
            <p:cNvGrpSpPr>
              <a:grpSpLocks/>
            </p:cNvGrpSpPr>
            <p:nvPr/>
          </p:nvGrpSpPr>
          <p:grpSpPr bwMode="auto">
            <a:xfrm>
              <a:off x="2981" y="1931"/>
              <a:ext cx="1719" cy="1511"/>
              <a:chOff x="2981" y="1931"/>
              <a:chExt cx="1719" cy="1511"/>
            </a:xfrm>
          </p:grpSpPr>
          <p:sp>
            <p:nvSpPr>
              <p:cNvPr id="21" name="Freeform 16">
                <a:extLst>
                  <a:ext uri="{FF2B5EF4-FFF2-40B4-BE49-F238E27FC236}">
                    <a16:creationId xmlns="" xmlns:a16="http://schemas.microsoft.com/office/drawing/2014/main" id="{4C6D5FCE-122E-45AC-851F-F2675A868A87}"/>
                  </a:ext>
                </a:extLst>
              </p:cNvPr>
              <p:cNvSpPr>
                <a:spLocks/>
              </p:cNvSpPr>
              <p:nvPr/>
            </p:nvSpPr>
            <p:spPr bwMode="gray">
              <a:xfrm>
                <a:off x="3571" y="2316"/>
                <a:ext cx="1117" cy="1119"/>
              </a:xfrm>
              <a:custGeom>
                <a:avLst/>
                <a:gdLst>
                  <a:gd name="T0" fmla="*/ 21 w 1117"/>
                  <a:gd name="T1" fmla="*/ 888 h 1119"/>
                  <a:gd name="T2" fmla="*/ 1117 w 1117"/>
                  <a:gd name="T3" fmla="*/ 0 h 1119"/>
                  <a:gd name="T4" fmla="*/ 1093 w 1117"/>
                  <a:gd name="T5" fmla="*/ 256 h 1119"/>
                  <a:gd name="T6" fmla="*/ 717 w 1117"/>
                  <a:gd name="T7" fmla="*/ 704 h 1119"/>
                  <a:gd name="T8" fmla="*/ 17 w 1117"/>
                  <a:gd name="T9" fmla="*/ 1119 h 1119"/>
                  <a:gd name="T10" fmla="*/ 21 w 1117"/>
                  <a:gd name="T11" fmla="*/ 888 h 1119"/>
                </a:gdLst>
                <a:ahLst/>
                <a:cxnLst>
                  <a:cxn ang="0">
                    <a:pos x="T0" y="T1"/>
                  </a:cxn>
                  <a:cxn ang="0">
                    <a:pos x="T2" y="T3"/>
                  </a:cxn>
                  <a:cxn ang="0">
                    <a:pos x="T4" y="T5"/>
                  </a:cxn>
                  <a:cxn ang="0">
                    <a:pos x="T6" y="T7"/>
                  </a:cxn>
                  <a:cxn ang="0">
                    <a:pos x="T8" y="T9"/>
                  </a:cxn>
                  <a:cxn ang="0">
                    <a:pos x="T10" y="T11"/>
                  </a:cxn>
                </a:cxnLst>
                <a:rect l="0" t="0" r="r" b="b"/>
                <a:pathLst>
                  <a:path w="1117" h="1119">
                    <a:moveTo>
                      <a:pt x="21" y="888"/>
                    </a:moveTo>
                    <a:lnTo>
                      <a:pt x="1117" y="0"/>
                    </a:lnTo>
                    <a:lnTo>
                      <a:pt x="1093" y="256"/>
                    </a:lnTo>
                    <a:cubicBezTo>
                      <a:pt x="1026" y="373"/>
                      <a:pt x="896" y="560"/>
                      <a:pt x="717" y="704"/>
                    </a:cubicBezTo>
                    <a:cubicBezTo>
                      <a:pt x="538" y="848"/>
                      <a:pt x="133" y="1088"/>
                      <a:pt x="17" y="1119"/>
                    </a:cubicBezTo>
                    <a:cubicBezTo>
                      <a:pt x="0" y="1037"/>
                      <a:pt x="21" y="888"/>
                      <a:pt x="21" y="888"/>
                    </a:cubicBezTo>
                    <a:close/>
                  </a:path>
                </a:pathLst>
              </a:custGeom>
              <a:gradFill rotWithShape="0">
                <a:gsLst>
                  <a:gs pos="0">
                    <a:schemeClr val="folHlink">
                      <a:gamma/>
                      <a:shade val="60784"/>
                      <a:invGamma/>
                    </a:schemeClr>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3366"/>
                  </a:solidFill>
                  <a:latin typeface="Arial" panose="020B0604020202020204" pitchFamily="34" charset="0"/>
                </a:endParaRPr>
              </a:p>
            </p:txBody>
          </p:sp>
          <p:sp>
            <p:nvSpPr>
              <p:cNvPr id="22" name="Arc 17">
                <a:extLst>
                  <a:ext uri="{FF2B5EF4-FFF2-40B4-BE49-F238E27FC236}">
                    <a16:creationId xmlns="" xmlns:a16="http://schemas.microsoft.com/office/drawing/2014/main" id="{A9AB9870-ECF6-40E4-AACB-DB6276ADD35C}"/>
                  </a:ext>
                </a:extLst>
              </p:cNvPr>
              <p:cNvSpPr>
                <a:spLocks/>
              </p:cNvSpPr>
              <p:nvPr/>
            </p:nvSpPr>
            <p:spPr bwMode="gray">
              <a:xfrm rot="20539205">
                <a:off x="2981" y="1931"/>
                <a:ext cx="1719" cy="1171"/>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3366"/>
                  </a:solidFill>
                  <a:latin typeface="Arial" panose="020B0604020202020204" pitchFamily="34" charset="0"/>
                </a:endParaRPr>
              </a:p>
            </p:txBody>
          </p:sp>
          <p:sp>
            <p:nvSpPr>
              <p:cNvPr id="23" name="Freeform 18">
                <a:extLst>
                  <a:ext uri="{FF2B5EF4-FFF2-40B4-BE49-F238E27FC236}">
                    <a16:creationId xmlns="" xmlns:a16="http://schemas.microsoft.com/office/drawing/2014/main" id="{5FD269C6-ADD9-4AAA-B7A4-6EBD8CBB7345}"/>
                  </a:ext>
                </a:extLst>
              </p:cNvPr>
              <p:cNvSpPr>
                <a:spLocks/>
              </p:cNvSpPr>
              <p:nvPr/>
            </p:nvSpPr>
            <p:spPr bwMode="gray">
              <a:xfrm>
                <a:off x="3026" y="2616"/>
                <a:ext cx="582" cy="826"/>
              </a:xfrm>
              <a:custGeom>
                <a:avLst/>
                <a:gdLst>
                  <a:gd name="T0" fmla="*/ 582 w 582"/>
                  <a:gd name="T1" fmla="*/ 572 h 826"/>
                  <a:gd name="T2" fmla="*/ 562 w 582"/>
                  <a:gd name="T3" fmla="*/ 826 h 826"/>
                  <a:gd name="T4" fmla="*/ 0 w 582"/>
                  <a:gd name="T5" fmla="*/ 42 h 826"/>
                  <a:gd name="T6" fmla="*/ 90 w 582"/>
                  <a:gd name="T7" fmla="*/ 0 h 826"/>
                  <a:gd name="T8" fmla="*/ 582 w 582"/>
                  <a:gd name="T9" fmla="*/ 572 h 826"/>
                </a:gdLst>
                <a:ahLst/>
                <a:cxnLst>
                  <a:cxn ang="0">
                    <a:pos x="T0" y="T1"/>
                  </a:cxn>
                  <a:cxn ang="0">
                    <a:pos x="T2" y="T3"/>
                  </a:cxn>
                  <a:cxn ang="0">
                    <a:pos x="T4" y="T5"/>
                  </a:cxn>
                  <a:cxn ang="0">
                    <a:pos x="T6" y="T7"/>
                  </a:cxn>
                  <a:cxn ang="0">
                    <a:pos x="T8" y="T9"/>
                  </a:cxn>
                </a:cxnLst>
                <a:rect l="0" t="0" r="r" b="b"/>
                <a:pathLst>
                  <a:path w="582" h="826">
                    <a:moveTo>
                      <a:pt x="582" y="572"/>
                    </a:moveTo>
                    <a:lnTo>
                      <a:pt x="562" y="826"/>
                    </a:lnTo>
                    <a:lnTo>
                      <a:pt x="0" y="42"/>
                    </a:lnTo>
                    <a:lnTo>
                      <a:pt x="90" y="0"/>
                    </a:lnTo>
                    <a:lnTo>
                      <a:pt x="582" y="572"/>
                    </a:lnTo>
                    <a:close/>
                  </a:path>
                </a:pathLst>
              </a:custGeom>
              <a:gradFill rotWithShape="1">
                <a:gsLst>
                  <a:gs pos="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3366"/>
                  </a:solidFill>
                  <a:latin typeface="Arial" panose="020B0604020202020204" pitchFamily="34" charset="0"/>
                </a:endParaRPr>
              </a:p>
            </p:txBody>
          </p:sp>
          <p:sp>
            <p:nvSpPr>
              <p:cNvPr id="24" name="Text Box 19">
                <a:extLst>
                  <a:ext uri="{FF2B5EF4-FFF2-40B4-BE49-F238E27FC236}">
                    <a16:creationId xmlns="" xmlns:a16="http://schemas.microsoft.com/office/drawing/2014/main" id="{9FB896F0-B2C6-4BCB-A3D8-36DB54B95B9C}"/>
                  </a:ext>
                </a:extLst>
              </p:cNvPr>
              <p:cNvSpPr txBox="1">
                <a:spLocks noChangeArrowheads="1"/>
              </p:cNvSpPr>
              <p:nvPr/>
            </p:nvSpPr>
            <p:spPr bwMode="gray">
              <a:xfrm>
                <a:off x="3571" y="2524"/>
                <a:ext cx="698"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endParaRPr lang="en-US" altLang="en-US" sz="2800" b="1" dirty="0">
                  <a:solidFill>
                    <a:srgbClr val="C00000"/>
                  </a:solidFill>
                </a:endParaRPr>
              </a:p>
            </p:txBody>
          </p:sp>
        </p:grpSp>
        <p:sp>
          <p:nvSpPr>
            <p:cNvPr id="19" name="Freeform 21">
              <a:extLst>
                <a:ext uri="{FF2B5EF4-FFF2-40B4-BE49-F238E27FC236}">
                  <a16:creationId xmlns="" xmlns:a16="http://schemas.microsoft.com/office/drawing/2014/main" id="{7DC36691-DA3A-4D3F-A76F-E4EAA4742A75}"/>
                </a:ext>
              </a:extLst>
            </p:cNvPr>
            <p:cNvSpPr>
              <a:spLocks/>
            </p:cNvSpPr>
            <p:nvPr/>
          </p:nvSpPr>
          <p:spPr bwMode="gray">
            <a:xfrm>
              <a:off x="2928" y="2658"/>
              <a:ext cx="528" cy="698"/>
            </a:xfrm>
            <a:custGeom>
              <a:avLst/>
              <a:gdLst>
                <a:gd name="T0" fmla="*/ 0 w 528"/>
                <a:gd name="T1" fmla="*/ 34 h 698"/>
                <a:gd name="T2" fmla="*/ 248 w 528"/>
                <a:gd name="T3" fmla="*/ 546 h 698"/>
                <a:gd name="T4" fmla="*/ 256 w 528"/>
                <a:gd name="T5" fmla="*/ 698 h 698"/>
                <a:gd name="T6" fmla="*/ 435 w 528"/>
                <a:gd name="T7" fmla="*/ 642 h 698"/>
                <a:gd name="T8" fmla="*/ 528 w 528"/>
                <a:gd name="T9" fmla="*/ 594 h 698"/>
                <a:gd name="T10" fmla="*/ 119 w 528"/>
                <a:gd name="T11" fmla="*/ 0 h 698"/>
                <a:gd name="T12" fmla="*/ 0 w 528"/>
                <a:gd name="T13" fmla="*/ 34 h 698"/>
              </a:gdLst>
              <a:ahLst/>
              <a:cxnLst>
                <a:cxn ang="0">
                  <a:pos x="T0" y="T1"/>
                </a:cxn>
                <a:cxn ang="0">
                  <a:pos x="T2" y="T3"/>
                </a:cxn>
                <a:cxn ang="0">
                  <a:pos x="T4" y="T5"/>
                </a:cxn>
                <a:cxn ang="0">
                  <a:pos x="T6" y="T7"/>
                </a:cxn>
                <a:cxn ang="0">
                  <a:pos x="T8" y="T9"/>
                </a:cxn>
                <a:cxn ang="0">
                  <a:pos x="T10" y="T11"/>
                </a:cxn>
                <a:cxn ang="0">
                  <a:pos x="T12" y="T13"/>
                </a:cxn>
              </a:cxnLst>
              <a:rect l="0" t="0" r="r" b="b"/>
              <a:pathLst>
                <a:path w="528" h="698">
                  <a:moveTo>
                    <a:pt x="0" y="34"/>
                  </a:moveTo>
                  <a:lnTo>
                    <a:pt x="248" y="546"/>
                  </a:lnTo>
                  <a:lnTo>
                    <a:pt x="256" y="698"/>
                  </a:lnTo>
                  <a:lnTo>
                    <a:pt x="435" y="642"/>
                  </a:lnTo>
                  <a:lnTo>
                    <a:pt x="528" y="594"/>
                  </a:lnTo>
                  <a:lnTo>
                    <a:pt x="119" y="0"/>
                  </a:lnTo>
                  <a:lnTo>
                    <a:pt x="0" y="34"/>
                  </a:lnTo>
                  <a:close/>
                </a:path>
              </a:pathLst>
            </a:custGeom>
            <a:solidFill>
              <a:schemeClr val="hlink">
                <a:alpha val="49001"/>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3366"/>
                </a:solidFill>
                <a:latin typeface="Arial" panose="020B0604020202020204" pitchFamily="34" charset="0"/>
              </a:endParaRPr>
            </a:p>
          </p:txBody>
        </p:sp>
        <p:sp>
          <p:nvSpPr>
            <p:cNvPr id="20" name="Oval 22">
              <a:extLst>
                <a:ext uri="{FF2B5EF4-FFF2-40B4-BE49-F238E27FC236}">
                  <a16:creationId xmlns="" xmlns:a16="http://schemas.microsoft.com/office/drawing/2014/main" id="{9081D1FF-7DE2-49ED-B9BC-331CA72CB9B5}"/>
                </a:ext>
              </a:extLst>
            </p:cNvPr>
            <p:cNvSpPr>
              <a:spLocks noChangeArrowheads="1"/>
            </p:cNvSpPr>
            <p:nvPr/>
          </p:nvSpPr>
          <p:spPr bwMode="gray">
            <a:xfrm rot="-998297">
              <a:off x="2052" y="2022"/>
              <a:ext cx="1630" cy="701"/>
            </a:xfrm>
            <a:prstGeom prst="ellipse">
              <a:avLst/>
            </a:prstGeom>
            <a:solidFill>
              <a:srgbClr val="FFFFFF"/>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3366"/>
                </a:solidFill>
                <a:latin typeface="Arial" panose="020B0604020202020204" pitchFamily="34" charset="0"/>
              </a:endParaRPr>
            </a:p>
          </p:txBody>
        </p:sp>
      </p:grpSp>
      <p:sp>
        <p:nvSpPr>
          <p:cNvPr id="25" name="TextBox 24">
            <a:extLst>
              <a:ext uri="{FF2B5EF4-FFF2-40B4-BE49-F238E27FC236}">
                <a16:creationId xmlns="" xmlns:a16="http://schemas.microsoft.com/office/drawing/2014/main" id="{C1D2EA41-57C7-4FC0-BEB9-192B036B3A79}"/>
              </a:ext>
            </a:extLst>
          </p:cNvPr>
          <p:cNvSpPr txBox="1"/>
          <p:nvPr/>
        </p:nvSpPr>
        <p:spPr>
          <a:xfrm>
            <a:off x="3188997" y="3287151"/>
            <a:ext cx="2751155" cy="707886"/>
          </a:xfrm>
          <a:prstGeom prst="rect">
            <a:avLst/>
          </a:prstGeom>
          <a:noFill/>
        </p:spPr>
        <p:txBody>
          <a:bodyPr wrap="square" rtlCol="0">
            <a:spAutoFit/>
          </a:bodyPr>
          <a:lstStyle/>
          <a:p>
            <a:pPr fontAlgn="base">
              <a:spcBef>
                <a:spcPct val="0"/>
              </a:spcBef>
              <a:spcAft>
                <a:spcPct val="0"/>
              </a:spcAft>
            </a:pPr>
            <a:r>
              <a:rPr lang="zh-TW" altLang="en-US" sz="4000" b="1" dirty="0">
                <a:solidFill>
                  <a:srgbClr val="002A56">
                    <a:lumMod val="50000"/>
                    <a:lumOff val="50000"/>
                  </a:srgbClr>
                </a:solidFill>
                <a:latin typeface="DFKai-SB" panose="03000509000000000000" pitchFamily="65" charset="-120"/>
                <a:ea typeface="DFKai-SB" panose="03000509000000000000" pitchFamily="65" charset="-120"/>
              </a:rPr>
              <a:t>長者尊嚴</a:t>
            </a:r>
            <a:endParaRPr lang="en-US" sz="4000" b="1" dirty="0">
              <a:solidFill>
                <a:srgbClr val="002A56">
                  <a:lumMod val="50000"/>
                  <a:lumOff val="50000"/>
                </a:srgbClr>
              </a:solidFill>
              <a:latin typeface="DFKai-SB" panose="03000509000000000000" pitchFamily="65" charset="-120"/>
              <a:ea typeface="DFKai-SB" panose="03000509000000000000" pitchFamily="65" charset="-120"/>
            </a:endParaRPr>
          </a:p>
        </p:txBody>
      </p:sp>
      <p:sp>
        <p:nvSpPr>
          <p:cNvPr id="26" name="Rectangle 25">
            <a:extLst>
              <a:ext uri="{FF2B5EF4-FFF2-40B4-BE49-F238E27FC236}">
                <a16:creationId xmlns="" xmlns:a16="http://schemas.microsoft.com/office/drawing/2014/main" id="{C687D8CD-26F6-4313-975A-0C94366B93C6}"/>
              </a:ext>
            </a:extLst>
          </p:cNvPr>
          <p:cNvSpPr/>
          <p:nvPr/>
        </p:nvSpPr>
        <p:spPr>
          <a:xfrm>
            <a:off x="5728771" y="4005064"/>
            <a:ext cx="1826142" cy="1077218"/>
          </a:xfrm>
          <a:prstGeom prst="rect">
            <a:avLst/>
          </a:prstGeom>
        </p:spPr>
        <p:txBody>
          <a:bodyPr wrap="none">
            <a:spAutoFit/>
          </a:bodyPr>
          <a:lstStyle/>
          <a:p>
            <a:pPr algn="ctr" eaLnBrk="0" fontAlgn="base" hangingPunct="0">
              <a:spcBef>
                <a:spcPct val="0"/>
              </a:spcBef>
              <a:spcAft>
                <a:spcPct val="0"/>
              </a:spcAft>
            </a:pPr>
            <a:r>
              <a:rPr lang="zh-TW" altLang="en-US" sz="3200" b="1" dirty="0">
                <a:solidFill>
                  <a:srgbClr val="EAEAEA"/>
                </a:solidFill>
                <a:latin typeface="標楷體" panose="03000509000000000000" pitchFamily="65" charset="-120"/>
                <a:ea typeface="標楷體" panose="03000509000000000000" pitchFamily="65" charset="-120"/>
              </a:rPr>
              <a:t>知情</a:t>
            </a:r>
            <a:r>
              <a:rPr lang="zh-TW" altLang="en-US" sz="3200" b="1" dirty="0" smtClean="0">
                <a:solidFill>
                  <a:srgbClr val="EAEAEA"/>
                </a:solidFill>
                <a:latin typeface="標楷體" panose="03000509000000000000" pitchFamily="65" charset="-120"/>
                <a:ea typeface="標楷體" panose="03000509000000000000" pitchFamily="65" charset="-120"/>
              </a:rPr>
              <a:t>同意</a:t>
            </a:r>
            <a:endParaRPr lang="en-US" altLang="zh-TW" sz="3200" b="1" dirty="0" smtClean="0">
              <a:solidFill>
                <a:srgbClr val="EAEAEA"/>
              </a:solidFill>
              <a:latin typeface="標楷體" panose="03000509000000000000" pitchFamily="65" charset="-120"/>
              <a:ea typeface="標楷體" panose="03000509000000000000" pitchFamily="65" charset="-120"/>
            </a:endParaRPr>
          </a:p>
          <a:p>
            <a:pPr algn="ctr" eaLnBrk="0" fontAlgn="base" hangingPunct="0">
              <a:spcBef>
                <a:spcPct val="0"/>
              </a:spcBef>
              <a:spcAft>
                <a:spcPct val="0"/>
              </a:spcAft>
            </a:pPr>
            <a:r>
              <a:rPr lang="en-US" altLang="zh-TW" sz="3200" b="1" dirty="0" smtClean="0">
                <a:solidFill>
                  <a:srgbClr val="EAEAEA"/>
                </a:solidFill>
                <a:latin typeface="+mj-lt"/>
                <a:ea typeface="華康POP1體W5" panose="040B0509000000000000" pitchFamily="81" charset="-120"/>
              </a:rPr>
              <a:t>ICF</a:t>
            </a:r>
            <a:endParaRPr lang="zh-TW" altLang="en-US" sz="3200" b="1" dirty="0">
              <a:solidFill>
                <a:srgbClr val="EAEAEA"/>
              </a:solidFill>
              <a:latin typeface="+mj-lt"/>
              <a:ea typeface="華康POP1體W5" panose="040B0509000000000000" pitchFamily="81" charset="-120"/>
            </a:endParaRPr>
          </a:p>
        </p:txBody>
      </p:sp>
      <p:sp>
        <p:nvSpPr>
          <p:cNvPr id="27" name="Text Box 12">
            <a:extLst>
              <a:ext uri="{FF2B5EF4-FFF2-40B4-BE49-F238E27FC236}">
                <a16:creationId xmlns="" xmlns:a16="http://schemas.microsoft.com/office/drawing/2014/main" id="{0F1178EB-25E6-4ED7-AF65-5868A85575CB}"/>
              </a:ext>
            </a:extLst>
          </p:cNvPr>
          <p:cNvSpPr txBox="1">
            <a:spLocks noChangeArrowheads="1"/>
          </p:cNvSpPr>
          <p:nvPr/>
        </p:nvSpPr>
        <p:spPr bwMode="gray">
          <a:xfrm>
            <a:off x="1992460" y="4852317"/>
            <a:ext cx="301158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zh-TW" altLang="en-US" sz="2800" b="1" dirty="0" smtClean="0">
                <a:solidFill>
                  <a:srgbClr val="FFFFFF"/>
                </a:solidFill>
                <a:latin typeface="華康中圓體" panose="020F0509000000000000" pitchFamily="49" charset="-120"/>
                <a:ea typeface="華康中圓體" panose="020F0509000000000000" pitchFamily="49" charset="-120"/>
              </a:rPr>
              <a:t>長者</a:t>
            </a:r>
            <a:endParaRPr lang="en-US" altLang="zh-TW" sz="2800" b="1" dirty="0" smtClean="0">
              <a:solidFill>
                <a:srgbClr val="FFFFFF"/>
              </a:solidFill>
              <a:latin typeface="華康中圓體" panose="020F0509000000000000" pitchFamily="49" charset="-120"/>
              <a:ea typeface="華康中圓體" panose="020F0509000000000000" pitchFamily="49" charset="-120"/>
            </a:endParaRPr>
          </a:p>
          <a:p>
            <a:pPr algn="ctr" eaLnBrk="0" fontAlgn="base" hangingPunct="0">
              <a:spcBef>
                <a:spcPct val="0"/>
              </a:spcBef>
              <a:spcAft>
                <a:spcPct val="0"/>
              </a:spcAft>
            </a:pPr>
            <a:r>
              <a:rPr lang="zh-TW" altLang="en-US" sz="2800" b="1" dirty="0" smtClean="0">
                <a:solidFill>
                  <a:srgbClr val="FFFFFF"/>
                </a:solidFill>
                <a:latin typeface="華康中圓體" panose="020F0509000000000000" pitchFamily="49" charset="-120"/>
                <a:ea typeface="華康中圓體" panose="020F0509000000000000" pitchFamily="49" charset="-120"/>
              </a:rPr>
              <a:t>體力、移動力</a:t>
            </a:r>
            <a:endParaRPr lang="en-US" altLang="zh-TW" sz="2800" b="1" dirty="0" smtClean="0">
              <a:solidFill>
                <a:srgbClr val="FFFFFF"/>
              </a:solidFill>
              <a:latin typeface="華康中圓體" panose="020F0509000000000000" pitchFamily="49" charset="-120"/>
              <a:ea typeface="華康中圓體" panose="020F0509000000000000" pitchFamily="49" charset="-120"/>
            </a:endParaRPr>
          </a:p>
          <a:p>
            <a:pPr algn="ctr" eaLnBrk="0" fontAlgn="base" hangingPunct="0">
              <a:spcBef>
                <a:spcPct val="0"/>
              </a:spcBef>
              <a:spcAft>
                <a:spcPct val="0"/>
              </a:spcAft>
            </a:pPr>
            <a:endParaRPr lang="en-US" altLang="en-US" sz="2800" b="1" dirty="0">
              <a:solidFill>
                <a:srgbClr val="FFFFFF"/>
              </a:solidFill>
            </a:endParaRPr>
          </a:p>
        </p:txBody>
      </p:sp>
    </p:spTree>
    <p:extLst>
      <p:ext uri="{BB962C8B-B14F-4D97-AF65-F5344CB8AC3E}">
        <p14:creationId xmlns:p14="http://schemas.microsoft.com/office/powerpoint/2010/main" val="3250330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723337924"/>
              </p:ext>
            </p:extLst>
          </p:nvPr>
        </p:nvGraphicFramePr>
        <p:xfrm>
          <a:off x="251520" y="1628797"/>
          <a:ext cx="10657184" cy="5040562"/>
        </p:xfrm>
        <a:graphic>
          <a:graphicData uri="http://schemas.openxmlformats.org/drawingml/2006/table">
            <a:tbl>
              <a:tblPr firstRow="1" bandRow="1">
                <a:tableStyleId>{F5AB1C69-6EDB-4FF4-983F-18BD219EF322}</a:tableStyleId>
              </a:tblPr>
              <a:tblGrid>
                <a:gridCol w="537336"/>
                <a:gridCol w="8149611"/>
                <a:gridCol w="1970237"/>
              </a:tblGrid>
              <a:tr h="646914">
                <a:tc>
                  <a:txBody>
                    <a:bodyPr/>
                    <a:lstStyle/>
                    <a:p>
                      <a:endParaRPr lang="zh-TW" altLang="en-US" sz="3200"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TW" altLang="en-US" sz="2400" u="none" strike="noStrike" kern="1200" cap="none" spc="0" normalizeH="0" baseline="0" noProof="0" dirty="0" smtClean="0">
                          <a:ln>
                            <a:noFill/>
                          </a:ln>
                          <a:effectLst/>
                          <a:uLnTx/>
                          <a:uFillTx/>
                        </a:rPr>
                        <a:t>計畫名稱</a:t>
                      </a:r>
                      <a:endParaRPr kumimoji="0" lang="zh-TW" altLang="en-US" sz="24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txBody>
                  <a:tcPr/>
                </a:tc>
              </a:tr>
              <a:tr h="439365">
                <a:tc>
                  <a:txBody>
                    <a:bodyPr/>
                    <a:lstStyle/>
                    <a:p>
                      <a:pPr algn="ctr" fontAlgn="ctr"/>
                      <a:r>
                        <a:rPr lang="en-US" altLang="zh-TW" sz="2000" u="none" strike="noStrike" dirty="0" smtClean="0">
                          <a:effectLst/>
                        </a:rPr>
                        <a:t>1</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l" fontAlgn="ctr">
                        <a:lnSpc>
                          <a:spcPts val="3000"/>
                        </a:lnSpc>
                      </a:pPr>
                      <a:r>
                        <a:rPr lang="zh-TW" altLang="en-US" sz="2000" u="none" strike="noStrike" dirty="0">
                          <a:effectLst/>
                        </a:rPr>
                        <a:t>老化對手語與口語傳達效率之影響</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ctr" fontAlgn="ctr">
                        <a:lnSpc>
                          <a:spcPts val="3000"/>
                        </a:lnSpc>
                      </a:pP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r>
              <a:tr h="878728">
                <a:tc>
                  <a:txBody>
                    <a:bodyPr/>
                    <a:lstStyle/>
                    <a:p>
                      <a:pPr algn="ctr" fontAlgn="ctr"/>
                      <a:r>
                        <a:rPr lang="en-US" altLang="zh-TW" sz="2000" u="none" strike="noStrike" dirty="0" smtClean="0">
                          <a:effectLst/>
                        </a:rPr>
                        <a:t>2</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l" fontAlgn="ctr">
                        <a:lnSpc>
                          <a:spcPts val="3000"/>
                        </a:lnSpc>
                      </a:pPr>
                      <a:r>
                        <a:rPr lang="zh-TW" altLang="en-US" sz="2000" u="none" strike="noStrike" dirty="0">
                          <a:effectLst/>
                        </a:rPr>
                        <a:t>立法禁止老人開車！？高齡駕駛者駕駛風格與自我調整之調查及其教育方案實驗成效之研究</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ctr" fontAlgn="ctr">
                        <a:lnSpc>
                          <a:spcPts val="3000"/>
                        </a:lnSpc>
                      </a:pP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r>
              <a:tr h="439365">
                <a:tc>
                  <a:txBody>
                    <a:bodyPr/>
                    <a:lstStyle/>
                    <a:p>
                      <a:pPr algn="ctr" fontAlgn="ctr"/>
                      <a:r>
                        <a:rPr lang="en-US" altLang="zh-TW" sz="2000" u="none" strike="noStrike" dirty="0" smtClean="0">
                          <a:effectLst/>
                        </a:rPr>
                        <a:t>3</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l" fontAlgn="ctr">
                        <a:lnSpc>
                          <a:spcPts val="3000"/>
                        </a:lnSpc>
                      </a:pPr>
                      <a:r>
                        <a:rPr lang="zh-TW" altLang="en-US" sz="2000" u="none" strike="noStrike" dirty="0">
                          <a:effectLst/>
                        </a:rPr>
                        <a:t>建造計算漢語高齡者語言能力流失的基準</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ctr" fontAlgn="ctr">
                        <a:lnSpc>
                          <a:spcPts val="3000"/>
                        </a:lnSpc>
                      </a:pP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r>
              <a:tr h="439365">
                <a:tc>
                  <a:txBody>
                    <a:bodyPr/>
                    <a:lstStyle/>
                    <a:p>
                      <a:pPr algn="ctr" fontAlgn="ctr"/>
                      <a:r>
                        <a:rPr lang="en-US" altLang="zh-TW" sz="2000" u="none" strike="noStrike" dirty="0" smtClean="0">
                          <a:effectLst/>
                        </a:rPr>
                        <a:t>4</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l" fontAlgn="ctr">
                        <a:lnSpc>
                          <a:spcPts val="3000"/>
                        </a:lnSpc>
                      </a:pPr>
                      <a:r>
                        <a:rPr lang="zh-TW" altLang="en-US" sz="2000" u="none" strike="noStrike" dirty="0">
                          <a:effectLst/>
                        </a:rPr>
                        <a:t>顱薦平衡按摩技術對失智症老人躁動行為之成效</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ctr" fontAlgn="ctr">
                        <a:lnSpc>
                          <a:spcPts val="3000"/>
                        </a:lnSpc>
                      </a:pP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r>
              <a:tr h="439365">
                <a:tc>
                  <a:txBody>
                    <a:bodyPr/>
                    <a:lstStyle/>
                    <a:p>
                      <a:pPr algn="ctr" fontAlgn="ctr"/>
                      <a:r>
                        <a:rPr lang="en-US" altLang="zh-TW" sz="2000" u="none" strike="noStrike" dirty="0" smtClean="0">
                          <a:effectLst/>
                        </a:rPr>
                        <a:t>5</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l" fontAlgn="ctr">
                        <a:lnSpc>
                          <a:spcPts val="3000"/>
                        </a:lnSpc>
                      </a:pPr>
                      <a:r>
                        <a:rPr lang="zh-TW" altLang="en-US" sz="2000" u="none" strike="noStrike" dirty="0">
                          <a:effectLst/>
                        </a:rPr>
                        <a:t>台灣中高齡人口健康不平等與復原力</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ctr" fontAlgn="ctr">
                        <a:lnSpc>
                          <a:spcPts val="3000"/>
                        </a:lnSpc>
                      </a:pP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r>
              <a:tr h="439365">
                <a:tc>
                  <a:txBody>
                    <a:bodyPr/>
                    <a:lstStyle/>
                    <a:p>
                      <a:pPr algn="ctr" fontAlgn="ctr"/>
                      <a:r>
                        <a:rPr lang="en-US" altLang="zh-TW" sz="2000" u="none" strike="noStrike" dirty="0" smtClean="0">
                          <a:effectLst/>
                        </a:rPr>
                        <a:t>6</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l" fontAlgn="ctr">
                        <a:lnSpc>
                          <a:spcPts val="3000"/>
                        </a:lnSpc>
                      </a:pPr>
                      <a:r>
                        <a:rPr lang="zh-TW" altLang="en-US" sz="2000" u="none" strike="noStrike" dirty="0">
                          <a:effectLst/>
                        </a:rPr>
                        <a:t>台灣偏鄉高齡照護與慈悲心理論與測量工具發展</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ctr" fontAlgn="ctr">
                        <a:lnSpc>
                          <a:spcPts val="3000"/>
                        </a:lnSpc>
                      </a:pP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r>
              <a:tr h="439365">
                <a:tc>
                  <a:txBody>
                    <a:bodyPr/>
                    <a:lstStyle/>
                    <a:p>
                      <a:pPr algn="ctr" fontAlgn="ctr"/>
                      <a:r>
                        <a:rPr lang="en-US" altLang="zh-TW" sz="2000" u="none" strike="noStrike" dirty="0" smtClean="0">
                          <a:effectLst/>
                        </a:rPr>
                        <a:t>7</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l" fontAlgn="ctr">
                        <a:lnSpc>
                          <a:spcPts val="3000"/>
                        </a:lnSpc>
                      </a:pPr>
                      <a:r>
                        <a:rPr lang="zh-TW" altLang="en-US" sz="2000" u="none" strike="noStrike" dirty="0">
                          <a:effectLst/>
                        </a:rPr>
                        <a:t>性別與友善高齡環境評估：偏鄉長者的需求</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ctr" fontAlgn="ctr">
                        <a:lnSpc>
                          <a:spcPts val="3000"/>
                        </a:lnSpc>
                      </a:pP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r>
              <a:tr h="439365">
                <a:tc>
                  <a:txBody>
                    <a:bodyPr/>
                    <a:lstStyle/>
                    <a:p>
                      <a:pPr algn="ctr" fontAlgn="ctr"/>
                      <a:r>
                        <a:rPr lang="en-US" altLang="zh-TW" sz="2000" u="none" strike="noStrike" dirty="0" smtClean="0">
                          <a:effectLst/>
                        </a:rPr>
                        <a:t>8</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l" fontAlgn="ctr">
                        <a:lnSpc>
                          <a:spcPts val="3000"/>
                        </a:lnSpc>
                      </a:pPr>
                      <a:r>
                        <a:rPr lang="zh-TW" altLang="en-US" sz="2000" u="none" strike="noStrike" dirty="0">
                          <a:effectLst/>
                        </a:rPr>
                        <a:t>安可職涯：由退休再就業者之經驗建構後期生涯圖像</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ctr" fontAlgn="ctr">
                        <a:lnSpc>
                          <a:spcPts val="3000"/>
                        </a:lnSpc>
                      </a:pP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r>
              <a:tr h="439365">
                <a:tc>
                  <a:txBody>
                    <a:bodyPr/>
                    <a:lstStyle/>
                    <a:p>
                      <a:pPr algn="ctr" fontAlgn="ctr"/>
                      <a:r>
                        <a:rPr lang="en-US" altLang="zh-TW" sz="2000" u="none" strike="noStrike" dirty="0" smtClean="0">
                          <a:effectLst/>
                        </a:rPr>
                        <a:t>9</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l" fontAlgn="ctr">
                        <a:lnSpc>
                          <a:spcPts val="3000"/>
                        </a:lnSpc>
                      </a:pPr>
                      <a:r>
                        <a:rPr lang="zh-TW" altLang="en-US" sz="2000" u="none" strike="noStrike" dirty="0">
                          <a:effectLst/>
                        </a:rPr>
                        <a:t>從參與學習到貢獻服務：高齡者創發力模式之建構與應用</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ctr" fontAlgn="ctr">
                        <a:lnSpc>
                          <a:spcPts val="3000"/>
                        </a:lnSpc>
                      </a:pP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r>
            </a:tbl>
          </a:graphicData>
        </a:graphic>
      </p:graphicFrame>
      <p:sp>
        <p:nvSpPr>
          <p:cNvPr id="2" name="標題 1"/>
          <p:cNvSpPr>
            <a:spLocks noGrp="1"/>
          </p:cNvSpPr>
          <p:nvPr>
            <p:ph type="title"/>
          </p:nvPr>
        </p:nvSpPr>
        <p:spPr>
          <a:xfrm>
            <a:off x="683568" y="404664"/>
            <a:ext cx="7992888" cy="732696"/>
          </a:xfrm>
        </p:spPr>
        <p:txBody>
          <a:bodyPr>
            <a:normAutofit fontScale="90000"/>
          </a:bodyPr>
          <a:lstStyle/>
          <a:p>
            <a:r>
              <a:rPr lang="en-US" altLang="zh-TW" sz="4000" dirty="0" smtClean="0">
                <a:latin typeface="+mn-ea"/>
                <a:ea typeface="+mn-ea"/>
              </a:rPr>
              <a:t>CCU</a:t>
            </a:r>
            <a:r>
              <a:rPr lang="zh-TW" altLang="en-US" sz="4000" dirty="0" smtClean="0">
                <a:latin typeface="+mn-ea"/>
                <a:ea typeface="+mn-ea"/>
              </a:rPr>
              <a:t> 人類</a:t>
            </a:r>
            <a:r>
              <a:rPr lang="zh-TW" altLang="en-US" sz="4000" dirty="0" smtClean="0">
                <a:latin typeface="+mn-ea"/>
                <a:ea typeface="+mn-ea"/>
              </a:rPr>
              <a:t>倫理中心高齡研究案件 </a:t>
            </a:r>
            <a:r>
              <a:rPr lang="en-US" altLang="zh-TW" sz="4000" dirty="0" smtClean="0">
                <a:latin typeface="+mn-ea"/>
                <a:ea typeface="+mn-ea"/>
              </a:rPr>
              <a:t>-1</a:t>
            </a:r>
            <a:endParaRPr lang="zh-TW" altLang="en-US" sz="4000" dirty="0">
              <a:latin typeface="+mn-ea"/>
              <a:ea typeface="+mn-ea"/>
            </a:endParaRPr>
          </a:p>
        </p:txBody>
      </p:sp>
    </p:spTree>
    <p:extLst>
      <p:ext uri="{BB962C8B-B14F-4D97-AF65-F5344CB8AC3E}">
        <p14:creationId xmlns:p14="http://schemas.microsoft.com/office/powerpoint/2010/main" val="1077619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902008821"/>
              </p:ext>
            </p:extLst>
          </p:nvPr>
        </p:nvGraphicFramePr>
        <p:xfrm>
          <a:off x="0" y="1484784"/>
          <a:ext cx="10332640" cy="5373213"/>
        </p:xfrm>
        <a:graphic>
          <a:graphicData uri="http://schemas.openxmlformats.org/drawingml/2006/table">
            <a:tbl>
              <a:tblPr firstRow="1" bandRow="1">
                <a:tableStyleId>{F5AB1C69-6EDB-4FF4-983F-18BD219EF322}</a:tableStyleId>
              </a:tblPr>
              <a:tblGrid>
                <a:gridCol w="530984"/>
                <a:gridCol w="8495745"/>
                <a:gridCol w="1305911"/>
              </a:tblGrid>
              <a:tr h="616899">
                <a:tc>
                  <a:txBody>
                    <a:bodyPr/>
                    <a:lstStyle/>
                    <a:p>
                      <a:endParaRPr lang="zh-TW" altLang="en-US" sz="3200"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TW" altLang="en-US" sz="2400" u="none" strike="noStrike" kern="1200" cap="none" spc="0" normalizeH="0" baseline="0" noProof="0" dirty="0" smtClean="0">
                          <a:ln>
                            <a:noFill/>
                          </a:ln>
                          <a:effectLst/>
                          <a:uLnTx/>
                          <a:uFillTx/>
                        </a:rPr>
                        <a:t>計畫名稱</a:t>
                      </a:r>
                      <a:endParaRPr kumimoji="0" lang="zh-TW" altLang="en-US" sz="24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zh-TW" altLang="en-US" sz="2000" b="0"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txBody>
                  <a:tcPr/>
                </a:tc>
              </a:tr>
              <a:tr h="592482">
                <a:tc>
                  <a:txBody>
                    <a:bodyPr/>
                    <a:lstStyle/>
                    <a:p>
                      <a:pPr algn="ctr" fontAlgn="ctr"/>
                      <a:r>
                        <a:rPr lang="en-US" altLang="zh-TW" sz="1600" u="none" strike="noStrike" dirty="0" smtClean="0">
                          <a:effectLst/>
                        </a:rPr>
                        <a:t>10</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l" fontAlgn="ctr"/>
                      <a:r>
                        <a:rPr lang="zh-TW" altLang="en-US" sz="1800" u="none" strike="noStrike" dirty="0">
                          <a:effectLst/>
                        </a:rPr>
                        <a:t>銀髮族實務社群內外部行銷策略之研究 </a:t>
                      </a:r>
                      <a:r>
                        <a:rPr lang="en-US" altLang="zh-TW" sz="1800" u="none" strike="noStrike" dirty="0">
                          <a:effectLst/>
                        </a:rPr>
                        <a:t>- </a:t>
                      </a:r>
                      <a:r>
                        <a:rPr lang="zh-TW" altLang="en-US" sz="1800" u="none" strike="noStrike" dirty="0">
                          <a:effectLst/>
                        </a:rPr>
                        <a:t>以學習型與服務型實務社群為例</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ct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r>
              <a:tr h="592482">
                <a:tc>
                  <a:txBody>
                    <a:bodyPr/>
                    <a:lstStyle/>
                    <a:p>
                      <a:pPr algn="ctr" fontAlgn="ctr"/>
                      <a:r>
                        <a:rPr lang="en-US" altLang="zh-TW" sz="1600" u="none" strike="noStrike" dirty="0" smtClean="0">
                          <a:effectLst/>
                        </a:rPr>
                        <a:t>11</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l" fontAlgn="ctr"/>
                      <a:r>
                        <a:rPr lang="zh-TW" altLang="en-US" sz="1800" u="none" strike="noStrike" dirty="0">
                          <a:effectLst/>
                        </a:rPr>
                        <a:t>高齡者服務學習之增能成效及其對組織、社區影響內涵之研究：三層次的分析與增能模式之建構</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ct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r>
              <a:tr h="400474">
                <a:tc>
                  <a:txBody>
                    <a:bodyPr/>
                    <a:lstStyle/>
                    <a:p>
                      <a:pPr algn="ctr" fontAlgn="ctr"/>
                      <a:r>
                        <a:rPr lang="en-US" altLang="zh-TW" sz="1600" u="none" strike="noStrike" dirty="0" smtClean="0">
                          <a:effectLst/>
                        </a:rPr>
                        <a:t>12</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l" fontAlgn="ctr"/>
                      <a:r>
                        <a:rPr lang="zh-TW" altLang="en-US" sz="1800" u="none" strike="noStrike" dirty="0">
                          <a:effectLst/>
                        </a:rPr>
                        <a:t>不同年紀使用者操作手持式行動裝置文字輸入績效及主觀偏好之研究</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ct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r>
              <a:tr h="592482">
                <a:tc>
                  <a:txBody>
                    <a:bodyPr/>
                    <a:lstStyle/>
                    <a:p>
                      <a:pPr algn="ctr" fontAlgn="ctr"/>
                      <a:r>
                        <a:rPr lang="en-US" altLang="zh-TW" sz="1600" u="none" strike="noStrike" dirty="0" smtClean="0">
                          <a:effectLst/>
                        </a:rPr>
                        <a:t>13</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l" fontAlgn="ctr"/>
                      <a:r>
                        <a:rPr lang="zh-TW" altLang="en-US" sz="1800" u="none" strike="noStrike" dirty="0">
                          <a:effectLst/>
                        </a:rPr>
                        <a:t>高齡者活躍老化功能性體適能訓練方案規劃與性別差異：高齡友善之課程發展、執行與成效評估</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ct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r>
              <a:tr h="400474">
                <a:tc>
                  <a:txBody>
                    <a:bodyPr/>
                    <a:lstStyle/>
                    <a:p>
                      <a:pPr algn="ctr" fontAlgn="ctr"/>
                      <a:r>
                        <a:rPr lang="en-US" altLang="zh-TW" sz="1600" u="none" strike="noStrike" dirty="0" smtClean="0">
                          <a:effectLst/>
                        </a:rPr>
                        <a:t>14</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l" fontAlgn="ctr"/>
                      <a:r>
                        <a:rPr lang="zh-TW" altLang="en-US" sz="1800" u="none" strike="noStrike" dirty="0">
                          <a:effectLst/>
                        </a:rPr>
                        <a:t>彩繪曼陀羅對老人焦慮程度之成效探討─以台灣南部地區為例</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ct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r>
              <a:tr h="592482">
                <a:tc>
                  <a:txBody>
                    <a:bodyPr/>
                    <a:lstStyle/>
                    <a:p>
                      <a:pPr algn="ctr" fontAlgn="ctr"/>
                      <a:r>
                        <a:rPr lang="en-US" altLang="zh-TW" sz="1600" u="none" strike="noStrike" dirty="0" smtClean="0">
                          <a:effectLst/>
                        </a:rPr>
                        <a:t>15</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l" fontAlgn="ctr"/>
                      <a:r>
                        <a:rPr lang="zh-TW" altLang="en-US" sz="1800" u="none" strike="noStrike" dirty="0">
                          <a:effectLst/>
                        </a:rPr>
                        <a:t>翻轉老化意識，改善年齡歧視：建構高齡幸福勞動與創造友善年齡工作職場</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ct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r>
              <a:tr h="592482">
                <a:tc>
                  <a:txBody>
                    <a:bodyPr/>
                    <a:lstStyle/>
                    <a:p>
                      <a:pPr algn="ctr" fontAlgn="ctr"/>
                      <a:r>
                        <a:rPr lang="en-US" altLang="zh-TW" sz="1600" u="none" strike="noStrike" dirty="0" smtClean="0">
                          <a:effectLst/>
                        </a:rPr>
                        <a:t>16</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l" fontAlgn="ctr"/>
                      <a:r>
                        <a:rPr lang="zh-TW" altLang="en-US" sz="1800" u="none" strike="noStrike" dirty="0">
                          <a:effectLst/>
                        </a:rPr>
                        <a:t>「六十歲及以上長者自陳報告表」及「六十歲及以上長者行為檢核表」台灣常模及信效度之建立</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ct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r>
              <a:tr h="400474">
                <a:tc>
                  <a:txBody>
                    <a:bodyPr/>
                    <a:lstStyle/>
                    <a:p>
                      <a:pPr algn="ctr" fontAlgn="ctr"/>
                      <a:r>
                        <a:rPr lang="en-US" altLang="zh-TW" sz="1600" u="none" strike="noStrike" dirty="0" smtClean="0">
                          <a:effectLst/>
                        </a:rPr>
                        <a:t>17</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l" fontAlgn="ctr"/>
                      <a:r>
                        <a:rPr lang="zh-TW" altLang="en-US" sz="1800" u="none" strike="noStrike" dirty="0">
                          <a:effectLst/>
                        </a:rPr>
                        <a:t>園藝活動對高齡者身心靈健康之探討</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ct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r>
              <a:tr h="592482">
                <a:tc>
                  <a:txBody>
                    <a:bodyPr/>
                    <a:lstStyle/>
                    <a:p>
                      <a:pPr algn="ctr" fontAlgn="ctr"/>
                      <a:r>
                        <a:rPr lang="en-US" altLang="zh-TW" sz="1600" u="none" strike="noStrike" dirty="0" smtClean="0">
                          <a:effectLst/>
                        </a:rPr>
                        <a:t>18</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l" fontAlgn="ctr"/>
                      <a:r>
                        <a:rPr lang="zh-TW" altLang="en-US" sz="1800" u="none" strike="noStrike" dirty="0">
                          <a:effectLst/>
                        </a:rPr>
                        <a:t>便祕影響銀髮族生活品質及醫療利用情形之相關因子</a:t>
                      </a:r>
                      <a:r>
                        <a:rPr lang="en-US" altLang="zh-TW" sz="1800" u="none" strike="noStrike" dirty="0">
                          <a:effectLst/>
                        </a:rPr>
                        <a:t>-</a:t>
                      </a:r>
                      <a:r>
                        <a:rPr lang="zh-TW" altLang="en-US" sz="1800" u="none" strike="noStrike" dirty="0">
                          <a:effectLst/>
                        </a:rPr>
                        <a:t>以台灣雲嘉地區為例</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ctr"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r>
            </a:tbl>
          </a:graphicData>
        </a:graphic>
      </p:graphicFrame>
      <p:sp>
        <p:nvSpPr>
          <p:cNvPr id="3" name="標題 2"/>
          <p:cNvSpPr>
            <a:spLocks noGrp="1"/>
          </p:cNvSpPr>
          <p:nvPr>
            <p:ph type="title"/>
          </p:nvPr>
        </p:nvSpPr>
        <p:spPr>
          <a:xfrm>
            <a:off x="107504" y="188640"/>
            <a:ext cx="8856984" cy="1054394"/>
          </a:xfrm>
        </p:spPr>
        <p:txBody>
          <a:bodyPr/>
          <a:lstStyle/>
          <a:p>
            <a:r>
              <a:rPr lang="en-US" altLang="zh-TW" sz="3600" dirty="0" smtClean="0">
                <a:solidFill>
                  <a:prstClr val="white"/>
                </a:solidFill>
                <a:latin typeface="微軟正黑體"/>
              </a:rPr>
              <a:t>CCU</a:t>
            </a:r>
            <a:r>
              <a:rPr lang="zh-TW" altLang="en-US" sz="3600" dirty="0" smtClean="0">
                <a:solidFill>
                  <a:prstClr val="white"/>
                </a:solidFill>
                <a:latin typeface="微軟正黑體"/>
              </a:rPr>
              <a:t> 人類</a:t>
            </a:r>
            <a:r>
              <a:rPr lang="zh-TW" altLang="en-US" sz="3600" dirty="0" smtClean="0">
                <a:solidFill>
                  <a:prstClr val="white"/>
                </a:solidFill>
                <a:latin typeface="微軟正黑體"/>
              </a:rPr>
              <a:t>倫理中心高齡研究案件 </a:t>
            </a:r>
            <a:r>
              <a:rPr lang="en-US" altLang="zh-TW" sz="3600" dirty="0" smtClean="0">
                <a:solidFill>
                  <a:prstClr val="white"/>
                </a:solidFill>
                <a:latin typeface="微軟正黑體"/>
              </a:rPr>
              <a:t>-2</a:t>
            </a:r>
            <a:endParaRPr lang="zh-TW" altLang="en-US" sz="3600" dirty="0"/>
          </a:p>
        </p:txBody>
      </p:sp>
    </p:spTree>
    <p:extLst>
      <p:ext uri="{BB962C8B-B14F-4D97-AF65-F5344CB8AC3E}">
        <p14:creationId xmlns:p14="http://schemas.microsoft.com/office/powerpoint/2010/main" val="2824034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60" y="1719070"/>
            <a:ext cx="7848872" cy="4878281"/>
          </a:xfrm>
        </p:spPr>
        <p:txBody>
          <a:bodyPr>
            <a:normAutofit fontScale="92500" lnSpcReduction="10000"/>
          </a:bodyPr>
          <a:lstStyle/>
          <a:p>
            <a:pPr>
              <a:lnSpc>
                <a:spcPts val="4800"/>
              </a:lnSpc>
            </a:pPr>
            <a:r>
              <a:rPr lang="zh-TW" altLang="en-US" sz="2800" dirty="0" smtClean="0">
                <a:latin typeface="華康中圓體" panose="020F0509000000000000" pitchFamily="49" charset="-120"/>
                <a:ea typeface="華康中圓體" panose="020F0509000000000000" pitchFamily="49" charset="-120"/>
              </a:rPr>
              <a:t> 理想</a:t>
            </a:r>
            <a:r>
              <a:rPr lang="zh-TW" altLang="en-US" sz="2800" dirty="0">
                <a:latin typeface="華康中圓體" panose="020F0509000000000000" pitchFamily="49" charset="-120"/>
                <a:ea typeface="華康中圓體" panose="020F0509000000000000" pitchFamily="49" charset="-120"/>
              </a:rPr>
              <a:t>的研究參與者</a:t>
            </a:r>
            <a:r>
              <a:rPr lang="zh-TW" altLang="en-US" sz="2800" dirty="0" smtClean="0">
                <a:latin typeface="華康中圓體" panose="020F0509000000000000" pitchFamily="49" charset="-120"/>
                <a:ea typeface="華康中圓體" panose="020F0509000000000000" pitchFamily="49" charset="-120"/>
              </a:rPr>
              <a:t>必須能</a:t>
            </a:r>
            <a:r>
              <a:rPr lang="zh-TW" altLang="en-US" sz="2800" dirty="0">
                <a:solidFill>
                  <a:srgbClr val="7030A0"/>
                </a:solidFill>
                <a:latin typeface="華康中圓體" panose="020F0509000000000000" pitchFamily="49" charset="-120"/>
                <a:ea typeface="華康中圓體" panose="020F0509000000000000" pitchFamily="49" charset="-120"/>
              </a:rPr>
              <a:t>分辨研究目的、熟悉及理解研究細節</a:t>
            </a:r>
            <a:r>
              <a:rPr lang="zh-TW" altLang="en-US" sz="2800" dirty="0">
                <a:latin typeface="華康中圓體" panose="020F0509000000000000" pitchFamily="49" charset="-120"/>
                <a:ea typeface="華康中圓體" panose="020F0509000000000000" pitchFamily="49" charset="-120"/>
              </a:rPr>
              <a:t>，並根據</a:t>
            </a:r>
            <a:r>
              <a:rPr lang="zh-TW" altLang="en-US" sz="2800" dirty="0" smtClean="0">
                <a:latin typeface="華康中圓體" panose="020F0509000000000000" pitchFamily="49" charset="-120"/>
                <a:ea typeface="華康中圓體" panose="020F0509000000000000" pitchFamily="49" charset="-120"/>
              </a:rPr>
              <a:t>個人</a:t>
            </a:r>
            <a:r>
              <a:rPr lang="zh-TW" altLang="en-US" sz="2800" dirty="0">
                <a:solidFill>
                  <a:srgbClr val="FF0000"/>
                </a:solidFill>
                <a:latin typeface="華康中圓體" panose="020F0509000000000000" pitchFamily="49" charset="-120"/>
                <a:ea typeface="華康中圓體" panose="020F0509000000000000" pitchFamily="49" charset="-120"/>
              </a:rPr>
              <a:t>自由意志</a:t>
            </a:r>
            <a:r>
              <a:rPr lang="zh-TW" altLang="en-US" sz="2800" dirty="0">
                <a:latin typeface="華康中圓體" panose="020F0509000000000000" pitchFamily="49" charset="-120"/>
                <a:ea typeface="華康中圓體" panose="020F0509000000000000" pitchFamily="49" charset="-120"/>
              </a:rPr>
              <a:t>決定是否參與該研究；而透過</a:t>
            </a:r>
            <a:r>
              <a:rPr lang="zh-TW" altLang="en-US" sz="2800" dirty="0">
                <a:solidFill>
                  <a:srgbClr val="FF0000"/>
                </a:solidFill>
                <a:latin typeface="華康中圓體" panose="020F0509000000000000" pitchFamily="49" charset="-120"/>
                <a:ea typeface="華康中圓體" panose="020F0509000000000000" pitchFamily="49" charset="-120"/>
              </a:rPr>
              <a:t>知情與</a:t>
            </a:r>
            <a:r>
              <a:rPr lang="zh-TW" altLang="en-US" sz="2800" dirty="0" smtClean="0">
                <a:solidFill>
                  <a:srgbClr val="FF0000"/>
                </a:solidFill>
                <a:latin typeface="華康中圓體" panose="020F0509000000000000" pitchFamily="49" charset="-120"/>
                <a:ea typeface="華康中圓體" panose="020F0509000000000000" pitchFamily="49" charset="-120"/>
              </a:rPr>
              <a:t>同意</a:t>
            </a:r>
            <a:r>
              <a:rPr lang="zh-TW" altLang="en-US" sz="2800" dirty="0">
                <a:latin typeface="華康中圓體" panose="020F0509000000000000" pitchFamily="49" charset="-120"/>
                <a:ea typeface="華康中圓體" panose="020F0509000000000000" pitchFamily="49" charset="-120"/>
              </a:rPr>
              <a:t>之過程，可確保該研究與其個人利益及價值觀</a:t>
            </a:r>
            <a:r>
              <a:rPr lang="zh-TW" altLang="en-US" sz="2800" dirty="0" smtClean="0">
                <a:latin typeface="華康中圓體" panose="020F0509000000000000" pitchFamily="49" charset="-120"/>
                <a:ea typeface="華康中圓體" panose="020F0509000000000000" pitchFamily="49" charset="-120"/>
              </a:rPr>
              <a:t>相契合。</a:t>
            </a:r>
            <a:endParaRPr lang="en-US" altLang="zh-TW" sz="2800" dirty="0" smtClean="0">
              <a:latin typeface="華康中圓體" panose="020F0509000000000000" pitchFamily="49" charset="-120"/>
              <a:ea typeface="華康中圓體" panose="020F0509000000000000" pitchFamily="49" charset="-120"/>
            </a:endParaRPr>
          </a:p>
          <a:p>
            <a:pPr>
              <a:lnSpc>
                <a:spcPts val="4800"/>
              </a:lnSpc>
            </a:pPr>
            <a:r>
              <a:rPr lang="en-US" altLang="zh-TW" sz="2800" dirty="0">
                <a:latin typeface="華康中圓體" panose="020F0509000000000000" pitchFamily="49" charset="-120"/>
                <a:ea typeface="華康中圓體" panose="020F0509000000000000" pitchFamily="49" charset="-120"/>
              </a:rPr>
              <a:t> </a:t>
            </a:r>
            <a:r>
              <a:rPr lang="zh-TW" altLang="en-US" sz="2800" dirty="0" smtClean="0">
                <a:latin typeface="華康中圓體" panose="020F0509000000000000" pitchFamily="49" charset="-120"/>
                <a:ea typeface="華康中圓體" panose="020F0509000000000000" pitchFamily="49" charset="-120"/>
              </a:rPr>
              <a:t>然而</a:t>
            </a:r>
            <a:r>
              <a:rPr lang="zh-TW" altLang="en-US" sz="2800" dirty="0">
                <a:latin typeface="華康中圓體" panose="020F0509000000000000" pitchFamily="49" charset="-120"/>
                <a:ea typeface="華康中圓體" panose="020F0509000000000000" pitchFamily="49" charset="-120"/>
              </a:rPr>
              <a:t>現實情境中</a:t>
            </a:r>
            <a:r>
              <a:rPr lang="zh-TW" altLang="en-US" sz="2800" dirty="0" smtClean="0">
                <a:latin typeface="華康中圓體" panose="020F0509000000000000" pitchFamily="49" charset="-120"/>
                <a:ea typeface="華康中圓體" panose="020F0509000000000000" pitchFamily="49" charset="-120"/>
              </a:rPr>
              <a:t>並非如此</a:t>
            </a:r>
            <a:r>
              <a:rPr lang="en-US" altLang="zh-TW" sz="2800" dirty="0" smtClean="0">
                <a:latin typeface="華康中圓體" panose="020F0509000000000000" pitchFamily="49" charset="-120"/>
                <a:ea typeface="華康中圓體" panose="020F0509000000000000" pitchFamily="49" charset="-120"/>
              </a:rPr>
              <a:t>……</a:t>
            </a:r>
          </a:p>
          <a:p>
            <a:endParaRPr lang="en-US" altLang="zh-TW" dirty="0"/>
          </a:p>
          <a:p>
            <a:pPr marL="45720" indent="0">
              <a:buNone/>
            </a:pPr>
            <a:r>
              <a:rPr lang="en-US" altLang="zh-TW" sz="2400" b="1" dirty="0">
                <a:latin typeface="Times New Roman" panose="02020603050405020304" pitchFamily="18" charset="0"/>
                <a:cs typeface="Times New Roman" panose="02020603050405020304" pitchFamily="18" charset="0"/>
              </a:rPr>
              <a:t>-- Emanuel EJ, Crouch RA, Arras JD, et al, ed. Ethical and Regulatory Aspects of Clinical Research: Readings and Commentary, Baltimore: The Johns Hopkins University Press, 2003: 225</a:t>
            </a:r>
            <a:endParaRPr lang="zh-TW" altLang="en-US" sz="2400" b="1" dirty="0">
              <a:latin typeface="Times New Roman" panose="02020603050405020304" pitchFamily="18" charset="0"/>
              <a:cs typeface="Times New Roman" panose="02020603050405020304" pitchFamily="18" charset="0"/>
            </a:endParaRPr>
          </a:p>
        </p:txBody>
      </p:sp>
      <p:sp>
        <p:nvSpPr>
          <p:cNvPr id="3" name="標題 2"/>
          <p:cNvSpPr>
            <a:spLocks noGrp="1"/>
          </p:cNvSpPr>
          <p:nvPr>
            <p:ph type="title"/>
          </p:nvPr>
        </p:nvSpPr>
        <p:spPr/>
        <p:txBody>
          <a:bodyPr/>
          <a:lstStyle/>
          <a:p>
            <a:r>
              <a:rPr lang="zh-TW" altLang="en-US" sz="4000" dirty="0" smtClean="0"/>
              <a:t>易受傷害族群</a:t>
            </a:r>
            <a:r>
              <a:rPr lang="en-US" altLang="zh-TW" sz="4000" dirty="0" smtClean="0"/>
              <a:t>…</a:t>
            </a:r>
            <a:r>
              <a:rPr lang="zh-TW" altLang="en-US" sz="4000" dirty="0" smtClean="0"/>
              <a:t> </a:t>
            </a:r>
            <a:r>
              <a:rPr lang="zh-TW" altLang="en-US" sz="4000" b="1" dirty="0" smtClean="0">
                <a:solidFill>
                  <a:srgbClr val="FFFF00"/>
                </a:solidFill>
              </a:rPr>
              <a:t>高齡者</a:t>
            </a:r>
            <a:endParaRPr lang="zh-TW" altLang="en-US" sz="4000" b="1" dirty="0">
              <a:solidFill>
                <a:srgbClr val="FFFF00"/>
              </a:solidFill>
            </a:endParaRPr>
          </a:p>
        </p:txBody>
      </p:sp>
    </p:spTree>
    <p:extLst>
      <p:ext uri="{BB962C8B-B14F-4D97-AF65-F5344CB8AC3E}">
        <p14:creationId xmlns:p14="http://schemas.microsoft.com/office/powerpoint/2010/main" val="2438973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1600" y="1988840"/>
            <a:ext cx="7416824" cy="4407408"/>
          </a:xfrm>
        </p:spPr>
        <p:txBody>
          <a:bodyPr>
            <a:normAutofit/>
          </a:bodyPr>
          <a:lstStyle/>
          <a:p>
            <a:pPr>
              <a:spcBef>
                <a:spcPts val="1800"/>
              </a:spcBef>
            </a:pPr>
            <a:r>
              <a:rPr lang="zh-TW" altLang="en-US" sz="3200" b="1" dirty="0" smtClean="0"/>
              <a:t>  研究過程 </a:t>
            </a:r>
            <a:r>
              <a:rPr lang="en-US" altLang="zh-TW" sz="3200" b="1" dirty="0" smtClean="0"/>
              <a:t>(</a:t>
            </a:r>
            <a:r>
              <a:rPr lang="zh-TW" altLang="en-US" sz="3200" b="1" dirty="0" smtClean="0"/>
              <a:t>結果</a:t>
            </a:r>
            <a:r>
              <a:rPr lang="en-US" altLang="zh-TW" sz="3200" b="1" dirty="0" smtClean="0"/>
              <a:t>)</a:t>
            </a:r>
          </a:p>
          <a:p>
            <a:pPr marL="45720" indent="0">
              <a:spcBef>
                <a:spcPts val="1200"/>
              </a:spcBef>
              <a:buNone/>
            </a:pPr>
            <a:r>
              <a:rPr lang="zh-TW" altLang="en-US" sz="3200" b="1" dirty="0"/>
              <a:t> </a:t>
            </a:r>
            <a:r>
              <a:rPr lang="zh-TW" altLang="en-US" sz="3200" b="1" dirty="0" smtClean="0"/>
              <a:t>   </a:t>
            </a:r>
            <a:r>
              <a:rPr lang="en-US" altLang="zh-TW" sz="3200" b="1" dirty="0" smtClean="0"/>
              <a:t>……..  </a:t>
            </a:r>
            <a:r>
              <a:rPr lang="zh-TW" altLang="en-US" sz="3200" b="1" dirty="0" smtClean="0"/>
              <a:t>造成心理或生理上的不適</a:t>
            </a:r>
            <a:endParaRPr lang="zh-TW" altLang="en-US" sz="3200" b="1" dirty="0"/>
          </a:p>
          <a:p>
            <a:pPr lvl="1">
              <a:spcBef>
                <a:spcPts val="3000"/>
              </a:spcBef>
            </a:pPr>
            <a:r>
              <a:rPr lang="zh-TW" altLang="en-US" sz="2800" dirty="0" smtClean="0"/>
              <a:t> </a:t>
            </a:r>
            <a:r>
              <a:rPr lang="zh-TW" altLang="en-US" sz="2800" b="1" dirty="0" smtClean="0"/>
              <a:t>產生</a:t>
            </a:r>
            <a:r>
              <a:rPr lang="zh-TW" altLang="en-US" sz="2800" b="1" dirty="0"/>
              <a:t>副作用</a:t>
            </a:r>
          </a:p>
          <a:p>
            <a:pPr lvl="1">
              <a:spcBef>
                <a:spcPts val="1800"/>
              </a:spcBef>
            </a:pPr>
            <a:r>
              <a:rPr lang="zh-TW" altLang="en-US" sz="2800" b="1" dirty="0" smtClean="0"/>
              <a:t> 心理</a:t>
            </a:r>
            <a:r>
              <a:rPr lang="zh-TW" altLang="en-US" sz="2800" b="1" dirty="0"/>
              <a:t>層面影響</a:t>
            </a:r>
          </a:p>
          <a:p>
            <a:pPr lvl="1">
              <a:spcBef>
                <a:spcPts val="1800"/>
              </a:spcBef>
            </a:pPr>
            <a:r>
              <a:rPr lang="zh-TW" altLang="en-US" sz="2800" b="1" dirty="0" smtClean="0"/>
              <a:t> 產生生理上之危險</a:t>
            </a:r>
            <a:endParaRPr lang="zh-TW" altLang="en-US" sz="2800" b="1" dirty="0"/>
          </a:p>
          <a:p>
            <a:pPr lvl="1">
              <a:spcBef>
                <a:spcPts val="1800"/>
              </a:spcBef>
            </a:pPr>
            <a:r>
              <a:rPr lang="zh-TW" altLang="en-US" sz="2800" b="1" dirty="0" smtClean="0"/>
              <a:t> 無法</a:t>
            </a:r>
            <a:r>
              <a:rPr lang="zh-TW" altLang="en-US" sz="2800" b="1" dirty="0"/>
              <a:t>適當表達內心感受而受挫</a:t>
            </a:r>
          </a:p>
        </p:txBody>
      </p:sp>
      <p:sp>
        <p:nvSpPr>
          <p:cNvPr id="2" name="標題 1"/>
          <p:cNvSpPr>
            <a:spLocks noGrp="1"/>
          </p:cNvSpPr>
          <p:nvPr>
            <p:ph type="title"/>
          </p:nvPr>
        </p:nvSpPr>
        <p:spPr/>
        <p:txBody>
          <a:bodyPr/>
          <a:lstStyle/>
          <a:p>
            <a:r>
              <a:rPr lang="zh-TW" altLang="en-US" sz="4400" b="1" dirty="0"/>
              <a:t>研究</a:t>
            </a:r>
            <a:r>
              <a:rPr lang="zh-TW" altLang="en-US" sz="4400" b="1" dirty="0" smtClean="0"/>
              <a:t>風險 的 判斷</a:t>
            </a:r>
            <a:endParaRPr lang="zh-TW" altLang="en-US" sz="4400" b="1" dirty="0"/>
          </a:p>
        </p:txBody>
      </p:sp>
    </p:spTree>
    <p:extLst>
      <p:ext uri="{BB962C8B-B14F-4D97-AF65-F5344CB8AC3E}">
        <p14:creationId xmlns:p14="http://schemas.microsoft.com/office/powerpoint/2010/main" val="1520987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83568" y="1772816"/>
            <a:ext cx="7776864" cy="4407408"/>
          </a:xfrm>
        </p:spPr>
        <p:txBody>
          <a:bodyPr>
            <a:noAutofit/>
          </a:bodyPr>
          <a:lstStyle/>
          <a:p>
            <a:pPr>
              <a:lnSpc>
                <a:spcPts val="4000"/>
              </a:lnSpc>
              <a:spcBef>
                <a:spcPts val="600"/>
              </a:spcBef>
            </a:pPr>
            <a:r>
              <a:rPr lang="zh-TW" altLang="en-US" sz="2400" b="1" dirty="0"/>
              <a:t>確保參加</a:t>
            </a:r>
            <a:r>
              <a:rPr lang="zh-TW" altLang="en-US" sz="2400" b="1" dirty="0" smtClean="0"/>
              <a:t>研究參與者之安全</a:t>
            </a:r>
            <a:r>
              <a:rPr lang="zh-TW" altLang="en-US" sz="2400" b="1" dirty="0"/>
              <a:t>、環境的</a:t>
            </a:r>
            <a:r>
              <a:rPr lang="zh-TW" altLang="en-US" sz="2400" b="1" dirty="0" smtClean="0"/>
              <a:t>舒適</a:t>
            </a:r>
            <a:endParaRPr lang="en-US" altLang="zh-TW" sz="2400" b="1" dirty="0" smtClean="0"/>
          </a:p>
          <a:p>
            <a:pPr marL="365760" lvl="1" indent="0">
              <a:lnSpc>
                <a:spcPts val="4000"/>
              </a:lnSpc>
              <a:spcBef>
                <a:spcPts val="600"/>
              </a:spcBef>
              <a:buNone/>
            </a:pPr>
            <a:r>
              <a:rPr lang="zh-TW" altLang="en-US" sz="2000" u="sng" dirty="0" smtClean="0"/>
              <a:t>審查意見</a:t>
            </a:r>
            <a:r>
              <a:rPr lang="zh-TW" altLang="en-US" sz="2000" dirty="0" smtClean="0"/>
              <a:t>：應說明</a:t>
            </a:r>
            <a:r>
              <a:rPr lang="zh-TW" altLang="en-US" sz="2000" dirty="0" smtClean="0">
                <a:latin typeface="+mn-ea"/>
              </a:rPr>
              <a:t>進行</a:t>
            </a:r>
            <a:r>
              <a:rPr lang="zh-TW" altLang="en-US" sz="2000" dirty="0">
                <a:latin typeface="+mn-ea"/>
              </a:rPr>
              <a:t>運動</a:t>
            </a:r>
            <a:r>
              <a:rPr lang="zh-TW" altLang="en-US" sz="2000" dirty="0" smtClean="0">
                <a:latin typeface="+mn-ea"/>
              </a:rPr>
              <a:t>測試的安全</a:t>
            </a:r>
            <a:r>
              <a:rPr lang="zh-TW" altLang="en-US" sz="2000" dirty="0">
                <a:latin typeface="+mn-ea"/>
              </a:rPr>
              <a:t>措施，並</a:t>
            </a:r>
            <a:r>
              <a:rPr lang="zh-TW" altLang="en-US" sz="2000" dirty="0" smtClean="0">
                <a:latin typeface="+mn-ea"/>
              </a:rPr>
              <a:t>說明該研究</a:t>
            </a:r>
            <a:r>
              <a:rPr lang="zh-TW" altLang="en-US" sz="2000" dirty="0">
                <a:latin typeface="+mn-ea"/>
              </a:rPr>
              <a:t>潛在風險與處理方式</a:t>
            </a:r>
            <a:endParaRPr lang="en-US" altLang="zh-TW" sz="2000" dirty="0" smtClean="0">
              <a:latin typeface="+mn-ea"/>
            </a:endParaRPr>
          </a:p>
          <a:p>
            <a:pPr>
              <a:lnSpc>
                <a:spcPts val="4000"/>
              </a:lnSpc>
              <a:spcBef>
                <a:spcPts val="600"/>
              </a:spcBef>
            </a:pPr>
            <a:r>
              <a:rPr lang="zh-TW" altLang="en-US" sz="2400" b="1" dirty="0" smtClean="0"/>
              <a:t>資料</a:t>
            </a:r>
            <a:r>
              <a:rPr lang="zh-TW" altLang="en-US" sz="2400" b="1" dirty="0"/>
              <a:t>收集</a:t>
            </a:r>
            <a:r>
              <a:rPr lang="zh-TW" altLang="en-US" sz="2400" b="1" dirty="0" smtClean="0"/>
              <a:t>時需確定並確認參與者</a:t>
            </a:r>
            <a:r>
              <a:rPr lang="zh-TW" altLang="en-US" sz="2400" b="1" dirty="0"/>
              <a:t>了解問題與</a:t>
            </a:r>
            <a:r>
              <a:rPr lang="zh-TW" altLang="en-US" sz="2400" b="1" dirty="0" smtClean="0"/>
              <a:t>回答</a:t>
            </a:r>
            <a:endParaRPr lang="zh-TW" altLang="en-US" sz="2400" b="1" dirty="0"/>
          </a:p>
          <a:p>
            <a:pPr marL="365760" lvl="1" indent="0">
              <a:lnSpc>
                <a:spcPts val="4000"/>
              </a:lnSpc>
              <a:spcBef>
                <a:spcPts val="600"/>
              </a:spcBef>
              <a:buNone/>
            </a:pPr>
            <a:r>
              <a:rPr lang="zh-TW" altLang="en-US" sz="2000" u="sng" dirty="0"/>
              <a:t>審查意見</a:t>
            </a:r>
            <a:r>
              <a:rPr lang="zh-TW" altLang="en-US" sz="2000" dirty="0" smtClean="0"/>
              <a:t>：</a:t>
            </a:r>
            <a:r>
              <a:rPr lang="zh-TW" altLang="en-US" sz="2000" dirty="0"/>
              <a:t>長者</a:t>
            </a:r>
            <a:r>
              <a:rPr lang="zh-TW" altLang="en-US" sz="2000" dirty="0" smtClean="0"/>
              <a:t>表達</a:t>
            </a:r>
            <a:r>
              <a:rPr lang="zh-TW" altLang="en-US" sz="2000" dirty="0" smtClean="0"/>
              <a:t>的想法</a:t>
            </a:r>
            <a:r>
              <a:rPr lang="zh-TW" altLang="en-US" sz="2000" dirty="0" smtClean="0"/>
              <a:t>為</a:t>
            </a:r>
            <a:r>
              <a:rPr lang="zh-TW" altLang="en-US" sz="2000" dirty="0"/>
              <a:t>長者</a:t>
            </a:r>
            <a:r>
              <a:rPr lang="zh-TW" altLang="en-US" sz="2000" dirty="0" smtClean="0"/>
              <a:t>的</a:t>
            </a:r>
            <a:r>
              <a:rPr lang="zh-TW" altLang="en-US" sz="2000" dirty="0"/>
              <a:t>意見</a:t>
            </a:r>
            <a:r>
              <a:rPr lang="zh-TW" altLang="en-US" sz="2000" dirty="0" smtClean="0"/>
              <a:t>，並非照顧</a:t>
            </a:r>
            <a:r>
              <a:rPr lang="zh-TW" altLang="en-US" sz="2000" dirty="0"/>
              <a:t>者的</a:t>
            </a:r>
            <a:r>
              <a:rPr lang="zh-TW" altLang="en-US" sz="2000" dirty="0" smtClean="0"/>
              <a:t>意見</a:t>
            </a:r>
            <a:endParaRPr lang="en-US" altLang="zh-TW" sz="2000" dirty="0" smtClean="0"/>
          </a:p>
          <a:p>
            <a:pPr>
              <a:lnSpc>
                <a:spcPts val="4000"/>
              </a:lnSpc>
              <a:spcBef>
                <a:spcPts val="600"/>
              </a:spcBef>
            </a:pPr>
            <a:r>
              <a:rPr lang="zh-TW" altLang="en-US" sz="2400" b="1" dirty="0" smtClean="0"/>
              <a:t>結果</a:t>
            </a:r>
            <a:r>
              <a:rPr lang="zh-TW" altLang="en-US" sz="2400" b="1" dirty="0"/>
              <a:t>或分析需要</a:t>
            </a:r>
            <a:r>
              <a:rPr lang="zh-TW" altLang="en-US" sz="2400" b="1" dirty="0" smtClean="0"/>
              <a:t>再次取得研究參與者之確認 </a:t>
            </a:r>
            <a:r>
              <a:rPr lang="zh-TW" altLang="en-US" sz="2400" dirty="0"/>
              <a:t> </a:t>
            </a:r>
            <a:endParaRPr lang="en-US" altLang="zh-TW" sz="2400" dirty="0" smtClean="0"/>
          </a:p>
          <a:p>
            <a:pPr marL="365760" lvl="1" indent="0">
              <a:lnSpc>
                <a:spcPts val="4000"/>
              </a:lnSpc>
              <a:spcBef>
                <a:spcPts val="600"/>
              </a:spcBef>
              <a:buNone/>
            </a:pPr>
            <a:r>
              <a:rPr lang="zh-TW" altLang="en-US" sz="2000" u="sng" dirty="0"/>
              <a:t>審查意見</a:t>
            </a:r>
            <a:r>
              <a:rPr lang="zh-TW" altLang="en-US" sz="2000" dirty="0"/>
              <a:t>：</a:t>
            </a:r>
            <a:r>
              <a:rPr lang="zh-TW" altLang="en-US" sz="2000" dirty="0" smtClean="0"/>
              <a:t>訪談資料</a:t>
            </a:r>
            <a:r>
              <a:rPr lang="zh-TW" altLang="en-US" sz="2000" dirty="0"/>
              <a:t>完成逐字</a:t>
            </a:r>
            <a:r>
              <a:rPr lang="zh-TW" altLang="en-US" sz="2000" dirty="0" smtClean="0"/>
              <a:t>稿後</a:t>
            </a:r>
            <a:r>
              <a:rPr lang="zh-TW" altLang="en-US" sz="2000" dirty="0"/>
              <a:t>，需要</a:t>
            </a:r>
            <a:r>
              <a:rPr lang="zh-TW" altLang="en-US" sz="2000" dirty="0" smtClean="0"/>
              <a:t>再次送回收集</a:t>
            </a:r>
            <a:r>
              <a:rPr lang="zh-TW" altLang="en-US" sz="2000" dirty="0"/>
              <a:t>地點確認或</a:t>
            </a:r>
            <a:r>
              <a:rPr lang="zh-TW" altLang="en-US" sz="2000" dirty="0" smtClean="0"/>
              <a:t>經長者 </a:t>
            </a:r>
            <a:r>
              <a:rPr lang="en-US" altLang="zh-TW" sz="2000" dirty="0" smtClean="0"/>
              <a:t>(</a:t>
            </a:r>
            <a:r>
              <a:rPr lang="zh-TW" altLang="en-US" sz="2000" dirty="0" smtClean="0"/>
              <a:t>研究參與者</a:t>
            </a:r>
            <a:r>
              <a:rPr lang="en-US" altLang="zh-TW" sz="2000" dirty="0" smtClean="0"/>
              <a:t>)</a:t>
            </a:r>
            <a:r>
              <a:rPr lang="zh-TW" altLang="en-US" sz="2000" dirty="0" smtClean="0"/>
              <a:t> 再確認</a:t>
            </a:r>
            <a:endParaRPr lang="zh-TW" altLang="en-US" sz="2000" dirty="0"/>
          </a:p>
        </p:txBody>
      </p:sp>
      <p:sp>
        <p:nvSpPr>
          <p:cNvPr id="2" name="標題 1"/>
          <p:cNvSpPr>
            <a:spLocks noGrp="1"/>
          </p:cNvSpPr>
          <p:nvPr>
            <p:ph type="title"/>
          </p:nvPr>
        </p:nvSpPr>
        <p:spPr/>
        <p:txBody>
          <a:bodyPr/>
          <a:lstStyle/>
          <a:p>
            <a:r>
              <a:rPr lang="zh-TW" altLang="en-US" sz="4800" b="1" dirty="0"/>
              <a:t>研究過程</a:t>
            </a:r>
          </a:p>
        </p:txBody>
      </p:sp>
    </p:spTree>
    <p:extLst>
      <p:ext uri="{BB962C8B-B14F-4D97-AF65-F5344CB8AC3E}">
        <p14:creationId xmlns:p14="http://schemas.microsoft.com/office/powerpoint/2010/main" val="2316977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15616" y="1844824"/>
            <a:ext cx="7488832" cy="5094305"/>
          </a:xfrm>
        </p:spPr>
        <p:txBody>
          <a:bodyPr>
            <a:normAutofit/>
          </a:bodyPr>
          <a:lstStyle/>
          <a:p>
            <a:pPr>
              <a:lnSpc>
                <a:spcPts val="4000"/>
              </a:lnSpc>
              <a:spcBef>
                <a:spcPts val="1800"/>
              </a:spcBef>
            </a:pPr>
            <a:r>
              <a:rPr lang="zh-TW" altLang="en-US" sz="2800" dirty="0" smtClean="0"/>
              <a:t> </a:t>
            </a:r>
            <a:r>
              <a:rPr lang="zh-TW" altLang="en-US" sz="2800" b="1" dirty="0" smtClean="0"/>
              <a:t>受</a:t>
            </a:r>
            <a:r>
              <a:rPr lang="zh-TW" altLang="en-US" sz="2800" b="1" dirty="0"/>
              <a:t>試對象為易受傷害族群，建議建立資料</a:t>
            </a:r>
            <a:r>
              <a:rPr lang="zh-TW" altLang="en-US" sz="2800" b="1" dirty="0" smtClean="0"/>
              <a:t>及安全</a:t>
            </a:r>
            <a:r>
              <a:rPr lang="zh-TW" altLang="en-US" sz="2800" b="1" dirty="0"/>
              <a:t>性監測計畫</a:t>
            </a:r>
            <a:r>
              <a:rPr lang="zh-TW" altLang="en-US" sz="2800" b="1" dirty="0" smtClean="0"/>
              <a:t>。</a:t>
            </a:r>
            <a:endParaRPr lang="en-US" altLang="zh-TW" sz="2800" b="1" dirty="0" smtClean="0"/>
          </a:p>
          <a:p>
            <a:pPr>
              <a:lnSpc>
                <a:spcPts val="4000"/>
              </a:lnSpc>
              <a:spcBef>
                <a:spcPts val="1800"/>
              </a:spcBef>
            </a:pPr>
            <a:r>
              <a:rPr lang="zh-TW" altLang="en-US" sz="2800" b="1" dirty="0" smtClean="0"/>
              <a:t> 參與者</a:t>
            </a:r>
            <a:r>
              <a:rPr lang="zh-TW" altLang="en-US" sz="2800" b="1" dirty="0"/>
              <a:t>同意書中</a:t>
            </a:r>
            <a:r>
              <a:rPr lang="zh-TW" altLang="en-US" sz="2800" b="1" dirty="0" smtClean="0"/>
              <a:t>，若直接</a:t>
            </a:r>
            <a:r>
              <a:rPr lang="zh-TW" altLang="en-US" sz="2800" b="1" dirty="0"/>
              <a:t>以失智症作為分組名稱，是否會造成高齡者不願參與試驗，或是心理上的</a:t>
            </a:r>
            <a:r>
              <a:rPr lang="zh-TW" altLang="en-US" sz="2800" b="1" dirty="0" smtClean="0"/>
              <a:t>抗拒</a:t>
            </a:r>
            <a:endParaRPr lang="en-US" altLang="zh-TW" sz="2800" b="1" dirty="0" smtClean="0"/>
          </a:p>
          <a:p>
            <a:pPr>
              <a:lnSpc>
                <a:spcPts val="4000"/>
              </a:lnSpc>
              <a:spcBef>
                <a:spcPts val="1800"/>
              </a:spcBef>
            </a:pPr>
            <a:r>
              <a:rPr lang="zh-TW" altLang="en-US" sz="2800" b="1" dirty="0" smtClean="0"/>
              <a:t> 研究</a:t>
            </a:r>
            <a:r>
              <a:rPr lang="zh-TW" altLang="en-US" sz="2800" b="1" dirty="0"/>
              <a:t>團隊提供給高齡者的資訊，除了字體應放大之外，內容應具體、簡化，以利於高齡者了解本研究</a:t>
            </a:r>
            <a:r>
              <a:rPr lang="zh-TW" altLang="en-US" sz="2800" b="1" dirty="0" smtClean="0"/>
              <a:t>目的。</a:t>
            </a:r>
            <a:endParaRPr lang="zh-TW" altLang="en-US" sz="2800" b="1" dirty="0"/>
          </a:p>
        </p:txBody>
      </p:sp>
      <p:sp>
        <p:nvSpPr>
          <p:cNvPr id="2" name="標題 1"/>
          <p:cNvSpPr>
            <a:spLocks noGrp="1"/>
          </p:cNvSpPr>
          <p:nvPr>
            <p:ph type="title"/>
          </p:nvPr>
        </p:nvSpPr>
        <p:spPr/>
        <p:txBody>
          <a:bodyPr/>
          <a:lstStyle/>
          <a:p>
            <a:r>
              <a:rPr lang="zh-TW" altLang="en-US" sz="4400" b="1" dirty="0" smtClean="0"/>
              <a:t>高齡研究建議</a:t>
            </a:r>
            <a:endParaRPr lang="zh-TW" altLang="en-US" sz="4400" b="1" dirty="0"/>
          </a:p>
        </p:txBody>
      </p:sp>
    </p:spTree>
    <p:extLst>
      <p:ext uri="{BB962C8B-B14F-4D97-AF65-F5344CB8AC3E}">
        <p14:creationId xmlns:p14="http://schemas.microsoft.com/office/powerpoint/2010/main" val="1674658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3" y="1844824"/>
            <a:ext cx="7992889" cy="4896543"/>
          </a:xfrm>
        </p:spPr>
        <p:txBody>
          <a:bodyPr>
            <a:normAutofit/>
          </a:bodyPr>
          <a:lstStyle/>
          <a:p>
            <a:pPr>
              <a:lnSpc>
                <a:spcPts val="4500"/>
              </a:lnSpc>
              <a:spcBef>
                <a:spcPts val="1800"/>
              </a:spcBef>
            </a:pPr>
            <a:r>
              <a:rPr lang="zh-TW" altLang="en-US" sz="2400" b="1" dirty="0">
                <a:solidFill>
                  <a:srgbClr val="002060"/>
                </a:solidFill>
                <a:latin typeface="華康中圓體" panose="020F0509000000000000" pitchFamily="49" charset="-120"/>
                <a:ea typeface="華康中圓體" panose="020F0509000000000000" pitchFamily="49" charset="-120"/>
              </a:rPr>
              <a:t>醫學研究為了</a:t>
            </a:r>
            <a:r>
              <a:rPr lang="zh-TW" altLang="en-US" sz="2400" b="1" dirty="0" smtClean="0">
                <a:solidFill>
                  <a:srgbClr val="002060"/>
                </a:solidFill>
                <a:latin typeface="華康中圓體" panose="020F0509000000000000" pitchFamily="49" charset="-120"/>
                <a:ea typeface="華康中圓體" panose="020F0509000000000000" pitchFamily="49" charset="-120"/>
              </a:rPr>
              <a:t>促進「易</a:t>
            </a:r>
            <a:r>
              <a:rPr lang="zh-TW" altLang="en-US" sz="2400" b="1" dirty="0">
                <a:solidFill>
                  <a:srgbClr val="002060"/>
                </a:solidFill>
                <a:latin typeface="華康中圓體" panose="020F0509000000000000" pitchFamily="49" charset="-120"/>
                <a:ea typeface="華康中圓體" panose="020F0509000000000000" pitchFamily="49" charset="-120"/>
              </a:rPr>
              <a:t>受傷害</a:t>
            </a:r>
            <a:r>
              <a:rPr lang="zh-TW" altLang="en-US" sz="2400" b="1" dirty="0" smtClean="0">
                <a:solidFill>
                  <a:srgbClr val="002060"/>
                </a:solidFill>
                <a:latin typeface="華康中圓體" panose="020F0509000000000000" pitchFamily="49" charset="-120"/>
                <a:ea typeface="華康中圓體" panose="020F0509000000000000" pitchFamily="49" charset="-120"/>
              </a:rPr>
              <a:t>族群」</a:t>
            </a:r>
            <a:r>
              <a:rPr lang="en-US" altLang="zh-TW" sz="2400" b="1" dirty="0" smtClean="0">
                <a:solidFill>
                  <a:srgbClr val="002060"/>
                </a:solidFill>
                <a:latin typeface="華康中圓體" panose="020F0509000000000000" pitchFamily="49" charset="-120"/>
                <a:ea typeface="華康中圓體" panose="020F0509000000000000" pitchFamily="49" charset="-120"/>
              </a:rPr>
              <a:t>-- </a:t>
            </a:r>
            <a:r>
              <a:rPr lang="zh-TW" altLang="en-US" sz="2400" b="1" dirty="0" smtClean="0">
                <a:solidFill>
                  <a:srgbClr val="002060"/>
                </a:solidFill>
                <a:latin typeface="華康中圓體" panose="020F0509000000000000" pitchFamily="49" charset="-120"/>
                <a:ea typeface="華康中圓體" panose="020F0509000000000000" pitchFamily="49" charset="-120"/>
              </a:rPr>
              <a:t>包括高齡者</a:t>
            </a:r>
            <a:r>
              <a:rPr lang="en-US" altLang="zh-TW" sz="2400" b="1" dirty="0" smtClean="0">
                <a:solidFill>
                  <a:srgbClr val="002060"/>
                </a:solidFill>
                <a:latin typeface="華康中圓體" panose="020F0509000000000000" pitchFamily="49" charset="-120"/>
                <a:ea typeface="華康中圓體" panose="020F0509000000000000" pitchFamily="49" charset="-120"/>
              </a:rPr>
              <a:t>(</a:t>
            </a:r>
            <a:r>
              <a:rPr lang="zh-TW" altLang="en-US" sz="2400" b="1" dirty="0" smtClean="0">
                <a:solidFill>
                  <a:srgbClr val="002060"/>
                </a:solidFill>
                <a:latin typeface="華康中圓體" panose="020F0509000000000000" pitchFamily="49" charset="-120"/>
                <a:ea typeface="華康中圓體" panose="020F0509000000000000" pitchFamily="49" charset="-120"/>
              </a:rPr>
              <a:t>長者</a:t>
            </a:r>
            <a:r>
              <a:rPr lang="en-US" altLang="zh-TW" sz="2400" b="1" dirty="0" smtClean="0">
                <a:solidFill>
                  <a:srgbClr val="002060"/>
                </a:solidFill>
                <a:latin typeface="華康中圓體" panose="020F0509000000000000" pitchFamily="49" charset="-120"/>
                <a:ea typeface="華康中圓體" panose="020F0509000000000000" pitchFamily="49" charset="-120"/>
              </a:rPr>
              <a:t>)</a:t>
            </a:r>
            <a:r>
              <a:rPr lang="zh-TW" altLang="en-US" sz="2400" b="1" dirty="0" smtClean="0">
                <a:solidFill>
                  <a:srgbClr val="002060"/>
                </a:solidFill>
                <a:latin typeface="華康中圓體" panose="020F0509000000000000" pitchFamily="49" charset="-120"/>
                <a:ea typeface="華康中圓體" panose="020F0509000000000000" pitchFamily="49" charset="-120"/>
              </a:rPr>
              <a:t>之</a:t>
            </a:r>
            <a:r>
              <a:rPr lang="zh-TW" altLang="en-US" sz="2400" b="1" dirty="0">
                <a:solidFill>
                  <a:srgbClr val="002060"/>
                </a:solidFill>
                <a:latin typeface="華康中圓體" panose="020F0509000000000000" pitchFamily="49" charset="-120"/>
                <a:ea typeface="華康中圓體" panose="020F0509000000000000" pitchFamily="49" charset="-120"/>
              </a:rPr>
              <a:t>健康</a:t>
            </a:r>
            <a:r>
              <a:rPr lang="zh-TW" altLang="en-US" sz="2400" b="1" dirty="0" smtClean="0">
                <a:solidFill>
                  <a:srgbClr val="002060"/>
                </a:solidFill>
                <a:latin typeface="華康中圓體" panose="020F0509000000000000" pitchFamily="49" charset="-120"/>
                <a:ea typeface="華康中圓體" panose="020F0509000000000000" pitchFamily="49" charset="-120"/>
              </a:rPr>
              <a:t>或福祉</a:t>
            </a:r>
            <a:r>
              <a:rPr lang="zh-TW" altLang="en-US" sz="2400" b="1" dirty="0">
                <a:solidFill>
                  <a:srgbClr val="002060"/>
                </a:solidFill>
                <a:latin typeface="華康中圓體" panose="020F0509000000000000" pitchFamily="49" charset="-120"/>
                <a:ea typeface="華康中圓體" panose="020F0509000000000000" pitchFamily="49" charset="-120"/>
              </a:rPr>
              <a:t>時，必須</a:t>
            </a:r>
            <a:r>
              <a:rPr lang="zh-TW" altLang="en-US" sz="2400" b="1" dirty="0" smtClean="0">
                <a:solidFill>
                  <a:srgbClr val="002060"/>
                </a:solidFill>
                <a:latin typeface="華康中圓體" panose="020F0509000000000000" pitchFamily="49" charset="-120"/>
                <a:ea typeface="華康中圓體" panose="020F0509000000000000" pitchFamily="49" charset="-120"/>
              </a:rPr>
              <a:t>以其為</a:t>
            </a:r>
            <a:r>
              <a:rPr lang="zh-TW" altLang="en-US" sz="2400" b="1" dirty="0">
                <a:solidFill>
                  <a:srgbClr val="002060"/>
                </a:solidFill>
                <a:latin typeface="華康中圓體" panose="020F0509000000000000" pitchFamily="49" charset="-120"/>
                <a:ea typeface="華康中圓體" panose="020F0509000000000000" pitchFamily="49" charset="-120"/>
              </a:rPr>
              <a:t>研究或試驗</a:t>
            </a:r>
            <a:r>
              <a:rPr lang="zh-TW" altLang="en-US" sz="2400" b="1" dirty="0" smtClean="0">
                <a:solidFill>
                  <a:srgbClr val="002060"/>
                </a:solidFill>
                <a:latin typeface="華康中圓體" panose="020F0509000000000000" pitchFamily="49" charset="-120"/>
                <a:ea typeface="華康中圓體" panose="020F0509000000000000" pitchFamily="49" charset="-120"/>
              </a:rPr>
              <a:t>對象。</a:t>
            </a:r>
            <a:endParaRPr lang="en-US" altLang="zh-TW" sz="2400" b="1" dirty="0" smtClean="0">
              <a:solidFill>
                <a:srgbClr val="002060"/>
              </a:solidFill>
              <a:latin typeface="華康中圓體" panose="020F0509000000000000" pitchFamily="49" charset="-120"/>
              <a:ea typeface="華康中圓體" panose="020F0509000000000000" pitchFamily="49" charset="-120"/>
            </a:endParaRPr>
          </a:p>
          <a:p>
            <a:pPr>
              <a:lnSpc>
                <a:spcPts val="4500"/>
              </a:lnSpc>
              <a:spcBef>
                <a:spcPts val="1800"/>
              </a:spcBef>
            </a:pPr>
            <a:r>
              <a:rPr lang="zh-TW" altLang="en-US" sz="2400" b="1" dirty="0" smtClean="0">
                <a:solidFill>
                  <a:srgbClr val="002060"/>
                </a:solidFill>
                <a:latin typeface="華康中圓體" panose="020F0509000000000000" pitchFamily="49" charset="-120"/>
                <a:ea typeface="華康中圓體" panose="020F0509000000000000" pitchFamily="49" charset="-120"/>
              </a:rPr>
              <a:t>研究</a:t>
            </a:r>
            <a:r>
              <a:rPr lang="zh-TW" altLang="en-US" sz="2400" b="1" dirty="0">
                <a:solidFill>
                  <a:srgbClr val="002060"/>
                </a:solidFill>
                <a:latin typeface="華康中圓體" panose="020F0509000000000000" pitchFamily="49" charset="-120"/>
                <a:ea typeface="華康中圓體" panose="020F0509000000000000" pitchFamily="49" charset="-120"/>
              </a:rPr>
              <a:t>對象</a:t>
            </a:r>
            <a:r>
              <a:rPr lang="zh-TW" altLang="en-US" sz="2400" b="1" dirty="0" smtClean="0">
                <a:solidFill>
                  <a:srgbClr val="002060"/>
                </a:solidFill>
                <a:latin typeface="華康中圓體" panose="020F0509000000000000" pitchFamily="49" charset="-120"/>
                <a:ea typeface="華康中圓體" panose="020F0509000000000000" pitchFamily="49" charset="-120"/>
              </a:rPr>
              <a:t>可能因為各主因素而缺乏</a:t>
            </a:r>
            <a:r>
              <a:rPr lang="zh-TW" altLang="en-US" sz="2400" b="1" dirty="0">
                <a:solidFill>
                  <a:srgbClr val="002060"/>
                </a:solidFill>
                <a:latin typeface="華康中圓體" panose="020F0509000000000000" pitchFamily="49" charset="-120"/>
                <a:ea typeface="華康中圓體" panose="020F0509000000000000" pitchFamily="49" charset="-120"/>
              </a:rPr>
              <a:t>自主能力</a:t>
            </a:r>
            <a:r>
              <a:rPr lang="zh-TW" altLang="en-US" sz="2400" b="1" dirty="0" smtClean="0">
                <a:solidFill>
                  <a:srgbClr val="002060"/>
                </a:solidFill>
                <a:latin typeface="華康中圓體" panose="020F0509000000000000" pitchFamily="49" charset="-120"/>
                <a:ea typeface="華康中圓體" panose="020F0509000000000000" pitchFamily="49" charset="-120"/>
              </a:rPr>
              <a:t>，無法</a:t>
            </a:r>
            <a:r>
              <a:rPr lang="zh-TW" altLang="en-US" sz="2400" b="1" dirty="0">
                <a:solidFill>
                  <a:srgbClr val="002060"/>
                </a:solidFill>
                <a:latin typeface="華康中圓體" panose="020F0509000000000000" pitchFamily="49" charset="-120"/>
                <a:ea typeface="華康中圓體" panose="020F0509000000000000" pitchFamily="49" charset="-120"/>
              </a:rPr>
              <a:t>進行知情</a:t>
            </a:r>
            <a:r>
              <a:rPr lang="zh-TW" altLang="en-US" sz="2400" b="1" dirty="0" smtClean="0">
                <a:solidFill>
                  <a:srgbClr val="002060"/>
                </a:solidFill>
                <a:latin typeface="華康中圓體" panose="020F0509000000000000" pitchFamily="49" charset="-120"/>
                <a:ea typeface="華康中圓體" panose="020F0509000000000000" pitchFamily="49" charset="-120"/>
              </a:rPr>
              <a:t>同意</a:t>
            </a:r>
            <a:r>
              <a:rPr lang="zh-TW" altLang="en-US" sz="2400" b="1" dirty="0">
                <a:solidFill>
                  <a:srgbClr val="002060"/>
                </a:solidFill>
                <a:latin typeface="華康中圓體" panose="020F0509000000000000" pitchFamily="49" charset="-120"/>
                <a:ea typeface="華康中圓體" panose="020F0509000000000000" pitchFamily="49" charset="-120"/>
              </a:rPr>
              <a:t>或保護自身權益，</a:t>
            </a:r>
            <a:r>
              <a:rPr lang="zh-TW" altLang="en-US" sz="2400" b="1" dirty="0" smtClean="0">
                <a:solidFill>
                  <a:srgbClr val="002060"/>
                </a:solidFill>
                <a:latin typeface="華康中圓體" panose="020F0509000000000000" pitchFamily="49" charset="-120"/>
                <a:ea typeface="華康中圓體" panose="020F0509000000000000" pitchFamily="49" charset="-120"/>
              </a:rPr>
              <a:t>衍生研究倫理</a:t>
            </a:r>
            <a:r>
              <a:rPr lang="zh-TW" altLang="en-US" sz="2400" b="1" dirty="0">
                <a:solidFill>
                  <a:srgbClr val="002060"/>
                </a:solidFill>
                <a:latin typeface="華康中圓體" panose="020F0509000000000000" pitchFamily="49" charset="-120"/>
                <a:ea typeface="華康中圓體" panose="020F0509000000000000" pitchFamily="49" charset="-120"/>
              </a:rPr>
              <a:t>爭議</a:t>
            </a:r>
            <a:r>
              <a:rPr lang="zh-TW" altLang="en-US" sz="2400" b="1" dirty="0" smtClean="0">
                <a:solidFill>
                  <a:srgbClr val="002060"/>
                </a:solidFill>
                <a:latin typeface="華康中圓體" panose="020F0509000000000000" pitchFamily="49" charset="-120"/>
                <a:ea typeface="華康中圓體" panose="020F0509000000000000" pitchFamily="49" charset="-120"/>
              </a:rPr>
              <a:t>。</a:t>
            </a:r>
            <a:endParaRPr lang="en-US" altLang="zh-TW" sz="2400" b="1" dirty="0" smtClean="0">
              <a:solidFill>
                <a:srgbClr val="002060"/>
              </a:solidFill>
              <a:latin typeface="華康中圓體" panose="020F0509000000000000" pitchFamily="49" charset="-120"/>
              <a:ea typeface="華康中圓體" panose="020F0509000000000000" pitchFamily="49" charset="-120"/>
            </a:endParaRPr>
          </a:p>
          <a:p>
            <a:pPr>
              <a:lnSpc>
                <a:spcPts val="4500"/>
              </a:lnSpc>
              <a:spcBef>
                <a:spcPts val="1800"/>
              </a:spcBef>
            </a:pPr>
            <a:r>
              <a:rPr lang="zh-TW" altLang="en-US" sz="2400" b="1" dirty="0" smtClean="0">
                <a:solidFill>
                  <a:srgbClr val="002060"/>
                </a:solidFill>
                <a:latin typeface="華康中圓體" panose="020F0509000000000000" pitchFamily="49" charset="-120"/>
                <a:ea typeface="華康中圓體" panose="020F0509000000000000" pitchFamily="49" charset="-120"/>
              </a:rPr>
              <a:t>何時</a:t>
            </a:r>
            <a:r>
              <a:rPr lang="zh-TW" altLang="en-US" sz="2400" b="1" dirty="0">
                <a:solidFill>
                  <a:srgbClr val="002060"/>
                </a:solidFill>
                <a:latin typeface="華康中圓體" panose="020F0509000000000000" pitchFamily="49" charset="-120"/>
                <a:ea typeface="華康中圓體" panose="020F0509000000000000" pitchFamily="49" charset="-120"/>
              </a:rPr>
              <a:t>可以</a:t>
            </a:r>
            <a:r>
              <a:rPr lang="zh-TW" altLang="en-US" sz="2400" b="1" dirty="0" smtClean="0">
                <a:solidFill>
                  <a:srgbClr val="002060"/>
                </a:solidFill>
                <a:latin typeface="華康中圓體" panose="020F0509000000000000" pitchFamily="49" charset="-120"/>
                <a:ea typeface="華康中圓體" panose="020F0509000000000000" pitchFamily="49" charset="-120"/>
              </a:rPr>
              <a:t>對長者進行</a:t>
            </a:r>
            <a:r>
              <a:rPr lang="zh-TW" altLang="en-US" sz="2400" b="1" dirty="0">
                <a:solidFill>
                  <a:srgbClr val="002060"/>
                </a:solidFill>
                <a:latin typeface="華康中圓體" panose="020F0509000000000000" pitchFamily="49" charset="-120"/>
                <a:ea typeface="華康中圓體" panose="020F0509000000000000" pitchFamily="49" charset="-120"/>
              </a:rPr>
              <a:t>研究？</a:t>
            </a:r>
            <a:r>
              <a:rPr lang="zh-TW" altLang="en-US" sz="2400" b="1" dirty="0" smtClean="0">
                <a:solidFill>
                  <a:srgbClr val="002060"/>
                </a:solidFill>
                <a:latin typeface="華康中圓體" panose="020F0509000000000000" pitchFamily="49" charset="-120"/>
                <a:ea typeface="華康中圓體" panose="020F0509000000000000" pitchFamily="49" charset="-120"/>
              </a:rPr>
              <a:t>何謂適當</a:t>
            </a:r>
            <a:r>
              <a:rPr lang="zh-TW" altLang="en-US" sz="2400" b="1" dirty="0">
                <a:solidFill>
                  <a:srgbClr val="002060"/>
                </a:solidFill>
                <a:latin typeface="華康中圓體" panose="020F0509000000000000" pitchFamily="49" charset="-120"/>
                <a:ea typeface="華康中圓體" panose="020F0509000000000000" pitchFamily="49" charset="-120"/>
              </a:rPr>
              <a:t>的保護措施？如何在「</a:t>
            </a:r>
            <a:r>
              <a:rPr lang="zh-TW" altLang="en-US" sz="2400" b="1" dirty="0" smtClean="0">
                <a:solidFill>
                  <a:srgbClr val="002060"/>
                </a:solidFill>
                <a:latin typeface="華康中圓體" panose="020F0509000000000000" pitchFamily="49" charset="-120"/>
                <a:ea typeface="華康中圓體" panose="020F0509000000000000" pitchFamily="49" charset="-120"/>
              </a:rPr>
              <a:t>保護長者</a:t>
            </a:r>
            <a:r>
              <a:rPr lang="en-US" altLang="zh-TW" sz="2400" b="1" dirty="0" smtClean="0">
                <a:solidFill>
                  <a:srgbClr val="002060"/>
                </a:solidFill>
                <a:latin typeface="華康中圓體" panose="020F0509000000000000" pitchFamily="49" charset="-120"/>
                <a:ea typeface="華康中圓體" panose="020F0509000000000000" pitchFamily="49" charset="-120"/>
              </a:rPr>
              <a:t>(</a:t>
            </a:r>
            <a:r>
              <a:rPr lang="zh-TW" altLang="en-US" sz="2400" b="1" dirty="0" smtClean="0">
                <a:solidFill>
                  <a:srgbClr val="002060"/>
                </a:solidFill>
                <a:latin typeface="華康中圓體" panose="020F0509000000000000" pitchFamily="49" charset="-120"/>
                <a:ea typeface="華康中圓體" panose="020F0509000000000000" pitchFamily="49" charset="-120"/>
              </a:rPr>
              <a:t>易</a:t>
            </a:r>
            <a:r>
              <a:rPr lang="zh-TW" altLang="en-US" sz="2400" b="1" dirty="0">
                <a:solidFill>
                  <a:srgbClr val="002060"/>
                </a:solidFill>
                <a:latin typeface="華康中圓體" panose="020F0509000000000000" pitchFamily="49" charset="-120"/>
                <a:ea typeface="華康中圓體" panose="020F0509000000000000" pitchFamily="49" charset="-120"/>
              </a:rPr>
              <a:t>受傷害</a:t>
            </a:r>
            <a:r>
              <a:rPr lang="zh-TW" altLang="en-US" sz="2400" b="1" dirty="0" smtClean="0">
                <a:solidFill>
                  <a:srgbClr val="002060"/>
                </a:solidFill>
                <a:latin typeface="華康中圓體" panose="020F0509000000000000" pitchFamily="49" charset="-120"/>
                <a:ea typeface="華康中圓體" panose="020F0509000000000000" pitchFamily="49" charset="-120"/>
              </a:rPr>
              <a:t>族群</a:t>
            </a:r>
            <a:r>
              <a:rPr lang="en-US" altLang="zh-TW" sz="2400" b="1" dirty="0" smtClean="0">
                <a:solidFill>
                  <a:srgbClr val="002060"/>
                </a:solidFill>
                <a:latin typeface="華康中圓體" panose="020F0509000000000000" pitchFamily="49" charset="-120"/>
                <a:ea typeface="華康中圓體" panose="020F0509000000000000" pitchFamily="49" charset="-120"/>
              </a:rPr>
              <a:t>)</a:t>
            </a:r>
            <a:r>
              <a:rPr lang="zh-TW" altLang="en-US" sz="2400" b="1" dirty="0" smtClean="0">
                <a:solidFill>
                  <a:srgbClr val="002060"/>
                </a:solidFill>
                <a:latin typeface="華康中圓體" panose="020F0509000000000000" pitchFamily="49" charset="-120"/>
                <a:ea typeface="華康中圓體" panose="020F0509000000000000" pitchFamily="49" charset="-120"/>
              </a:rPr>
              <a:t>」</a:t>
            </a:r>
            <a:r>
              <a:rPr lang="zh-TW" altLang="en-US" sz="2400" b="1" dirty="0">
                <a:solidFill>
                  <a:srgbClr val="002060"/>
                </a:solidFill>
                <a:latin typeface="華康中圓體" panose="020F0509000000000000" pitchFamily="49" charset="-120"/>
                <a:ea typeface="華康中圓體" panose="020F0509000000000000" pitchFamily="49" charset="-120"/>
              </a:rPr>
              <a:t>與「</a:t>
            </a:r>
            <a:r>
              <a:rPr lang="zh-TW" altLang="en-US" sz="2400" b="1" dirty="0" smtClean="0">
                <a:solidFill>
                  <a:srgbClr val="002060"/>
                </a:solidFill>
                <a:latin typeface="華康中圓體" panose="020F0509000000000000" pitchFamily="49" charset="-120"/>
                <a:ea typeface="華康中圓體" panose="020F0509000000000000" pitchFamily="49" charset="-120"/>
              </a:rPr>
              <a:t>進行</a:t>
            </a:r>
            <a:r>
              <a:rPr lang="zh-TW" altLang="en-US" sz="2400" b="1" dirty="0">
                <a:solidFill>
                  <a:srgbClr val="002060"/>
                </a:solidFill>
                <a:latin typeface="華康中圓體" panose="020F0509000000000000" pitchFamily="49" charset="-120"/>
                <a:ea typeface="華康中圓體" panose="020F0509000000000000" pitchFamily="49" charset="-120"/>
              </a:rPr>
              <a:t>研究以促進其權益」間找到平衡點</a:t>
            </a:r>
            <a:r>
              <a:rPr lang="zh-TW" altLang="en-US" sz="2400" b="1" dirty="0" smtClean="0">
                <a:solidFill>
                  <a:srgbClr val="002060"/>
                </a:solidFill>
                <a:latin typeface="華康中圓體" panose="020F0509000000000000" pitchFamily="49" charset="-120"/>
                <a:ea typeface="華康中圓體" panose="020F0509000000000000" pitchFamily="49" charset="-120"/>
              </a:rPr>
              <a:t>？</a:t>
            </a:r>
            <a:endParaRPr lang="zh-TW" altLang="en-US" sz="2400" b="1" dirty="0">
              <a:solidFill>
                <a:srgbClr val="002060"/>
              </a:solidFill>
              <a:latin typeface="華康中圓體" panose="020F0509000000000000" pitchFamily="49" charset="-120"/>
              <a:ea typeface="華康中圓體" panose="020F0509000000000000" pitchFamily="49" charset="-120"/>
            </a:endParaRPr>
          </a:p>
        </p:txBody>
      </p:sp>
      <p:sp>
        <p:nvSpPr>
          <p:cNvPr id="3" name="標題 2"/>
          <p:cNvSpPr>
            <a:spLocks noGrp="1"/>
          </p:cNvSpPr>
          <p:nvPr>
            <p:ph type="title"/>
          </p:nvPr>
        </p:nvSpPr>
        <p:spPr/>
        <p:txBody>
          <a:bodyPr/>
          <a:lstStyle/>
          <a:p>
            <a:r>
              <a:rPr lang="zh-TW" altLang="en-US" sz="4400" b="1" dirty="0"/>
              <a:t>高齡</a:t>
            </a:r>
            <a:r>
              <a:rPr lang="zh-TW" altLang="en-US" sz="4400" b="1" dirty="0" smtClean="0"/>
              <a:t>者醫療 </a:t>
            </a:r>
            <a:r>
              <a:rPr lang="en-US" altLang="zh-TW" sz="4400" b="1" dirty="0"/>
              <a:t>&amp; </a:t>
            </a:r>
            <a:r>
              <a:rPr lang="zh-TW" altLang="en-US" sz="4400" b="1" dirty="0"/>
              <a:t>研究倫理</a:t>
            </a:r>
          </a:p>
        </p:txBody>
      </p:sp>
    </p:spTree>
    <p:extLst>
      <p:ext uri="{BB962C8B-B14F-4D97-AF65-F5344CB8AC3E}">
        <p14:creationId xmlns:p14="http://schemas.microsoft.com/office/powerpoint/2010/main" val="363369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99592" y="2060848"/>
            <a:ext cx="7889300" cy="4209647"/>
          </a:xfrm>
        </p:spPr>
        <p:txBody>
          <a:bodyPr/>
          <a:lstStyle/>
          <a:p>
            <a:pPr>
              <a:spcBef>
                <a:spcPts val="1800"/>
              </a:spcBef>
            </a:pPr>
            <a:r>
              <a:rPr lang="zh-TW" altLang="en-US" sz="3200" dirty="0" smtClean="0"/>
              <a:t> </a:t>
            </a:r>
            <a:r>
              <a:rPr lang="zh-TW" altLang="en-US" sz="3200" b="1" dirty="0" smtClean="0"/>
              <a:t>招募文宣、研究參與者同意書</a:t>
            </a:r>
            <a:endParaRPr lang="en-US" altLang="zh-TW" sz="3200" b="1" dirty="0" smtClean="0"/>
          </a:p>
          <a:p>
            <a:pPr lvl="1">
              <a:spcBef>
                <a:spcPts val="1800"/>
              </a:spcBef>
            </a:pPr>
            <a:r>
              <a:rPr lang="zh-TW" altLang="en-US" sz="3200" b="1" dirty="0" smtClean="0"/>
              <a:t>字體大小、內容簡潔易懂</a:t>
            </a:r>
            <a:endParaRPr lang="en-US" altLang="zh-TW" sz="3200" b="1" dirty="0" smtClean="0"/>
          </a:p>
          <a:p>
            <a:pPr>
              <a:spcBef>
                <a:spcPts val="3000"/>
              </a:spcBef>
            </a:pPr>
            <a:r>
              <a:rPr lang="zh-TW" altLang="en-US" sz="3200" b="1" dirty="0" smtClean="0"/>
              <a:t> 避免敏感</a:t>
            </a:r>
            <a:r>
              <a:rPr lang="zh-TW" altLang="en-US" sz="3200" b="1" dirty="0"/>
              <a:t>之</a:t>
            </a:r>
            <a:r>
              <a:rPr lang="zh-TW" altLang="en-US" sz="3200" b="1" dirty="0" smtClean="0"/>
              <a:t>話語</a:t>
            </a:r>
            <a:endParaRPr lang="en-US" altLang="zh-TW" sz="3200" b="1" dirty="0" smtClean="0"/>
          </a:p>
          <a:p>
            <a:pPr>
              <a:spcBef>
                <a:spcPts val="3000"/>
              </a:spcBef>
            </a:pPr>
            <a:r>
              <a:rPr lang="zh-TW" altLang="en-US" sz="3200" b="1" dirty="0" smtClean="0"/>
              <a:t> 安全措施</a:t>
            </a:r>
            <a:endParaRPr lang="en-US" altLang="zh-TW" sz="3200" b="1" dirty="0" smtClean="0"/>
          </a:p>
          <a:p>
            <a:pPr>
              <a:spcBef>
                <a:spcPts val="3000"/>
              </a:spcBef>
            </a:pPr>
            <a:r>
              <a:rPr lang="zh-TW" altLang="en-US" sz="3200" b="1" dirty="0" smtClean="0"/>
              <a:t> 注意身心狀態</a:t>
            </a:r>
            <a:endParaRPr lang="en-US" altLang="zh-TW" sz="3200" b="1" dirty="0" smtClean="0"/>
          </a:p>
          <a:p>
            <a:endParaRPr lang="zh-TW" altLang="en-US" dirty="0"/>
          </a:p>
        </p:txBody>
      </p:sp>
      <p:sp>
        <p:nvSpPr>
          <p:cNvPr id="2" name="標題 1"/>
          <p:cNvSpPr>
            <a:spLocks noGrp="1"/>
          </p:cNvSpPr>
          <p:nvPr>
            <p:ph type="title"/>
          </p:nvPr>
        </p:nvSpPr>
        <p:spPr/>
        <p:txBody>
          <a:bodyPr/>
          <a:lstStyle/>
          <a:p>
            <a:r>
              <a:rPr lang="zh-TW" altLang="en-US" sz="4800" b="1" dirty="0" smtClean="0"/>
              <a:t>建議申請重點</a:t>
            </a:r>
            <a:endParaRPr lang="zh-TW" altLang="en-US" sz="4800" b="1" dirty="0"/>
          </a:p>
        </p:txBody>
      </p:sp>
    </p:spTree>
    <p:extLst>
      <p:ext uri="{BB962C8B-B14F-4D97-AF65-F5344CB8AC3E}">
        <p14:creationId xmlns:p14="http://schemas.microsoft.com/office/powerpoint/2010/main" val="1680300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2"/>
          <p:cNvSpPr>
            <a:spLocks noGrp="1"/>
          </p:cNvSpPr>
          <p:nvPr>
            <p:ph type="ctrTitle"/>
          </p:nvPr>
        </p:nvSpPr>
        <p:spPr>
          <a:xfrm>
            <a:off x="832420" y="260648"/>
            <a:ext cx="7844036" cy="1512714"/>
          </a:xfrm>
        </p:spPr>
        <p:txBody>
          <a:bodyPr/>
          <a:lstStyle/>
          <a:p>
            <a:pPr eaLnBrk="1" hangingPunct="1">
              <a:lnSpc>
                <a:spcPct val="150000"/>
              </a:lnSpc>
              <a:defRPr/>
            </a:pPr>
            <a:r>
              <a:rPr lang="zh-TW" altLang="en-US" sz="3600" b="1" dirty="0">
                <a:solidFill>
                  <a:srgbClr val="7030A0"/>
                </a:solidFill>
              </a:rPr>
              <a:t>從</a:t>
            </a:r>
            <a:r>
              <a:rPr lang="zh-TW" altLang="en-US" sz="3600" b="1" dirty="0">
                <a:solidFill>
                  <a:srgbClr val="FF0000"/>
                </a:solidFill>
              </a:rPr>
              <a:t> 高齡者人權 </a:t>
            </a:r>
            <a:r>
              <a:rPr lang="zh-TW" altLang="en-US" sz="3600" b="1" dirty="0">
                <a:solidFill>
                  <a:srgbClr val="7030A0"/>
                </a:solidFill>
              </a:rPr>
              <a:t>到</a:t>
            </a:r>
            <a:r>
              <a:rPr lang="zh-TW" altLang="en-US" sz="3600" b="1" dirty="0">
                <a:solidFill>
                  <a:srgbClr val="FF0000"/>
                </a:solidFill>
              </a:rPr>
              <a:t> 高齡社會人權 </a:t>
            </a:r>
          </a:p>
        </p:txBody>
      </p:sp>
      <p:sp>
        <p:nvSpPr>
          <p:cNvPr id="4" name="矩形 3"/>
          <p:cNvSpPr/>
          <p:nvPr/>
        </p:nvSpPr>
        <p:spPr>
          <a:xfrm>
            <a:off x="562338" y="2708920"/>
            <a:ext cx="8136904" cy="3644396"/>
          </a:xfrm>
          <a:prstGeom prst="rect">
            <a:avLst/>
          </a:prstGeom>
        </p:spPr>
        <p:txBody>
          <a:bodyPr wrap="square">
            <a:spAutoFit/>
          </a:bodyPr>
          <a:lstStyle/>
          <a:p>
            <a:pPr fontAlgn="base">
              <a:lnSpc>
                <a:spcPts val="3500"/>
              </a:lnSpc>
              <a:spcBef>
                <a:spcPct val="0"/>
              </a:spcBef>
              <a:spcAft>
                <a:spcPct val="0"/>
              </a:spcAft>
            </a:pPr>
            <a:r>
              <a:rPr kumimoji="1" lang="zh-TW" altLang="en-US" sz="2400" b="1" dirty="0" smtClean="0">
                <a:solidFill>
                  <a:srgbClr val="7030A0"/>
                </a:solidFill>
                <a:ea typeface="華康中圓體" pitchFamily="49" charset="-120"/>
              </a:rPr>
              <a:t>依據聯合國指標，</a:t>
            </a:r>
            <a:r>
              <a:rPr kumimoji="1" lang="en-US" altLang="zh-TW" sz="2400" b="1" dirty="0">
                <a:solidFill>
                  <a:srgbClr val="7030A0"/>
                </a:solidFill>
                <a:ea typeface="華康中圓體" pitchFamily="49" charset="-120"/>
              </a:rPr>
              <a:t>2018</a:t>
            </a:r>
            <a:r>
              <a:rPr kumimoji="1" lang="zh-TW" altLang="en-US" sz="2400" b="1" dirty="0">
                <a:solidFill>
                  <a:srgbClr val="7030A0"/>
                </a:solidFill>
                <a:ea typeface="華康中圓體" pitchFamily="49" charset="-120"/>
              </a:rPr>
              <a:t>年</a:t>
            </a:r>
            <a:r>
              <a:rPr kumimoji="1" lang="zh-TW" altLang="en-US" sz="2400" b="1" dirty="0" smtClean="0">
                <a:solidFill>
                  <a:srgbClr val="7030A0"/>
                </a:solidFill>
                <a:ea typeface="華康中圓體" pitchFamily="49" charset="-120"/>
              </a:rPr>
              <a:t>台灣 </a:t>
            </a:r>
            <a:r>
              <a:rPr kumimoji="1" lang="en-US" altLang="zh-TW" sz="2400" b="1" dirty="0" smtClean="0">
                <a:solidFill>
                  <a:srgbClr val="7030A0"/>
                </a:solidFill>
                <a:ea typeface="華康中圓體" pitchFamily="49" charset="-120"/>
              </a:rPr>
              <a:t>65</a:t>
            </a:r>
            <a:r>
              <a:rPr kumimoji="1" lang="zh-TW" altLang="en-US" sz="2400" b="1" dirty="0" smtClean="0">
                <a:solidFill>
                  <a:srgbClr val="7030A0"/>
                </a:solidFill>
                <a:ea typeface="華康中圓體" pitchFamily="49" charset="-120"/>
              </a:rPr>
              <a:t> 歲以上人口比率</a:t>
            </a:r>
            <a:r>
              <a:rPr kumimoji="1" lang="zh-TW" altLang="en-US" sz="2400" b="1" dirty="0">
                <a:solidFill>
                  <a:srgbClr val="7030A0"/>
                </a:solidFill>
                <a:ea typeface="華康中圓體" pitchFamily="49" charset="-120"/>
              </a:rPr>
              <a:t>將超過</a:t>
            </a:r>
            <a:r>
              <a:rPr kumimoji="1" lang="en-US" altLang="zh-TW" sz="2400" b="1" dirty="0">
                <a:solidFill>
                  <a:srgbClr val="7030A0"/>
                </a:solidFill>
                <a:ea typeface="華康中圓體" pitchFamily="49" charset="-120"/>
              </a:rPr>
              <a:t>14</a:t>
            </a:r>
            <a:r>
              <a:rPr kumimoji="1" lang="en-US" altLang="zh-TW" sz="2400" b="1" dirty="0" smtClean="0">
                <a:solidFill>
                  <a:srgbClr val="7030A0"/>
                </a:solidFill>
                <a:ea typeface="華康中圓體" pitchFamily="49" charset="-120"/>
              </a:rPr>
              <a:t>%</a:t>
            </a:r>
            <a:r>
              <a:rPr kumimoji="1" lang="zh-TW" altLang="en-US" sz="2400" b="1" dirty="0" smtClean="0">
                <a:solidFill>
                  <a:srgbClr val="7030A0"/>
                </a:solidFill>
                <a:ea typeface="華康中圓體" pitchFamily="49" charset="-120"/>
              </a:rPr>
              <a:t>，成為</a:t>
            </a:r>
            <a:r>
              <a:rPr kumimoji="1" lang="zh-TW" altLang="en-US" sz="2400" b="1" dirty="0">
                <a:solidFill>
                  <a:srgbClr val="7030A0"/>
                </a:solidFill>
              </a:rPr>
              <a:t>「高齡</a:t>
            </a:r>
            <a:r>
              <a:rPr kumimoji="1" lang="zh-TW" altLang="en-US" sz="2400" b="1" dirty="0" smtClean="0">
                <a:solidFill>
                  <a:srgbClr val="7030A0"/>
                </a:solidFill>
              </a:rPr>
              <a:t>社會」，</a:t>
            </a:r>
            <a:r>
              <a:rPr kumimoji="1" lang="en-US" altLang="zh-TW" sz="2400" b="1" dirty="0" smtClean="0">
                <a:solidFill>
                  <a:srgbClr val="7030A0"/>
                </a:solidFill>
                <a:ea typeface="華康中圓體" pitchFamily="49" charset="-120"/>
              </a:rPr>
              <a:t>2025</a:t>
            </a:r>
            <a:r>
              <a:rPr kumimoji="1" lang="zh-TW" altLang="en-US" sz="2400" b="1" dirty="0" smtClean="0">
                <a:solidFill>
                  <a:srgbClr val="7030A0"/>
                </a:solidFill>
                <a:ea typeface="華康中圓體" pitchFamily="49" charset="-120"/>
              </a:rPr>
              <a:t>年更</a:t>
            </a:r>
            <a:r>
              <a:rPr kumimoji="1" lang="zh-TW" altLang="en-US" sz="2400" b="1" dirty="0">
                <a:solidFill>
                  <a:srgbClr val="7030A0"/>
                </a:solidFill>
                <a:ea typeface="華康中圓體" pitchFamily="49" charset="-120"/>
              </a:rPr>
              <a:t>達到</a:t>
            </a:r>
            <a:r>
              <a:rPr kumimoji="1" lang="en-US" altLang="zh-TW" sz="2400" b="1" dirty="0">
                <a:solidFill>
                  <a:srgbClr val="7030A0"/>
                </a:solidFill>
                <a:ea typeface="華康中圓體" pitchFamily="49" charset="-120"/>
              </a:rPr>
              <a:t>20%</a:t>
            </a:r>
            <a:r>
              <a:rPr kumimoji="1" lang="zh-TW" altLang="en-US" sz="2400" b="1" dirty="0">
                <a:solidFill>
                  <a:srgbClr val="7030A0"/>
                </a:solidFill>
                <a:ea typeface="華康中圓體" pitchFamily="49" charset="-120"/>
              </a:rPr>
              <a:t>的</a:t>
            </a:r>
            <a:r>
              <a:rPr kumimoji="1" lang="zh-TW" altLang="en-US" sz="2400" b="1" dirty="0" smtClean="0">
                <a:solidFill>
                  <a:srgbClr val="7030A0"/>
                </a:solidFill>
                <a:ea typeface="華康中圓體" pitchFamily="49" charset="-120"/>
              </a:rPr>
              <a:t>「超高齡</a:t>
            </a:r>
            <a:r>
              <a:rPr kumimoji="1" lang="zh-TW" altLang="en-US" sz="2400" b="1" dirty="0">
                <a:solidFill>
                  <a:srgbClr val="7030A0"/>
                </a:solidFill>
                <a:ea typeface="華康中圓體" pitchFamily="49" charset="-120"/>
              </a:rPr>
              <a:t>社會</a:t>
            </a:r>
            <a:r>
              <a:rPr kumimoji="1" lang="zh-TW" altLang="en-US" sz="2400" b="1" dirty="0" smtClean="0">
                <a:solidFill>
                  <a:srgbClr val="7030A0"/>
                </a:solidFill>
                <a:ea typeface="華康中圓體" pitchFamily="49" charset="-120"/>
              </a:rPr>
              <a:t>」。政府為因應人口老化的挑戰與需求，自</a:t>
            </a:r>
            <a:r>
              <a:rPr kumimoji="1" lang="en-US" altLang="zh-TW" sz="2400" b="1" dirty="0" smtClean="0">
                <a:solidFill>
                  <a:srgbClr val="7030A0"/>
                </a:solidFill>
                <a:ea typeface="華康中圓體" pitchFamily="49" charset="-120"/>
              </a:rPr>
              <a:t>100</a:t>
            </a:r>
            <a:r>
              <a:rPr kumimoji="1" lang="zh-TW" altLang="en-US" sz="2400" b="1" dirty="0" smtClean="0">
                <a:solidFill>
                  <a:srgbClr val="7030A0"/>
                </a:solidFill>
                <a:ea typeface="華康中圓體" pitchFamily="49" charset="-120"/>
              </a:rPr>
              <a:t>年推動</a:t>
            </a:r>
            <a:r>
              <a:rPr kumimoji="1" lang="zh-TW" altLang="en-US" sz="2400" b="1" dirty="0">
                <a:solidFill>
                  <a:srgbClr val="7030A0"/>
                </a:solidFill>
                <a:ea typeface="華康中圓體" pitchFamily="49" charset="-120"/>
              </a:rPr>
              <a:t>「高齡友善城市</a:t>
            </a:r>
            <a:r>
              <a:rPr kumimoji="1" lang="zh-TW" altLang="en-US" sz="2400" b="1" dirty="0" smtClean="0">
                <a:solidFill>
                  <a:srgbClr val="7030A0"/>
                </a:solidFill>
                <a:ea typeface="華康中圓體" pitchFamily="49" charset="-120"/>
              </a:rPr>
              <a:t>」，</a:t>
            </a:r>
            <a:r>
              <a:rPr kumimoji="1" lang="en-US" altLang="zh-TW" sz="2400" b="1" dirty="0" smtClean="0">
                <a:solidFill>
                  <a:srgbClr val="7030A0"/>
                </a:solidFill>
                <a:ea typeface="華康中圓體" pitchFamily="49" charset="-120"/>
              </a:rPr>
              <a:t>105</a:t>
            </a:r>
            <a:r>
              <a:rPr kumimoji="1" lang="zh-TW" altLang="en-US" sz="2400" b="1" dirty="0" smtClean="0">
                <a:solidFill>
                  <a:srgbClr val="7030A0"/>
                </a:solidFill>
                <a:ea typeface="華康中圓體" pitchFamily="49" charset="-120"/>
              </a:rPr>
              <a:t>年並開始積極執行在</a:t>
            </a:r>
            <a:r>
              <a:rPr kumimoji="1" lang="zh-TW" altLang="en-US" sz="2400" b="1" dirty="0">
                <a:solidFill>
                  <a:srgbClr val="7030A0"/>
                </a:solidFill>
                <a:ea typeface="華康中圓體" pitchFamily="49" charset="-120"/>
              </a:rPr>
              <a:t>地化的「長照十年計畫 </a:t>
            </a:r>
            <a:r>
              <a:rPr kumimoji="1" lang="en-US" altLang="zh-TW" sz="2400" b="1" dirty="0">
                <a:solidFill>
                  <a:srgbClr val="7030A0"/>
                </a:solidFill>
                <a:ea typeface="華康中圓體" pitchFamily="49" charset="-120"/>
              </a:rPr>
              <a:t>2.0</a:t>
            </a:r>
            <a:r>
              <a:rPr kumimoji="1" lang="zh-TW" altLang="en-US" sz="2400" b="1" dirty="0" smtClean="0">
                <a:solidFill>
                  <a:srgbClr val="7030A0"/>
                </a:solidFill>
                <a:ea typeface="華康中圓體" pitchFamily="49" charset="-120"/>
              </a:rPr>
              <a:t>」。惟在提倡</a:t>
            </a:r>
            <a:r>
              <a:rPr kumimoji="1" lang="zh-TW" altLang="en-US" sz="2400" b="1" dirty="0" smtClean="0">
                <a:solidFill>
                  <a:srgbClr val="7030A0"/>
                </a:solidFill>
                <a:latin typeface="標楷體"/>
                <a:ea typeface="標楷體"/>
              </a:rPr>
              <a:t>「</a:t>
            </a:r>
            <a:r>
              <a:rPr kumimoji="1" lang="zh-TW" altLang="en-US" sz="2400" b="1" dirty="0" smtClean="0">
                <a:solidFill>
                  <a:srgbClr val="7030A0"/>
                </a:solidFill>
                <a:ea typeface="華康中圓體" pitchFamily="49" charset="-120"/>
              </a:rPr>
              <a:t>高齡友善</a:t>
            </a:r>
            <a:r>
              <a:rPr kumimoji="1" lang="zh-TW" altLang="en-US" sz="2400" b="1" dirty="0" smtClean="0">
                <a:solidFill>
                  <a:srgbClr val="7030A0"/>
                </a:solidFill>
                <a:latin typeface="標楷體"/>
                <a:ea typeface="標楷體"/>
              </a:rPr>
              <a:t>」</a:t>
            </a:r>
            <a:r>
              <a:rPr kumimoji="1" lang="zh-TW" altLang="en-US" sz="2400" b="1" dirty="0" smtClean="0">
                <a:solidFill>
                  <a:srgbClr val="7030A0"/>
                </a:solidFill>
                <a:ea typeface="華康中圓體" pitchFamily="49" charset="-120"/>
              </a:rPr>
              <a:t>的同時，如</a:t>
            </a:r>
            <a:r>
              <a:rPr kumimoji="1" lang="zh-TW" altLang="en-US" sz="2400" b="1" dirty="0">
                <a:solidFill>
                  <a:srgbClr val="7030A0"/>
                </a:solidFill>
                <a:ea typeface="華康中圓體" pitchFamily="49" charset="-120"/>
              </a:rPr>
              <a:t>「被綑綁的老人</a:t>
            </a:r>
            <a:r>
              <a:rPr kumimoji="1" lang="zh-TW" altLang="en-US" sz="2400" b="1" dirty="0" smtClean="0">
                <a:solidFill>
                  <a:srgbClr val="7030A0"/>
                </a:solidFill>
                <a:ea typeface="華康中圓體" pitchFamily="49" charset="-120"/>
              </a:rPr>
              <a:t>」或高齡者受騙受害等教</a:t>
            </a:r>
            <a:r>
              <a:rPr kumimoji="1" lang="zh-TW" altLang="en-US" sz="2400" b="1" dirty="0">
                <a:solidFill>
                  <a:srgbClr val="7030A0"/>
                </a:solidFill>
                <a:ea typeface="華康中圓體" pitchFamily="49" charset="-120"/>
              </a:rPr>
              <a:t>人鼻酸</a:t>
            </a:r>
            <a:r>
              <a:rPr kumimoji="1" lang="zh-TW" altLang="en-US" sz="2400" b="1" dirty="0" smtClean="0">
                <a:solidFill>
                  <a:srgbClr val="7030A0"/>
                </a:solidFill>
                <a:ea typeface="華康中圓體" pitchFamily="49" charset="-120"/>
              </a:rPr>
              <a:t>的</a:t>
            </a:r>
            <a:r>
              <a:rPr kumimoji="1" lang="zh-TW" altLang="en-US" sz="2400" b="1" dirty="0">
                <a:solidFill>
                  <a:srgbClr val="7030A0"/>
                </a:solidFill>
                <a:ea typeface="華康中圓體" pitchFamily="49" charset="-120"/>
              </a:rPr>
              <a:t>社會</a:t>
            </a:r>
            <a:r>
              <a:rPr kumimoji="1" lang="zh-TW" altLang="en-US" sz="2400" b="1" dirty="0" smtClean="0">
                <a:solidFill>
                  <a:srgbClr val="7030A0"/>
                </a:solidFill>
                <a:ea typeface="華康中圓體" pitchFamily="49" charset="-120"/>
              </a:rPr>
              <a:t>事件時有所聞。此不僅強化</a:t>
            </a:r>
            <a:r>
              <a:rPr kumimoji="1" lang="zh-TW" altLang="en-US" sz="2400" b="1" dirty="0" smtClean="0">
                <a:solidFill>
                  <a:srgbClr val="7030A0"/>
                </a:solidFill>
                <a:latin typeface="標楷體"/>
                <a:ea typeface="標楷體"/>
              </a:rPr>
              <a:t>「</a:t>
            </a:r>
            <a:r>
              <a:rPr kumimoji="1" lang="zh-TW" altLang="en-US" sz="2400" b="1" dirty="0" smtClean="0">
                <a:solidFill>
                  <a:srgbClr val="7030A0"/>
                </a:solidFill>
                <a:ea typeface="華康中圓體" pitchFamily="49" charset="-120"/>
              </a:rPr>
              <a:t>高齡</a:t>
            </a:r>
            <a:r>
              <a:rPr kumimoji="1" lang="zh-TW" altLang="en-US" sz="2400" b="1" dirty="0">
                <a:solidFill>
                  <a:srgbClr val="7030A0"/>
                </a:solidFill>
                <a:ea typeface="華康中圓體" pitchFamily="49" charset="-120"/>
              </a:rPr>
              <a:t>者</a:t>
            </a:r>
            <a:r>
              <a:rPr kumimoji="1" lang="zh-TW" altLang="en-US" sz="2400" b="1" dirty="0" smtClean="0">
                <a:solidFill>
                  <a:srgbClr val="7030A0"/>
                </a:solidFill>
                <a:ea typeface="華康中圓體" pitchFamily="49" charset="-120"/>
              </a:rPr>
              <a:t>人權保障</a:t>
            </a:r>
            <a:r>
              <a:rPr kumimoji="1" lang="zh-TW" altLang="en-US" sz="2400" b="1" dirty="0" smtClean="0">
                <a:solidFill>
                  <a:srgbClr val="7030A0"/>
                </a:solidFill>
                <a:latin typeface="標楷體"/>
                <a:ea typeface="標楷體"/>
              </a:rPr>
              <a:t>」</a:t>
            </a:r>
            <a:r>
              <a:rPr kumimoji="1" lang="zh-TW" altLang="en-US" sz="2400" b="1" dirty="0">
                <a:solidFill>
                  <a:srgbClr val="7030A0"/>
                </a:solidFill>
                <a:ea typeface="華康中圓體" pitchFamily="49" charset="-120"/>
              </a:rPr>
              <a:t>的</a:t>
            </a:r>
            <a:r>
              <a:rPr kumimoji="1" lang="zh-TW" altLang="en-US" sz="2400" b="1" dirty="0" smtClean="0">
                <a:solidFill>
                  <a:srgbClr val="7030A0"/>
                </a:solidFill>
                <a:ea typeface="華康中圓體" pitchFamily="49" charset="-120"/>
              </a:rPr>
              <a:t>重要性，更凸顯社會高齡化所可能衍生的各種人權與法益衝突</a:t>
            </a:r>
            <a:r>
              <a:rPr kumimoji="1" lang="zh-TW" altLang="en-US" sz="2400" b="1" dirty="0" smtClean="0">
                <a:solidFill>
                  <a:srgbClr val="7030A0"/>
                </a:solidFill>
                <a:ea typeface="華康中圓體" pitchFamily="49" charset="-120"/>
              </a:rPr>
              <a:t>。</a:t>
            </a:r>
            <a:endParaRPr kumimoji="1" lang="zh-TW" altLang="en-US" sz="2400" b="1" dirty="0">
              <a:solidFill>
                <a:srgbClr val="7030A0"/>
              </a:solidFill>
              <a:latin typeface="華康隸書體W3" pitchFamily="65" charset="-120"/>
              <a:ea typeface="華康隸書體W3" pitchFamily="65" charset="-120"/>
            </a:endParaRPr>
          </a:p>
        </p:txBody>
      </p:sp>
    </p:spTree>
    <p:extLst>
      <p:ext uri="{BB962C8B-B14F-4D97-AF65-F5344CB8AC3E}">
        <p14:creationId xmlns:p14="http://schemas.microsoft.com/office/powerpoint/2010/main" val="837677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67544" y="620688"/>
            <a:ext cx="8229600" cy="685800"/>
          </a:xfrm>
        </p:spPr>
        <p:txBody>
          <a:bodyPr/>
          <a:lstStyle/>
          <a:p>
            <a:r>
              <a:rPr lang="en-US" altLang="zh-TW" dirty="0" smtClean="0"/>
              <a:t> </a:t>
            </a:r>
            <a:r>
              <a:rPr lang="zh-TW" altLang="en-US" sz="4000" dirty="0" smtClean="0">
                <a:latin typeface="華康POP1體W5" pitchFamily="81" charset="-120"/>
                <a:ea typeface="華康POP1體W5" pitchFamily="81" charset="-120"/>
              </a:rPr>
              <a:t>高齡</a:t>
            </a:r>
            <a:r>
              <a:rPr lang="zh-TW" altLang="en-US" sz="4000" dirty="0">
                <a:latin typeface="華康POP1體W5" pitchFamily="81" charset="-120"/>
                <a:ea typeface="華康POP1體W5" pitchFamily="81" charset="-120"/>
              </a:rPr>
              <a:t>化</a:t>
            </a:r>
            <a:r>
              <a:rPr lang="zh-TW" altLang="en-US" sz="4000" dirty="0" smtClean="0">
                <a:latin typeface="華康POP1體W5" pitchFamily="81" charset="-120"/>
                <a:ea typeface="華康POP1體W5" pitchFamily="81" charset="-120"/>
              </a:rPr>
              <a:t>社會法制：高齡者人權</a:t>
            </a:r>
            <a:r>
              <a:rPr lang="zh-TW" altLang="en-US" sz="3600" b="1" dirty="0" smtClean="0">
                <a:solidFill>
                  <a:srgbClr val="7030A0"/>
                </a:solidFill>
                <a:latin typeface="華康POP1體W5" pitchFamily="81" charset="-120"/>
                <a:ea typeface="華康POP1體W5" pitchFamily="81" charset="-120"/>
              </a:rPr>
              <a:t/>
            </a:r>
            <a:br>
              <a:rPr lang="zh-TW" altLang="en-US" sz="3600" b="1" dirty="0" smtClean="0">
                <a:solidFill>
                  <a:srgbClr val="7030A0"/>
                </a:solidFill>
                <a:latin typeface="華康POP1體W5" pitchFamily="81" charset="-120"/>
                <a:ea typeface="華康POP1體W5" pitchFamily="81" charset="-120"/>
              </a:rPr>
            </a:br>
            <a:endParaRPr lang="zh-TW" altLang="en-US" sz="3600" b="1" dirty="0" smtClean="0">
              <a:solidFill>
                <a:srgbClr val="7030A0"/>
              </a:solidFill>
              <a:latin typeface="華康POP1體W5" pitchFamily="81" charset="-120"/>
              <a:ea typeface="華康POP1體W5" pitchFamily="81" charset="-120"/>
            </a:endParaRPr>
          </a:p>
        </p:txBody>
      </p:sp>
      <p:sp>
        <p:nvSpPr>
          <p:cNvPr id="386051" name="Rectangle 3"/>
          <p:cNvSpPr>
            <a:spLocks noGrp="1" noChangeArrowheads="1"/>
          </p:cNvSpPr>
          <p:nvPr>
            <p:ph type="body" idx="4294967295"/>
          </p:nvPr>
        </p:nvSpPr>
        <p:spPr>
          <a:xfrm>
            <a:off x="683568" y="3573016"/>
            <a:ext cx="7632848" cy="2808312"/>
          </a:xfrm>
          <a:solidFill>
            <a:srgbClr val="660066"/>
          </a:solidFill>
        </p:spPr>
        <p:txBody>
          <a:bodyPr/>
          <a:lstStyle/>
          <a:p>
            <a:pPr marL="0" indent="0" eaLnBrk="1" hangingPunct="1">
              <a:lnSpc>
                <a:spcPts val="5200"/>
              </a:lnSpc>
              <a:spcBef>
                <a:spcPts val="1800"/>
              </a:spcBef>
              <a:buNone/>
            </a:pPr>
            <a:r>
              <a:rPr lang="zh-TW" altLang="en-US" sz="3000" b="1" dirty="0" smtClean="0">
                <a:solidFill>
                  <a:schemeClr val="bg1"/>
                </a:solidFill>
                <a:latin typeface="華康POP1體W5" pitchFamily="81" charset="-120"/>
                <a:ea typeface="華康POP1體W5" pitchFamily="81" charset="-120"/>
              </a:rPr>
              <a:t> 高齡法制政策：權利</a:t>
            </a:r>
            <a:r>
              <a:rPr lang="zh-TW" altLang="en-US" sz="3000" b="1" dirty="0">
                <a:solidFill>
                  <a:schemeClr val="bg1"/>
                </a:solidFill>
                <a:latin typeface="華康POP1體W5" pitchFamily="81" charset="-120"/>
                <a:ea typeface="華康POP1體W5" pitchFamily="81" charset="-120"/>
              </a:rPr>
              <a:t>保障 </a:t>
            </a:r>
            <a:r>
              <a:rPr lang="en-US" altLang="zh-TW" sz="3000" b="1" dirty="0">
                <a:solidFill>
                  <a:schemeClr val="bg1"/>
                </a:solidFill>
                <a:latin typeface="華康POP1體W5" pitchFamily="81" charset="-120"/>
                <a:ea typeface="華康POP1體W5" pitchFamily="81" charset="-120"/>
              </a:rPr>
              <a:t>vs. </a:t>
            </a:r>
            <a:r>
              <a:rPr lang="zh-TW" altLang="en-US" sz="3000" b="1" dirty="0">
                <a:solidFill>
                  <a:schemeClr val="bg1"/>
                </a:solidFill>
                <a:latin typeface="華康POP1體W5" pitchFamily="81" charset="-120"/>
                <a:ea typeface="華康POP1體W5" pitchFamily="81" charset="-120"/>
              </a:rPr>
              <a:t>福利</a:t>
            </a:r>
          </a:p>
          <a:p>
            <a:pPr marL="0" indent="0" eaLnBrk="1" hangingPunct="1">
              <a:lnSpc>
                <a:spcPts val="4600"/>
              </a:lnSpc>
              <a:spcBef>
                <a:spcPts val="600"/>
              </a:spcBef>
              <a:buNone/>
            </a:pPr>
            <a:r>
              <a:rPr lang="en-US" altLang="zh-TW" sz="3000" b="1" dirty="0" smtClean="0">
                <a:solidFill>
                  <a:schemeClr val="bg1"/>
                </a:solidFill>
                <a:latin typeface="華康POP1體W5" pitchFamily="81" charset="-120"/>
                <a:ea typeface="華康POP1體W5" pitchFamily="81" charset="-120"/>
              </a:rPr>
              <a:t> </a:t>
            </a:r>
            <a:r>
              <a:rPr lang="en-US" altLang="zh-TW" sz="3000" b="1" dirty="0" err="1" smtClean="0">
                <a:solidFill>
                  <a:srgbClr val="92D050"/>
                </a:solidFill>
                <a:latin typeface="華康POP1體W5" pitchFamily="81" charset="-120"/>
                <a:ea typeface="華康POP1體W5" pitchFamily="81" charset="-120"/>
              </a:rPr>
              <a:t>eg</a:t>
            </a:r>
            <a:r>
              <a:rPr lang="en-US" altLang="zh-TW" sz="3000" b="1" dirty="0" smtClean="0">
                <a:solidFill>
                  <a:srgbClr val="92D050"/>
                </a:solidFill>
                <a:latin typeface="華康POP1體W5" pitchFamily="81" charset="-120"/>
                <a:ea typeface="華康POP1體W5" pitchFamily="81" charset="-120"/>
              </a:rPr>
              <a:t>.</a:t>
            </a:r>
            <a:r>
              <a:rPr lang="zh-TW" altLang="en-US" sz="3000" b="1" dirty="0" smtClean="0">
                <a:solidFill>
                  <a:srgbClr val="92D050"/>
                </a:solidFill>
                <a:latin typeface="華康POP1體W5" pitchFamily="81" charset="-120"/>
                <a:ea typeface="華康POP1體W5" pitchFamily="81" charset="-120"/>
              </a:rPr>
              <a:t>國際人權法 </a:t>
            </a:r>
            <a:r>
              <a:rPr lang="en-US" altLang="zh-TW" sz="3000" b="1" dirty="0" smtClean="0">
                <a:solidFill>
                  <a:srgbClr val="92D050"/>
                </a:solidFill>
              </a:rPr>
              <a:t>rights for elders</a:t>
            </a:r>
          </a:p>
          <a:p>
            <a:pPr marL="0" indent="0" eaLnBrk="1" hangingPunct="1">
              <a:lnSpc>
                <a:spcPts val="4600"/>
              </a:lnSpc>
              <a:spcBef>
                <a:spcPts val="600"/>
              </a:spcBef>
              <a:buNone/>
            </a:pPr>
            <a:r>
              <a:rPr lang="en-US" altLang="zh-TW" sz="3000" b="1" dirty="0">
                <a:solidFill>
                  <a:srgbClr val="92D050"/>
                </a:solidFill>
              </a:rPr>
              <a:t> </a:t>
            </a:r>
            <a:r>
              <a:rPr lang="en-US" altLang="zh-TW" sz="3000" b="1" dirty="0" smtClean="0">
                <a:solidFill>
                  <a:srgbClr val="92D050"/>
                </a:solidFill>
              </a:rPr>
              <a:t>       company/ independence</a:t>
            </a:r>
            <a:r>
              <a:rPr lang="en-US" altLang="zh-TW" sz="3000" b="1" dirty="0">
                <a:solidFill>
                  <a:srgbClr val="92D050"/>
                </a:solidFill>
              </a:rPr>
              <a:t>/ dignity/ </a:t>
            </a:r>
            <a:r>
              <a:rPr lang="en-US" altLang="zh-TW" sz="3000" b="1" dirty="0" smtClean="0">
                <a:solidFill>
                  <a:srgbClr val="92D050"/>
                </a:solidFill>
              </a:rPr>
              <a:t>care / </a:t>
            </a:r>
          </a:p>
          <a:p>
            <a:pPr marL="0" indent="0" eaLnBrk="1" hangingPunct="1">
              <a:lnSpc>
                <a:spcPts val="4600"/>
              </a:lnSpc>
              <a:spcBef>
                <a:spcPts val="600"/>
              </a:spcBef>
              <a:buNone/>
            </a:pPr>
            <a:r>
              <a:rPr lang="en-US" altLang="zh-TW" sz="3000" b="1" dirty="0">
                <a:solidFill>
                  <a:srgbClr val="92D050"/>
                </a:solidFill>
              </a:rPr>
              <a:t> </a:t>
            </a:r>
            <a:r>
              <a:rPr lang="en-US" altLang="zh-TW" sz="3000" b="1" dirty="0" smtClean="0">
                <a:solidFill>
                  <a:srgbClr val="92D050"/>
                </a:solidFill>
              </a:rPr>
              <a:t>        participation</a:t>
            </a:r>
            <a:r>
              <a:rPr lang="en-US" altLang="zh-TW" sz="3000" b="1" dirty="0">
                <a:solidFill>
                  <a:srgbClr val="92D050"/>
                </a:solidFill>
              </a:rPr>
              <a:t>/ to be heard </a:t>
            </a:r>
            <a:r>
              <a:rPr lang="en-US" altLang="zh-TW" sz="3000" b="1" dirty="0" smtClean="0">
                <a:solidFill>
                  <a:srgbClr val="92D050"/>
                </a:solidFill>
              </a:rPr>
              <a:t>&amp;</a:t>
            </a:r>
            <a:r>
              <a:rPr lang="zh-TW" altLang="en-US" sz="3000" b="1" dirty="0" smtClean="0">
                <a:solidFill>
                  <a:srgbClr val="92D050"/>
                </a:solidFill>
              </a:rPr>
              <a:t> </a:t>
            </a:r>
            <a:r>
              <a:rPr lang="en-US" altLang="zh-TW" sz="3000" b="1" dirty="0" smtClean="0">
                <a:solidFill>
                  <a:srgbClr val="92D050"/>
                </a:solidFill>
              </a:rPr>
              <a:t>respected</a:t>
            </a:r>
            <a:endParaRPr lang="en-US" altLang="zh-TW" sz="3000" b="1" dirty="0">
              <a:solidFill>
                <a:srgbClr val="92D050"/>
              </a:solidFill>
            </a:endParaRPr>
          </a:p>
        </p:txBody>
      </p:sp>
      <p:sp>
        <p:nvSpPr>
          <p:cNvPr id="4" name="AutoShape 5"/>
          <p:cNvSpPr>
            <a:spLocks noChangeArrowheads="1"/>
          </p:cNvSpPr>
          <p:nvPr/>
        </p:nvSpPr>
        <p:spPr bwMode="auto">
          <a:xfrm>
            <a:off x="1665920" y="1412776"/>
            <a:ext cx="5616623" cy="2304256"/>
          </a:xfrm>
          <a:prstGeom prst="downArrowCallout">
            <a:avLst>
              <a:gd name="adj1" fmla="val 57792"/>
              <a:gd name="adj2" fmla="val 61191"/>
              <a:gd name="adj3" fmla="val 24657"/>
              <a:gd name="adj4" fmla="val 66667"/>
            </a:avLst>
          </a:prstGeom>
          <a:solidFill>
            <a:srgbClr val="FFFF00"/>
          </a:solidFill>
          <a:ln w="9525">
            <a:solidFill>
              <a:sysClr val="windowText" lastClr="000000"/>
            </a:solidFill>
            <a:miter lim="800000"/>
            <a:headEnd/>
            <a:tailEnd/>
          </a:ln>
        </p:spPr>
        <p:txBody>
          <a:bodyPr wrap="none" anchor="ctr"/>
          <a:lstStyle/>
          <a:p>
            <a:pPr algn="ctr">
              <a:lnSpc>
                <a:spcPts val="5300"/>
              </a:lnSpc>
              <a:defRPr/>
            </a:pPr>
            <a:r>
              <a:rPr lang="zh-TW" altLang="en-US" sz="3600" kern="0" dirty="0">
                <a:solidFill>
                  <a:srgbClr val="000066"/>
                </a:solidFill>
                <a:latin typeface="Arial" charset="0"/>
                <a:ea typeface="華康魏碑體" pitchFamily="65" charset="-120"/>
              </a:rPr>
              <a:t>社會中的長者法律地位</a:t>
            </a:r>
            <a:r>
              <a:rPr lang="zh-TW" altLang="en-US" sz="3600" kern="0" dirty="0" smtClean="0">
                <a:solidFill>
                  <a:srgbClr val="000066"/>
                </a:solidFill>
                <a:latin typeface="Arial" charset="0"/>
                <a:ea typeface="華康魏碑體" pitchFamily="65" charset="-120"/>
              </a:rPr>
              <a:t>？</a:t>
            </a:r>
            <a:endParaRPr lang="en-US" altLang="zh-TW" sz="3600" kern="0" dirty="0" smtClean="0">
              <a:solidFill>
                <a:srgbClr val="000066"/>
              </a:solidFill>
              <a:latin typeface="Arial" charset="0"/>
              <a:ea typeface="華康魏碑體" pitchFamily="65" charset="-120"/>
            </a:endParaRPr>
          </a:p>
          <a:p>
            <a:pPr algn="ctr">
              <a:lnSpc>
                <a:spcPts val="5300"/>
              </a:lnSpc>
              <a:defRPr/>
            </a:pPr>
            <a:r>
              <a:rPr lang="zh-TW" altLang="en-US" sz="3600" kern="0" dirty="0" smtClean="0">
                <a:solidFill>
                  <a:srgbClr val="000066"/>
                </a:solidFill>
                <a:latin typeface="Arial" charset="0"/>
                <a:ea typeface="華康魏碑體" pitchFamily="65" charset="-120"/>
              </a:rPr>
              <a:t>高齡</a:t>
            </a:r>
            <a:r>
              <a:rPr lang="zh-TW" altLang="en-US" sz="3600" kern="0" dirty="0">
                <a:solidFill>
                  <a:srgbClr val="000066"/>
                </a:solidFill>
                <a:latin typeface="Arial" charset="0"/>
                <a:ea typeface="華康魏碑體" pitchFamily="65" charset="-120"/>
              </a:rPr>
              <a:t>者是弱勢社群？</a:t>
            </a:r>
          </a:p>
        </p:txBody>
      </p:sp>
    </p:spTree>
    <p:extLst>
      <p:ext uri="{BB962C8B-B14F-4D97-AF65-F5344CB8AC3E}">
        <p14:creationId xmlns:p14="http://schemas.microsoft.com/office/powerpoint/2010/main" val="147591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539552" y="908720"/>
            <a:ext cx="8157592" cy="504056"/>
          </a:xfrm>
        </p:spPr>
        <p:txBody>
          <a:bodyPr/>
          <a:lstStyle/>
          <a:p>
            <a:r>
              <a:rPr lang="zh-TW" altLang="en-US" sz="4000" dirty="0" smtClean="0">
                <a:latin typeface="華康POP1體W5" pitchFamily="81" charset="-120"/>
                <a:ea typeface="華康POP1體W5" pitchFamily="81" charset="-120"/>
              </a:rPr>
              <a:t>高齡者權益保障政策與法制</a:t>
            </a:r>
            <a:r>
              <a:rPr lang="zh-TW" altLang="en-US" sz="4000" dirty="0">
                <a:latin typeface="華康POP1體W5" pitchFamily="81" charset="-120"/>
                <a:ea typeface="華康POP1體W5" pitchFamily="81" charset="-120"/>
              </a:rPr>
              <a:t/>
            </a:r>
            <a:br>
              <a:rPr lang="zh-TW" altLang="en-US" sz="4000" dirty="0">
                <a:latin typeface="華康POP1體W5" pitchFamily="81" charset="-120"/>
                <a:ea typeface="華康POP1體W5" pitchFamily="81" charset="-120"/>
              </a:rPr>
            </a:br>
            <a:r>
              <a:rPr lang="zh-TW" altLang="en-US" sz="3600" b="1" dirty="0" smtClean="0">
                <a:solidFill>
                  <a:srgbClr val="7030A0"/>
                </a:solidFill>
                <a:latin typeface="華康POP1體W5" pitchFamily="81" charset="-120"/>
                <a:ea typeface="華康POP1體W5" pitchFamily="81" charset="-120"/>
              </a:rPr>
              <a:t/>
            </a:r>
            <a:br>
              <a:rPr lang="zh-TW" altLang="en-US" sz="3600" b="1" dirty="0" smtClean="0">
                <a:solidFill>
                  <a:srgbClr val="7030A0"/>
                </a:solidFill>
                <a:latin typeface="華康POP1體W5" pitchFamily="81" charset="-120"/>
                <a:ea typeface="華康POP1體W5" pitchFamily="81" charset="-120"/>
              </a:rPr>
            </a:br>
            <a:endParaRPr lang="zh-TW" altLang="en-US" sz="3600" b="1" dirty="0" smtClean="0">
              <a:solidFill>
                <a:srgbClr val="7030A0"/>
              </a:solidFill>
              <a:latin typeface="華康POP1體W5" pitchFamily="81" charset="-120"/>
              <a:ea typeface="華康POP1體W5" pitchFamily="81" charset="-120"/>
            </a:endParaRPr>
          </a:p>
        </p:txBody>
      </p:sp>
      <p:sp>
        <p:nvSpPr>
          <p:cNvPr id="386051" name="Rectangle 3"/>
          <p:cNvSpPr>
            <a:spLocks noGrp="1" noChangeArrowheads="1"/>
          </p:cNvSpPr>
          <p:nvPr>
            <p:ph type="body" idx="4294967295"/>
          </p:nvPr>
        </p:nvSpPr>
        <p:spPr>
          <a:xfrm>
            <a:off x="395536" y="1196752"/>
            <a:ext cx="8280920" cy="5184576"/>
          </a:xfrm>
          <a:solidFill>
            <a:srgbClr val="660066"/>
          </a:solidFill>
        </p:spPr>
        <p:txBody>
          <a:bodyPr/>
          <a:lstStyle/>
          <a:p>
            <a:pPr marL="0" indent="0" eaLnBrk="1" hangingPunct="1">
              <a:lnSpc>
                <a:spcPts val="5000"/>
              </a:lnSpc>
              <a:spcBef>
                <a:spcPts val="2400"/>
              </a:spcBef>
              <a:spcAft>
                <a:spcPts val="1200"/>
              </a:spcAft>
              <a:buNone/>
            </a:pPr>
            <a:r>
              <a:rPr lang="zh-TW" altLang="en-US" sz="4000" b="1" dirty="0" smtClean="0">
                <a:solidFill>
                  <a:schemeClr val="bg1"/>
                </a:solidFill>
                <a:latin typeface="華康魏碑體" pitchFamily="65" charset="-120"/>
                <a:ea typeface="華康魏碑體" pitchFamily="65" charset="-120"/>
              </a:rPr>
              <a:t> 高齡</a:t>
            </a:r>
            <a:r>
              <a:rPr lang="zh-TW" altLang="en-US" sz="4000" b="1" dirty="0">
                <a:solidFill>
                  <a:schemeClr val="bg1"/>
                </a:solidFill>
                <a:latin typeface="華康魏碑體" pitchFamily="65" charset="-120"/>
                <a:ea typeface="華康魏碑體" pitchFamily="65" charset="-120"/>
              </a:rPr>
              <a:t>者權益保障</a:t>
            </a:r>
            <a:r>
              <a:rPr lang="zh-TW" altLang="en-US" sz="4000" b="1" dirty="0" smtClean="0">
                <a:solidFill>
                  <a:schemeClr val="bg1"/>
                </a:solidFill>
                <a:latin typeface="華康魏碑體" pitchFamily="65" charset="-120"/>
                <a:ea typeface="華康魏碑體" pitchFamily="65" charset="-120"/>
              </a:rPr>
              <a:t>法制</a:t>
            </a:r>
            <a:endParaRPr lang="en-US" altLang="zh-TW" sz="4000" b="1" dirty="0" smtClean="0">
              <a:solidFill>
                <a:schemeClr val="bg1"/>
              </a:solidFill>
              <a:latin typeface="華康魏碑體" pitchFamily="65" charset="-120"/>
              <a:ea typeface="華康魏碑體" pitchFamily="65" charset="-120"/>
            </a:endParaRPr>
          </a:p>
          <a:p>
            <a:pPr marL="0" indent="0" eaLnBrk="1" hangingPunct="1">
              <a:lnSpc>
                <a:spcPts val="3600"/>
              </a:lnSpc>
              <a:spcBef>
                <a:spcPts val="600"/>
              </a:spcBef>
              <a:buNone/>
            </a:pPr>
            <a:r>
              <a:rPr lang="zh-TW" altLang="en-US" sz="3000" b="1" dirty="0" smtClean="0">
                <a:solidFill>
                  <a:srgbClr val="FFFF00"/>
                </a:solidFill>
                <a:latin typeface="華康魏碑體" pitchFamily="65" charset="-120"/>
                <a:ea typeface="華康魏碑體" pitchFamily="65" charset="-120"/>
              </a:rPr>
              <a:t>  一般人權： </a:t>
            </a:r>
            <a:r>
              <a:rPr lang="zh-TW" altLang="en-US" sz="3000" b="1" dirty="0" smtClean="0">
                <a:solidFill>
                  <a:srgbClr val="FFFF99"/>
                </a:solidFill>
                <a:latin typeface="華康魏碑體" pitchFamily="65" charset="-120"/>
                <a:ea typeface="華康魏碑體" pitchFamily="65" charset="-120"/>
              </a:rPr>
              <a:t>高齡</a:t>
            </a:r>
            <a:r>
              <a:rPr lang="zh-TW" altLang="en-US" sz="3000" b="1" dirty="0">
                <a:solidFill>
                  <a:srgbClr val="FFFF99"/>
                </a:solidFill>
                <a:latin typeface="華康魏碑體" pitchFamily="65" charset="-120"/>
                <a:ea typeface="華康魏碑體" pitchFamily="65" charset="-120"/>
              </a:rPr>
              <a:t>者</a:t>
            </a:r>
            <a:r>
              <a:rPr lang="zh-TW" altLang="en-US" sz="3000" b="1" dirty="0" smtClean="0">
                <a:solidFill>
                  <a:srgbClr val="FFFF99"/>
                </a:solidFill>
                <a:latin typeface="華康魏碑體" pitchFamily="65" charset="-120"/>
                <a:ea typeface="華康魏碑體" pitchFamily="65" charset="-120"/>
              </a:rPr>
              <a:t>之財產權、受扶養權、</a:t>
            </a:r>
            <a:endParaRPr lang="en-US" altLang="zh-TW" sz="3000" b="1" dirty="0" smtClean="0">
              <a:solidFill>
                <a:srgbClr val="FFFF99"/>
              </a:solidFill>
              <a:latin typeface="華康魏碑體" pitchFamily="65" charset="-120"/>
              <a:ea typeface="華康魏碑體" pitchFamily="65" charset="-120"/>
            </a:endParaRPr>
          </a:p>
          <a:p>
            <a:pPr marL="0" indent="0" eaLnBrk="1" hangingPunct="1">
              <a:lnSpc>
                <a:spcPts val="3600"/>
              </a:lnSpc>
              <a:spcBef>
                <a:spcPts val="600"/>
              </a:spcBef>
              <a:buNone/>
            </a:pPr>
            <a:r>
              <a:rPr lang="zh-TW" altLang="en-US" sz="3000" b="1" dirty="0">
                <a:solidFill>
                  <a:srgbClr val="FFFF99"/>
                </a:solidFill>
                <a:latin typeface="華康魏碑體" pitchFamily="65" charset="-120"/>
                <a:ea typeface="華康魏碑體" pitchFamily="65" charset="-120"/>
              </a:rPr>
              <a:t> </a:t>
            </a:r>
            <a:r>
              <a:rPr lang="zh-TW" altLang="en-US" sz="3000" b="1" dirty="0" smtClean="0">
                <a:solidFill>
                  <a:srgbClr val="FFFF99"/>
                </a:solidFill>
                <a:latin typeface="華康魏碑體" pitchFamily="65" charset="-120"/>
                <a:ea typeface="華康魏碑體" pitchFamily="65" charset="-120"/>
              </a:rPr>
              <a:t> 家庭生活權、權利</a:t>
            </a:r>
            <a:r>
              <a:rPr lang="zh-TW" altLang="en-US" sz="3000" b="1" dirty="0">
                <a:solidFill>
                  <a:srgbClr val="FFFF99"/>
                </a:solidFill>
                <a:latin typeface="華康魏碑體" pitchFamily="65" charset="-120"/>
                <a:ea typeface="華康魏碑體" pitchFamily="65" charset="-120"/>
              </a:rPr>
              <a:t>能力及責任</a:t>
            </a:r>
            <a:r>
              <a:rPr lang="zh-TW" altLang="en-US" sz="3000" b="1" dirty="0" smtClean="0">
                <a:solidFill>
                  <a:srgbClr val="FFFF99"/>
                </a:solidFill>
                <a:latin typeface="華康魏碑體" pitchFamily="65" charset="-120"/>
                <a:ea typeface="華康魏碑體" pitchFamily="65" charset="-120"/>
              </a:rPr>
              <a:t>能力、</a:t>
            </a:r>
            <a:endParaRPr lang="en-US" altLang="zh-TW" sz="3000" b="1" dirty="0" smtClean="0">
              <a:solidFill>
                <a:srgbClr val="FFFF99"/>
              </a:solidFill>
              <a:latin typeface="華康魏碑體" pitchFamily="65" charset="-120"/>
              <a:ea typeface="華康魏碑體" pitchFamily="65" charset="-120"/>
            </a:endParaRPr>
          </a:p>
          <a:p>
            <a:pPr marL="0" indent="0" eaLnBrk="1" hangingPunct="1">
              <a:lnSpc>
                <a:spcPts val="3600"/>
              </a:lnSpc>
              <a:spcBef>
                <a:spcPts val="600"/>
              </a:spcBef>
              <a:spcAft>
                <a:spcPts val="1800"/>
              </a:spcAft>
              <a:buNone/>
            </a:pPr>
            <a:r>
              <a:rPr lang="zh-TW" altLang="en-US" sz="3000" b="1" dirty="0">
                <a:solidFill>
                  <a:srgbClr val="FFFF99"/>
                </a:solidFill>
                <a:latin typeface="華康魏碑體" pitchFamily="65" charset="-120"/>
                <a:ea typeface="華康魏碑體" pitchFamily="65" charset="-120"/>
              </a:rPr>
              <a:t> </a:t>
            </a:r>
            <a:r>
              <a:rPr lang="zh-TW" altLang="en-US" sz="3000" b="1" dirty="0" smtClean="0">
                <a:solidFill>
                  <a:srgbClr val="FFFF99"/>
                </a:solidFill>
                <a:latin typeface="華康魏碑體" pitchFamily="65" charset="-120"/>
                <a:ea typeface="華康魏碑體" pitchFamily="65" charset="-120"/>
              </a:rPr>
              <a:t> 成年人監護、參與權</a:t>
            </a:r>
            <a:r>
              <a:rPr lang="zh-TW" altLang="en-US" sz="3000" b="1" dirty="0" smtClean="0">
                <a:solidFill>
                  <a:srgbClr val="FFFF99"/>
                </a:solidFill>
                <a:latin typeface="Arial Narrow" pitchFamily="34" charset="0"/>
                <a:ea typeface="華康魏碑體" pitchFamily="65" charset="-120"/>
              </a:rPr>
              <a:t>、</a:t>
            </a:r>
            <a:r>
              <a:rPr lang="zh-TW" altLang="en-US" sz="3000" b="1" dirty="0" smtClean="0">
                <a:solidFill>
                  <a:srgbClr val="FFFF99"/>
                </a:solidFill>
                <a:latin typeface="華康魏碑體" pitchFamily="65" charset="-120"/>
                <a:ea typeface="華康魏碑體" pitchFamily="65" charset="-120"/>
              </a:rPr>
              <a:t>人格尊嚴</a:t>
            </a:r>
            <a:endParaRPr lang="en-US" altLang="zh-TW" sz="3000" b="1" dirty="0">
              <a:solidFill>
                <a:srgbClr val="FFFF99"/>
              </a:solidFill>
              <a:latin typeface="Arial Narrow" pitchFamily="34" charset="0"/>
              <a:ea typeface="華康魏碑體" pitchFamily="65" charset="-120"/>
            </a:endParaRPr>
          </a:p>
          <a:p>
            <a:pPr marL="0" indent="0" eaLnBrk="1" hangingPunct="1">
              <a:spcBef>
                <a:spcPts val="600"/>
              </a:spcBef>
              <a:buNone/>
            </a:pPr>
            <a:r>
              <a:rPr lang="zh-TW" altLang="en-US" sz="3000" b="1" dirty="0" smtClean="0">
                <a:solidFill>
                  <a:srgbClr val="FFFF00"/>
                </a:solidFill>
                <a:latin typeface="華康魏碑體" pitchFamily="65" charset="-120"/>
                <a:ea typeface="華康魏碑體" pitchFamily="65" charset="-120"/>
              </a:rPr>
              <a:t>  特殊</a:t>
            </a:r>
            <a:r>
              <a:rPr lang="zh-TW" altLang="en-US" sz="3000" b="1" dirty="0">
                <a:solidFill>
                  <a:srgbClr val="FFFF00"/>
                </a:solidFill>
                <a:latin typeface="華康魏碑體" pitchFamily="65" charset="-120"/>
                <a:ea typeface="華康魏碑體" pitchFamily="65" charset="-120"/>
              </a:rPr>
              <a:t>人權：</a:t>
            </a:r>
            <a:r>
              <a:rPr lang="zh-TW" altLang="en-US" sz="3000" b="1" dirty="0" smtClean="0">
                <a:solidFill>
                  <a:srgbClr val="FFFF99"/>
                </a:solidFill>
                <a:latin typeface="華康魏碑體" pitchFamily="65" charset="-120"/>
                <a:ea typeface="華康魏碑體" pitchFamily="65" charset="-120"/>
              </a:rPr>
              <a:t>法律給予</a:t>
            </a:r>
            <a:r>
              <a:rPr lang="zh-TW" altLang="en-US" sz="3000" b="1" dirty="0">
                <a:solidFill>
                  <a:srgbClr val="FFFF99"/>
                </a:solidFill>
                <a:latin typeface="華康魏碑體" pitchFamily="65" charset="-120"/>
                <a:ea typeface="華康魏碑體" pitchFamily="65" charset="-120"/>
              </a:rPr>
              <a:t>長者之特殊保障，</a:t>
            </a:r>
            <a:r>
              <a:rPr lang="zh-TW" altLang="en-US" sz="3000" b="1" dirty="0" smtClean="0">
                <a:solidFill>
                  <a:srgbClr val="FFFF99"/>
                </a:solidFill>
                <a:latin typeface="華康魏碑體" pitchFamily="65" charset="-120"/>
                <a:ea typeface="華康魏碑體" pitchFamily="65" charset="-120"/>
              </a:rPr>
              <a:t>包括</a:t>
            </a:r>
            <a:endParaRPr lang="en-US" altLang="zh-TW" sz="3000" b="1" dirty="0" smtClean="0">
              <a:solidFill>
                <a:srgbClr val="FFFF99"/>
              </a:solidFill>
              <a:latin typeface="華康魏碑體" pitchFamily="65" charset="-120"/>
              <a:ea typeface="華康魏碑體" pitchFamily="65" charset="-120"/>
            </a:endParaRPr>
          </a:p>
          <a:p>
            <a:pPr marL="0" indent="0" eaLnBrk="1" hangingPunct="1">
              <a:spcBef>
                <a:spcPts val="600"/>
              </a:spcBef>
              <a:buNone/>
            </a:pPr>
            <a:r>
              <a:rPr lang="zh-TW" altLang="en-US" sz="3000" b="1" dirty="0">
                <a:solidFill>
                  <a:srgbClr val="FFFF99"/>
                </a:solidFill>
                <a:latin typeface="華康魏碑體" pitchFamily="65" charset="-120"/>
                <a:ea typeface="華康魏碑體" pitchFamily="65" charset="-120"/>
              </a:rPr>
              <a:t> </a:t>
            </a:r>
            <a:r>
              <a:rPr lang="zh-TW" altLang="en-US" sz="3000" b="1" dirty="0" smtClean="0">
                <a:solidFill>
                  <a:srgbClr val="FFFF99"/>
                </a:solidFill>
                <a:latin typeface="華康魏碑體" pitchFamily="65" charset="-120"/>
                <a:ea typeface="華康魏碑體" pitchFamily="65" charset="-120"/>
              </a:rPr>
              <a:t> 經濟保障、福利</a:t>
            </a:r>
            <a:r>
              <a:rPr lang="zh-TW" altLang="en-US" sz="3000" b="1" dirty="0">
                <a:solidFill>
                  <a:srgbClr val="FFFF99"/>
                </a:solidFill>
                <a:latin typeface="華康魏碑體" pitchFamily="65" charset="-120"/>
                <a:ea typeface="華康魏碑體" pitchFamily="65" charset="-120"/>
              </a:rPr>
              <a:t>服務、健康照護、樂齡學習</a:t>
            </a:r>
            <a:r>
              <a:rPr lang="zh-TW" altLang="en-US" sz="3000" b="1" dirty="0" smtClean="0">
                <a:solidFill>
                  <a:srgbClr val="FFFF99"/>
                </a:solidFill>
                <a:latin typeface="華康魏碑體" pitchFamily="65" charset="-120"/>
                <a:ea typeface="華康魏碑體" pitchFamily="65" charset="-120"/>
              </a:rPr>
              <a:t>、</a:t>
            </a:r>
            <a:endParaRPr lang="en-US" altLang="zh-TW" sz="3000" b="1" dirty="0" smtClean="0">
              <a:solidFill>
                <a:srgbClr val="FFFF99"/>
              </a:solidFill>
              <a:latin typeface="華康魏碑體" pitchFamily="65" charset="-120"/>
              <a:ea typeface="華康魏碑體" pitchFamily="65" charset="-120"/>
            </a:endParaRPr>
          </a:p>
          <a:p>
            <a:pPr marL="0" indent="0" eaLnBrk="1" hangingPunct="1">
              <a:spcBef>
                <a:spcPts val="600"/>
              </a:spcBef>
              <a:buNone/>
            </a:pPr>
            <a:r>
              <a:rPr lang="zh-TW" altLang="en-US" sz="3000" b="1" dirty="0">
                <a:solidFill>
                  <a:srgbClr val="FFFF99"/>
                </a:solidFill>
                <a:latin typeface="華康魏碑體" pitchFamily="65" charset="-120"/>
                <a:ea typeface="華康魏碑體" pitchFamily="65" charset="-120"/>
              </a:rPr>
              <a:t> </a:t>
            </a:r>
            <a:r>
              <a:rPr lang="zh-TW" altLang="en-US" sz="3000" b="1" dirty="0" smtClean="0">
                <a:solidFill>
                  <a:srgbClr val="FFFF99"/>
                </a:solidFill>
                <a:latin typeface="華康魏碑體" pitchFamily="65" charset="-120"/>
                <a:ea typeface="華康魏碑體" pitchFamily="65" charset="-120"/>
              </a:rPr>
              <a:t> 消費安全、社區</a:t>
            </a:r>
            <a:r>
              <a:rPr lang="zh-TW" altLang="en-US" sz="3000" b="1" dirty="0">
                <a:solidFill>
                  <a:srgbClr val="FFFF99"/>
                </a:solidFill>
                <a:latin typeface="華康魏碑體" pitchFamily="65" charset="-120"/>
                <a:ea typeface="華康魏碑體" pitchFamily="65" charset="-120"/>
              </a:rPr>
              <a:t>營造、社會參與 </a:t>
            </a:r>
            <a:r>
              <a:rPr lang="en-US" altLang="zh-TW" sz="3000" b="1" dirty="0">
                <a:solidFill>
                  <a:srgbClr val="FFFF99"/>
                </a:solidFill>
                <a:latin typeface="華康魏碑體" pitchFamily="65" charset="-120"/>
                <a:ea typeface="華康魏碑體" pitchFamily="65" charset="-120"/>
              </a:rPr>
              <a:t>(</a:t>
            </a:r>
            <a:r>
              <a:rPr lang="zh-TW" altLang="en-US" sz="3000" b="1" dirty="0">
                <a:solidFill>
                  <a:srgbClr val="FFFF99"/>
                </a:solidFill>
                <a:latin typeface="華康魏碑體" pitchFamily="65" charset="-120"/>
                <a:ea typeface="華康魏碑體" pitchFamily="65" charset="-120"/>
              </a:rPr>
              <a:t>含</a:t>
            </a:r>
            <a:r>
              <a:rPr lang="zh-TW" altLang="en-US" sz="3000" b="1" dirty="0" smtClean="0">
                <a:solidFill>
                  <a:srgbClr val="FFFF99"/>
                </a:solidFill>
                <a:latin typeface="華康魏碑體" pitchFamily="65" charset="-120"/>
                <a:ea typeface="華康魏碑體" pitchFamily="65" charset="-120"/>
              </a:rPr>
              <a:t>政策</a:t>
            </a:r>
            <a:endParaRPr lang="en-US" altLang="zh-TW" sz="3000" b="1" dirty="0" smtClean="0">
              <a:solidFill>
                <a:srgbClr val="FFFF99"/>
              </a:solidFill>
              <a:latin typeface="華康魏碑體" pitchFamily="65" charset="-120"/>
              <a:ea typeface="華康魏碑體" pitchFamily="65" charset="-120"/>
            </a:endParaRPr>
          </a:p>
          <a:p>
            <a:pPr marL="0" indent="0" eaLnBrk="1" hangingPunct="1">
              <a:spcBef>
                <a:spcPts val="600"/>
              </a:spcBef>
              <a:buNone/>
            </a:pPr>
            <a:r>
              <a:rPr lang="zh-TW" altLang="en-US" sz="3000" b="1" dirty="0">
                <a:solidFill>
                  <a:srgbClr val="FFFF99"/>
                </a:solidFill>
                <a:latin typeface="華康魏碑體" pitchFamily="65" charset="-120"/>
                <a:ea typeface="華康魏碑體" pitchFamily="65" charset="-120"/>
              </a:rPr>
              <a:t> </a:t>
            </a:r>
            <a:r>
              <a:rPr lang="zh-TW" altLang="en-US" sz="3000" b="1" dirty="0" smtClean="0">
                <a:solidFill>
                  <a:srgbClr val="FFFF99"/>
                </a:solidFill>
                <a:latin typeface="華康魏碑體" pitchFamily="65" charset="-120"/>
                <a:ea typeface="華康魏碑體" pitchFamily="65" charset="-120"/>
              </a:rPr>
              <a:t> 擬定</a:t>
            </a:r>
            <a:r>
              <a:rPr lang="zh-TW" altLang="en-US" sz="3000" b="1" dirty="0">
                <a:solidFill>
                  <a:srgbClr val="FFFF99"/>
                </a:solidFill>
                <a:latin typeface="華康魏碑體" pitchFamily="65" charset="-120"/>
                <a:ea typeface="華康魏碑體" pitchFamily="65" charset="-120"/>
              </a:rPr>
              <a:t>、法律行動、社會生活</a:t>
            </a:r>
            <a:r>
              <a:rPr lang="zh-TW" altLang="en-US" sz="3000" b="1" dirty="0" smtClean="0">
                <a:solidFill>
                  <a:srgbClr val="FFFF99"/>
                </a:solidFill>
                <a:latin typeface="華康魏碑體" pitchFamily="65" charset="-120"/>
                <a:ea typeface="華康魏碑體" pitchFamily="65" charset="-120"/>
              </a:rPr>
              <a:t>等</a:t>
            </a:r>
            <a:r>
              <a:rPr lang="en-US" altLang="zh-TW" sz="3000" b="1" dirty="0" smtClean="0">
                <a:solidFill>
                  <a:srgbClr val="FFFF99"/>
                </a:solidFill>
                <a:latin typeface="華康魏碑體" pitchFamily="65" charset="-120"/>
                <a:ea typeface="華康魏碑體" pitchFamily="65" charset="-120"/>
              </a:rPr>
              <a:t>)</a:t>
            </a:r>
            <a:endParaRPr lang="en-US" altLang="zh-TW" sz="3000" b="1" dirty="0">
              <a:solidFill>
                <a:srgbClr val="FFFF99"/>
              </a:solidFill>
              <a:latin typeface="華康魏碑體" pitchFamily="65" charset="-120"/>
              <a:ea typeface="華康魏碑體" pitchFamily="65" charset="-120"/>
            </a:endParaRPr>
          </a:p>
          <a:p>
            <a:pPr eaLnBrk="1" hangingPunct="1">
              <a:lnSpc>
                <a:spcPts val="4400"/>
              </a:lnSpc>
              <a:spcBef>
                <a:spcPts val="1800"/>
              </a:spcBef>
            </a:pPr>
            <a:endParaRPr lang="zh-TW" altLang="en-US" sz="3000" b="1" dirty="0" smtClean="0">
              <a:solidFill>
                <a:srgbClr val="FFFF00"/>
              </a:solidFill>
            </a:endParaRPr>
          </a:p>
        </p:txBody>
      </p:sp>
    </p:spTree>
    <p:extLst>
      <p:ext uri="{BB962C8B-B14F-4D97-AF65-F5344CB8AC3E}">
        <p14:creationId xmlns:p14="http://schemas.microsoft.com/office/powerpoint/2010/main" val="1561294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Rectangle 3"/>
          <p:cNvSpPr>
            <a:spLocks noGrp="1" noChangeArrowheads="1"/>
          </p:cNvSpPr>
          <p:nvPr>
            <p:ph type="body" idx="4294967295"/>
          </p:nvPr>
        </p:nvSpPr>
        <p:spPr>
          <a:xfrm>
            <a:off x="899592" y="2348880"/>
            <a:ext cx="7344816" cy="4136302"/>
          </a:xfrm>
          <a:solidFill>
            <a:srgbClr val="660066"/>
          </a:solidFill>
        </p:spPr>
        <p:txBody>
          <a:bodyPr/>
          <a:lstStyle/>
          <a:p>
            <a:pPr marL="0" indent="0" eaLnBrk="1" hangingPunct="1">
              <a:lnSpc>
                <a:spcPts val="4000"/>
              </a:lnSpc>
              <a:spcBef>
                <a:spcPts val="0"/>
              </a:spcBef>
              <a:spcAft>
                <a:spcPts val="1200"/>
              </a:spcAft>
              <a:buNone/>
            </a:pPr>
            <a:r>
              <a:rPr lang="en-US" altLang="zh-TW" sz="2400" b="1" dirty="0" smtClean="0">
                <a:solidFill>
                  <a:schemeClr val="bg1"/>
                </a:solidFill>
                <a:latin typeface="華康POP1體W5" pitchFamily="81" charset="-120"/>
                <a:ea typeface="華康POP1體W5" pitchFamily="81" charset="-120"/>
              </a:rPr>
              <a:t>1</a:t>
            </a:r>
            <a:r>
              <a:rPr lang="zh-TW" altLang="en-US" sz="2400" b="1" dirty="0">
                <a:solidFill>
                  <a:schemeClr val="bg1"/>
                </a:solidFill>
                <a:latin typeface="華康POP1體W5" pitchFamily="81" charset="-120"/>
                <a:ea typeface="華康POP1體W5" pitchFamily="81" charset="-120"/>
              </a:rPr>
              <a:t>、</a:t>
            </a:r>
            <a:r>
              <a:rPr lang="zh-TW" altLang="en-US" sz="2400" b="1" dirty="0">
                <a:solidFill>
                  <a:srgbClr val="FFFF99"/>
                </a:solidFill>
                <a:latin typeface="華康POP1體W5" pitchFamily="81" charset="-120"/>
                <a:ea typeface="華康POP1體W5" pitchFamily="81" charset="-120"/>
              </a:rPr>
              <a:t>社會教化</a:t>
            </a:r>
            <a:r>
              <a:rPr lang="zh-TW" altLang="en-US" sz="2400" b="1" dirty="0">
                <a:solidFill>
                  <a:schemeClr val="bg1"/>
                </a:solidFill>
                <a:latin typeface="華康POP1體W5" pitchFamily="81" charset="-120"/>
                <a:ea typeface="華康POP1體W5" pitchFamily="81" charset="-120"/>
              </a:rPr>
              <a:t>：</a:t>
            </a:r>
            <a:r>
              <a:rPr lang="zh-TW" altLang="en-US" sz="2400" b="1" dirty="0" smtClean="0">
                <a:solidFill>
                  <a:schemeClr val="bg1"/>
                </a:solidFill>
                <a:latin typeface="華康POP1體W5" pitchFamily="81" charset="-120"/>
                <a:ea typeface="華康POP1體W5" pitchFamily="81" charset="-120"/>
              </a:rPr>
              <a:t>老人是社會</a:t>
            </a:r>
            <a:r>
              <a:rPr lang="zh-TW" altLang="en-US" sz="2400" b="1" dirty="0">
                <a:solidFill>
                  <a:schemeClr val="bg1"/>
                </a:solidFill>
                <a:latin typeface="華康POP1體W5" pitchFamily="81" charset="-120"/>
                <a:ea typeface="華康POP1體W5" pitchFamily="81" charset="-120"/>
              </a:rPr>
              <a:t>發展之重要人力資源</a:t>
            </a:r>
          </a:p>
          <a:p>
            <a:pPr marL="0" indent="0" eaLnBrk="1" hangingPunct="1">
              <a:lnSpc>
                <a:spcPts val="4000"/>
              </a:lnSpc>
              <a:spcBef>
                <a:spcPts val="0"/>
              </a:spcBef>
              <a:buNone/>
            </a:pPr>
            <a:r>
              <a:rPr lang="en-US" altLang="zh-TW" sz="2400" b="1" dirty="0">
                <a:solidFill>
                  <a:schemeClr val="bg1"/>
                </a:solidFill>
                <a:latin typeface="華康POP1體W5" pitchFamily="81" charset="-120"/>
                <a:ea typeface="華康POP1體W5" pitchFamily="81" charset="-120"/>
              </a:rPr>
              <a:t>2</a:t>
            </a:r>
            <a:r>
              <a:rPr lang="zh-TW" altLang="en-US" sz="2400" b="1" dirty="0">
                <a:solidFill>
                  <a:schemeClr val="bg1"/>
                </a:solidFill>
                <a:latin typeface="華康POP1體W5" pitchFamily="81" charset="-120"/>
                <a:ea typeface="華康POP1體W5" pitchFamily="81" charset="-120"/>
              </a:rPr>
              <a:t>、</a:t>
            </a:r>
            <a:r>
              <a:rPr lang="zh-TW" altLang="en-US" sz="2400" b="1" dirty="0">
                <a:solidFill>
                  <a:srgbClr val="FFFF99"/>
                </a:solidFill>
                <a:latin typeface="華康POP1體W5" pitchFamily="81" charset="-120"/>
                <a:ea typeface="華康POP1體W5" pitchFamily="81" charset="-120"/>
              </a:rPr>
              <a:t>高齡者自我認知</a:t>
            </a:r>
            <a:r>
              <a:rPr lang="zh-TW" altLang="en-US" sz="2400" b="1" dirty="0" smtClean="0">
                <a:solidFill>
                  <a:schemeClr val="bg1"/>
                </a:solidFill>
                <a:latin typeface="華康POP1體W5" pitchFamily="81" charset="-120"/>
                <a:ea typeface="華康POP1體W5" pitchFamily="81" charset="-120"/>
              </a:rPr>
              <a:t>：</a:t>
            </a:r>
            <a:r>
              <a:rPr lang="en-US" altLang="zh-TW" sz="2400" b="1" dirty="0" smtClean="0">
                <a:solidFill>
                  <a:schemeClr val="bg1"/>
                </a:solidFill>
                <a:latin typeface="華康POP1體W5" pitchFamily="81" charset="-120"/>
                <a:ea typeface="華康POP1體W5" pitchFamily="81" charset="-120"/>
              </a:rPr>
              <a:t>dignity</a:t>
            </a:r>
            <a:r>
              <a:rPr lang="zh-TW" altLang="en-US" sz="2400" b="1" dirty="0" smtClean="0">
                <a:solidFill>
                  <a:schemeClr val="bg1"/>
                </a:solidFill>
                <a:latin typeface="華康POP1體W5" pitchFamily="81" charset="-120"/>
                <a:ea typeface="華康POP1體W5" pitchFamily="81" charset="-120"/>
              </a:rPr>
              <a:t>、</a:t>
            </a:r>
            <a:r>
              <a:rPr lang="en-US" altLang="zh-TW" sz="2400" b="1" dirty="0" smtClean="0">
                <a:solidFill>
                  <a:schemeClr val="bg1"/>
                </a:solidFill>
                <a:latin typeface="華康POP1體W5" pitchFamily="81" charset="-120"/>
                <a:ea typeface="華康POP1體W5" pitchFamily="81" charset="-120"/>
              </a:rPr>
              <a:t>awareness</a:t>
            </a:r>
            <a:r>
              <a:rPr lang="zh-TW" altLang="en-US" sz="2400" b="1" dirty="0" smtClean="0">
                <a:solidFill>
                  <a:schemeClr val="bg1"/>
                </a:solidFill>
                <a:latin typeface="華康POP1體W5" pitchFamily="81" charset="-120"/>
                <a:ea typeface="華康POP1體W5" pitchFamily="81" charset="-120"/>
              </a:rPr>
              <a:t>、</a:t>
            </a:r>
            <a:endParaRPr lang="en-US" altLang="zh-TW" sz="2400" b="1" dirty="0" smtClean="0">
              <a:solidFill>
                <a:schemeClr val="bg1"/>
              </a:solidFill>
              <a:latin typeface="華康POP1體W5" pitchFamily="81" charset="-120"/>
              <a:ea typeface="華康POP1體W5" pitchFamily="81" charset="-120"/>
            </a:endParaRPr>
          </a:p>
          <a:p>
            <a:pPr marL="0" indent="0" eaLnBrk="1" hangingPunct="1">
              <a:lnSpc>
                <a:spcPts val="4000"/>
              </a:lnSpc>
              <a:spcBef>
                <a:spcPts val="0"/>
              </a:spcBef>
              <a:buNone/>
            </a:pPr>
            <a:r>
              <a:rPr lang="en-US" altLang="zh-TW" sz="2400" b="1" dirty="0">
                <a:solidFill>
                  <a:schemeClr val="bg1"/>
                </a:solidFill>
                <a:latin typeface="華康POP1體W5" pitchFamily="81" charset="-120"/>
                <a:ea typeface="華康POP1體W5" pitchFamily="81" charset="-120"/>
              </a:rPr>
              <a:t> </a:t>
            </a:r>
            <a:r>
              <a:rPr lang="en-US" altLang="zh-TW" sz="2400" b="1" dirty="0" smtClean="0">
                <a:solidFill>
                  <a:schemeClr val="bg1"/>
                </a:solidFill>
                <a:latin typeface="華康POP1體W5" pitchFamily="81" charset="-120"/>
                <a:ea typeface="華康POP1體W5" pitchFamily="81" charset="-120"/>
              </a:rPr>
              <a:t>       awakening</a:t>
            </a:r>
            <a:r>
              <a:rPr lang="zh-TW" altLang="en-US" sz="2400" b="1" dirty="0" smtClean="0">
                <a:solidFill>
                  <a:schemeClr val="bg1"/>
                </a:solidFill>
                <a:latin typeface="華康POP1體W5" pitchFamily="81" charset="-120"/>
                <a:ea typeface="華康POP1體W5" pitchFamily="81" charset="-120"/>
              </a:rPr>
              <a:t>、</a:t>
            </a:r>
            <a:r>
              <a:rPr lang="en-US" altLang="zh-TW" sz="2400" b="1" dirty="0" smtClean="0">
                <a:solidFill>
                  <a:schemeClr val="bg1"/>
                </a:solidFill>
                <a:latin typeface="華康POP1體W5" pitchFamily="81" charset="-120"/>
                <a:ea typeface="華康POP1體W5" pitchFamily="81" charset="-120"/>
              </a:rPr>
              <a:t>empowerment</a:t>
            </a:r>
            <a:r>
              <a:rPr lang="zh-TW" altLang="en-US" sz="2400" b="1" dirty="0" smtClean="0">
                <a:solidFill>
                  <a:schemeClr val="bg1"/>
                </a:solidFill>
                <a:latin typeface="華康POP1體W5" pitchFamily="81" charset="-120"/>
                <a:ea typeface="華康POP1體W5" pitchFamily="81" charset="-120"/>
              </a:rPr>
              <a:t>、</a:t>
            </a:r>
            <a:r>
              <a:rPr lang="en-US" altLang="zh-TW" sz="2400" b="1" dirty="0" smtClean="0">
                <a:solidFill>
                  <a:schemeClr val="bg1"/>
                </a:solidFill>
                <a:latin typeface="華康POP1體W5" pitchFamily="81" charset="-120"/>
                <a:ea typeface="華康POP1體W5" pitchFamily="81" charset="-120"/>
              </a:rPr>
              <a:t>participation</a:t>
            </a:r>
            <a:endParaRPr lang="en-US" altLang="zh-TW" sz="2400" b="1" dirty="0">
              <a:solidFill>
                <a:schemeClr val="bg1"/>
              </a:solidFill>
              <a:latin typeface="華康POP1體W5" pitchFamily="81" charset="-120"/>
              <a:ea typeface="華康POP1體W5" pitchFamily="81" charset="-120"/>
            </a:endParaRPr>
          </a:p>
          <a:p>
            <a:pPr marL="0" indent="0" eaLnBrk="1" hangingPunct="1">
              <a:lnSpc>
                <a:spcPts val="4000"/>
              </a:lnSpc>
              <a:spcBef>
                <a:spcPts val="1200"/>
              </a:spcBef>
              <a:spcAft>
                <a:spcPts val="1200"/>
              </a:spcAft>
              <a:buNone/>
            </a:pPr>
            <a:r>
              <a:rPr lang="en-US" altLang="zh-TW" sz="2400" b="1" dirty="0">
                <a:solidFill>
                  <a:schemeClr val="bg1"/>
                </a:solidFill>
                <a:latin typeface="華康POP1體W5" pitchFamily="81" charset="-120"/>
                <a:ea typeface="華康POP1體W5" pitchFamily="81" charset="-120"/>
              </a:rPr>
              <a:t>3</a:t>
            </a:r>
            <a:r>
              <a:rPr lang="zh-TW" altLang="en-US" sz="2400" b="1" dirty="0">
                <a:solidFill>
                  <a:schemeClr val="bg1"/>
                </a:solidFill>
                <a:latin typeface="華康POP1體W5" pitchFamily="81" charset="-120"/>
                <a:ea typeface="華康POP1體W5" pitchFamily="81" charset="-120"/>
              </a:rPr>
              <a:t>、</a:t>
            </a:r>
            <a:r>
              <a:rPr lang="zh-TW" altLang="en-US" sz="2400" b="1" dirty="0">
                <a:solidFill>
                  <a:srgbClr val="FFFF99"/>
                </a:solidFill>
                <a:latin typeface="華康POP1體W5" pitchFamily="81" charset="-120"/>
                <a:ea typeface="華康POP1體W5" pitchFamily="81" charset="-120"/>
              </a:rPr>
              <a:t>專業者訓練</a:t>
            </a:r>
            <a:r>
              <a:rPr lang="zh-TW" altLang="en-US" sz="2400" b="1" dirty="0">
                <a:solidFill>
                  <a:schemeClr val="bg1"/>
                </a:solidFill>
                <a:latin typeface="華康POP1體W5" pitchFamily="81" charset="-120"/>
                <a:ea typeface="華康POP1體W5" pitchFamily="81" charset="-120"/>
              </a:rPr>
              <a:t>：可近性 </a:t>
            </a:r>
            <a:r>
              <a:rPr lang="en-US" altLang="zh-TW" sz="2400" b="1" dirty="0">
                <a:solidFill>
                  <a:schemeClr val="bg1"/>
                </a:solidFill>
                <a:latin typeface="華康POP1體W5" pitchFamily="81" charset="-120"/>
                <a:ea typeface="華康POP1體W5" pitchFamily="81" charset="-120"/>
              </a:rPr>
              <a:t>accessibility \ </a:t>
            </a:r>
            <a:r>
              <a:rPr lang="zh-TW" altLang="en-US" sz="2400" b="1" dirty="0">
                <a:solidFill>
                  <a:schemeClr val="bg1"/>
                </a:solidFill>
                <a:latin typeface="華康POP1體W5" pitchFamily="81" charset="-120"/>
                <a:ea typeface="華康POP1體W5" pitchFamily="81" charset="-120"/>
              </a:rPr>
              <a:t>同理心</a:t>
            </a:r>
          </a:p>
          <a:p>
            <a:pPr marL="0" indent="0" eaLnBrk="1" hangingPunct="1">
              <a:lnSpc>
                <a:spcPts val="4000"/>
              </a:lnSpc>
              <a:spcBef>
                <a:spcPts val="0"/>
              </a:spcBef>
              <a:buNone/>
            </a:pPr>
            <a:r>
              <a:rPr lang="en-US" altLang="zh-TW" sz="2400" b="1" dirty="0">
                <a:solidFill>
                  <a:schemeClr val="bg1"/>
                </a:solidFill>
                <a:latin typeface="華康POP1體W5" pitchFamily="81" charset="-120"/>
                <a:ea typeface="華康POP1體W5" pitchFamily="81" charset="-120"/>
              </a:rPr>
              <a:t>4</a:t>
            </a:r>
            <a:r>
              <a:rPr lang="zh-TW" altLang="en-US" sz="2400" b="1" dirty="0">
                <a:solidFill>
                  <a:schemeClr val="bg1"/>
                </a:solidFill>
                <a:latin typeface="華康POP1體W5" pitchFamily="81" charset="-120"/>
                <a:ea typeface="華康POP1體W5" pitchFamily="81" charset="-120"/>
              </a:rPr>
              <a:t>、</a:t>
            </a:r>
            <a:r>
              <a:rPr lang="zh-TW" altLang="en-US" sz="2400" b="1" dirty="0">
                <a:solidFill>
                  <a:srgbClr val="FFFF99"/>
                </a:solidFill>
                <a:latin typeface="華康POP1體W5" pitchFamily="81" charset="-120"/>
                <a:ea typeface="華康POP1體W5" pitchFamily="81" charset="-120"/>
              </a:rPr>
              <a:t>社區營造</a:t>
            </a:r>
            <a:r>
              <a:rPr lang="zh-TW" altLang="en-US" sz="2400" b="1" dirty="0">
                <a:solidFill>
                  <a:schemeClr val="bg1"/>
                </a:solidFill>
                <a:latin typeface="華康POP1體W5" pitchFamily="81" charset="-120"/>
                <a:ea typeface="華康POP1體W5" pitchFamily="81" charset="-120"/>
              </a:rPr>
              <a:t>：樂齡活動中心 </a:t>
            </a:r>
            <a:r>
              <a:rPr lang="en-US" altLang="zh-TW" sz="2400" b="1" dirty="0">
                <a:solidFill>
                  <a:schemeClr val="bg1"/>
                </a:solidFill>
                <a:latin typeface="華康POP1體W5" pitchFamily="81" charset="-120"/>
                <a:ea typeface="華康POP1體W5" pitchFamily="81" charset="-120"/>
              </a:rPr>
              <a:t>\ </a:t>
            </a:r>
            <a:r>
              <a:rPr lang="zh-TW" altLang="en-US" sz="2400" b="1" dirty="0">
                <a:solidFill>
                  <a:schemeClr val="bg1"/>
                </a:solidFill>
                <a:latin typeface="華康POP1體W5" pitchFamily="81" charset="-120"/>
                <a:ea typeface="華康POP1體W5" pitchFamily="81" charset="-120"/>
              </a:rPr>
              <a:t>樂齡社區（社會</a:t>
            </a:r>
            <a:r>
              <a:rPr lang="zh-TW" altLang="en-US" sz="2400" b="1" dirty="0" smtClean="0">
                <a:solidFill>
                  <a:schemeClr val="bg1"/>
                </a:solidFill>
                <a:latin typeface="華康POP1體W5" pitchFamily="81" charset="-120"/>
                <a:ea typeface="華康POP1體W5" pitchFamily="81" charset="-120"/>
              </a:rPr>
              <a:t>參與</a:t>
            </a:r>
            <a:endParaRPr lang="en-US" altLang="zh-TW" sz="2400" b="1" dirty="0" smtClean="0">
              <a:solidFill>
                <a:schemeClr val="bg1"/>
              </a:solidFill>
              <a:latin typeface="華康POP1體W5" pitchFamily="81" charset="-120"/>
              <a:ea typeface="華康POP1體W5" pitchFamily="81" charset="-120"/>
            </a:endParaRPr>
          </a:p>
          <a:p>
            <a:pPr marL="0" indent="0" eaLnBrk="1" hangingPunct="1">
              <a:lnSpc>
                <a:spcPts val="4000"/>
              </a:lnSpc>
              <a:spcBef>
                <a:spcPts val="0"/>
              </a:spcBef>
              <a:buNone/>
            </a:pPr>
            <a:r>
              <a:rPr lang="zh-TW" altLang="en-US" sz="2400" b="1" dirty="0">
                <a:solidFill>
                  <a:schemeClr val="bg1"/>
                </a:solidFill>
                <a:latin typeface="華康POP1體W5" pitchFamily="81" charset="-120"/>
                <a:ea typeface="華康POP1體W5" pitchFamily="81" charset="-120"/>
              </a:rPr>
              <a:t> </a:t>
            </a:r>
            <a:r>
              <a:rPr lang="zh-TW" altLang="en-US" sz="2400" b="1" dirty="0" smtClean="0">
                <a:solidFill>
                  <a:schemeClr val="bg1"/>
                </a:solidFill>
                <a:latin typeface="華康POP1體W5" pitchFamily="81" charset="-120"/>
                <a:ea typeface="華康POP1體W5" pitchFamily="81" charset="-120"/>
              </a:rPr>
              <a:t>  人際互動 </a:t>
            </a:r>
            <a:r>
              <a:rPr lang="en-US" altLang="zh-TW" sz="2400" b="1" dirty="0" smtClean="0">
                <a:solidFill>
                  <a:schemeClr val="bg1"/>
                </a:solidFill>
                <a:latin typeface="華康POP1體W5" pitchFamily="81" charset="-120"/>
                <a:ea typeface="華康POP1體W5" pitchFamily="81" charset="-120"/>
              </a:rPr>
              <a:t>\</a:t>
            </a:r>
            <a:r>
              <a:rPr lang="zh-TW" altLang="en-US" sz="2400" b="1" dirty="0" smtClean="0">
                <a:solidFill>
                  <a:schemeClr val="bg1"/>
                </a:solidFill>
                <a:latin typeface="華康POP1體W5" pitchFamily="81" charset="-120"/>
                <a:ea typeface="華康POP1體W5" pitchFamily="81" charset="-120"/>
              </a:rPr>
              <a:t> 住房 </a:t>
            </a:r>
            <a:r>
              <a:rPr lang="en-US" altLang="zh-TW" sz="2400" b="1" dirty="0" smtClean="0">
                <a:solidFill>
                  <a:schemeClr val="bg1"/>
                </a:solidFill>
                <a:latin typeface="華康POP1體W5" pitchFamily="81" charset="-120"/>
                <a:ea typeface="華康POP1體W5" pitchFamily="81" charset="-120"/>
              </a:rPr>
              <a:t>\</a:t>
            </a:r>
            <a:r>
              <a:rPr lang="zh-TW" altLang="en-US" sz="2400" b="1" dirty="0" smtClean="0">
                <a:solidFill>
                  <a:schemeClr val="bg1"/>
                </a:solidFill>
                <a:latin typeface="華康POP1體W5" pitchFamily="81" charset="-120"/>
                <a:ea typeface="華康POP1體W5" pitchFamily="81" charset="-120"/>
              </a:rPr>
              <a:t> 社區照顧 </a:t>
            </a:r>
            <a:r>
              <a:rPr lang="en-US" altLang="zh-TW" sz="2400" b="1" dirty="0" smtClean="0">
                <a:solidFill>
                  <a:schemeClr val="bg1"/>
                </a:solidFill>
                <a:latin typeface="華康POP1體W5" pitchFamily="81" charset="-120"/>
                <a:ea typeface="華康POP1體W5" pitchFamily="81" charset="-120"/>
              </a:rPr>
              <a:t>\</a:t>
            </a:r>
            <a:r>
              <a:rPr lang="zh-TW" altLang="en-US" sz="2400" b="1" dirty="0" smtClean="0">
                <a:solidFill>
                  <a:schemeClr val="bg1"/>
                </a:solidFill>
                <a:latin typeface="華康POP1體W5" pitchFamily="81" charset="-120"/>
                <a:ea typeface="華康POP1體W5" pitchFamily="81" charset="-120"/>
              </a:rPr>
              <a:t> 居家</a:t>
            </a:r>
            <a:r>
              <a:rPr lang="zh-TW" altLang="en-US" sz="2400" b="1" dirty="0">
                <a:solidFill>
                  <a:schemeClr val="bg1"/>
                </a:solidFill>
                <a:latin typeface="華康POP1體W5" pitchFamily="81" charset="-120"/>
                <a:ea typeface="華康POP1體W5" pitchFamily="81" charset="-120"/>
              </a:rPr>
              <a:t>看護）</a:t>
            </a:r>
          </a:p>
        </p:txBody>
      </p:sp>
      <p:sp>
        <p:nvSpPr>
          <p:cNvPr id="4" name="AutoShape 5"/>
          <p:cNvSpPr>
            <a:spLocks noChangeArrowheads="1"/>
          </p:cNvSpPr>
          <p:nvPr/>
        </p:nvSpPr>
        <p:spPr bwMode="auto">
          <a:xfrm>
            <a:off x="1673310" y="620688"/>
            <a:ext cx="5616623" cy="1728192"/>
          </a:xfrm>
          <a:prstGeom prst="downArrowCallout">
            <a:avLst>
              <a:gd name="adj1" fmla="val 57792"/>
              <a:gd name="adj2" fmla="val 61191"/>
              <a:gd name="adj3" fmla="val 24657"/>
              <a:gd name="adj4" fmla="val 66667"/>
            </a:avLst>
          </a:prstGeom>
          <a:solidFill>
            <a:srgbClr val="FFFF00"/>
          </a:solidFill>
          <a:ln w="9525">
            <a:solidFill>
              <a:sysClr val="windowText" lastClr="000000"/>
            </a:solidFill>
            <a:miter lim="800000"/>
            <a:headEnd/>
            <a:tailEnd/>
          </a:ln>
        </p:spPr>
        <p:txBody>
          <a:bodyPr wrap="none" anchor="ctr"/>
          <a:lstStyle/>
          <a:p>
            <a:pPr algn="ctr">
              <a:lnSpc>
                <a:spcPts val="4600"/>
              </a:lnSpc>
            </a:pPr>
            <a:r>
              <a:rPr lang="zh-TW" altLang="en-US" sz="4400" kern="0" dirty="0" smtClean="0">
                <a:solidFill>
                  <a:srgbClr val="000066"/>
                </a:solidFill>
                <a:latin typeface="Arial" charset="0"/>
                <a:ea typeface="華康魏碑體" pitchFamily="65" charset="-120"/>
              </a:rPr>
              <a:t>高齡者人權實踐機制</a:t>
            </a:r>
            <a:endParaRPr lang="zh-TW" altLang="en-US" sz="4400" kern="0" dirty="0">
              <a:solidFill>
                <a:srgbClr val="000066"/>
              </a:solidFill>
              <a:latin typeface="Arial" charset="0"/>
              <a:ea typeface="華康魏碑體" pitchFamily="65" charset="-120"/>
            </a:endParaRPr>
          </a:p>
        </p:txBody>
      </p:sp>
    </p:spTree>
    <p:extLst>
      <p:ext uri="{BB962C8B-B14F-4D97-AF65-F5344CB8AC3E}">
        <p14:creationId xmlns:p14="http://schemas.microsoft.com/office/powerpoint/2010/main" val="425917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橢圓 31">
            <a:hlinkClick r:id="rId3" action="ppaction://hlinksldjump"/>
          </p:cNvPr>
          <p:cNvSpPr/>
          <p:nvPr/>
        </p:nvSpPr>
        <p:spPr>
          <a:xfrm>
            <a:off x="75673" y="221116"/>
            <a:ext cx="8962145" cy="144258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lvl1pPr>
              <a:defRPr kumimoji="1">
                <a:solidFill>
                  <a:schemeClr val="tx1"/>
                </a:solidFill>
                <a:latin typeface="Calibri" pitchFamily="34" charset="0"/>
                <a:ea typeface="新細明體" charset="-120"/>
              </a:defRPr>
            </a:lvl1pPr>
            <a:lvl2pPr marL="742950" indent="-285750">
              <a:defRPr kumimoji="1">
                <a:solidFill>
                  <a:schemeClr val="tx1"/>
                </a:solidFill>
                <a:latin typeface="Calibri" pitchFamily="34" charset="0"/>
                <a:ea typeface="新細明體" charset="-120"/>
              </a:defRPr>
            </a:lvl2pPr>
            <a:lvl3pPr marL="1143000" indent="-228600">
              <a:defRPr kumimoji="1">
                <a:solidFill>
                  <a:schemeClr val="tx1"/>
                </a:solidFill>
                <a:latin typeface="Calibri" pitchFamily="34" charset="0"/>
                <a:ea typeface="新細明體" charset="-120"/>
              </a:defRPr>
            </a:lvl3pPr>
            <a:lvl4pPr marL="1600200" indent="-228600">
              <a:defRPr kumimoji="1">
                <a:solidFill>
                  <a:schemeClr val="tx1"/>
                </a:solidFill>
                <a:latin typeface="Calibri" pitchFamily="34" charset="0"/>
                <a:ea typeface="新細明體" charset="-120"/>
              </a:defRPr>
            </a:lvl4pPr>
            <a:lvl5pPr marL="2057400" indent="-22860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algn="ctr" fontAlgn="base">
              <a:spcBef>
                <a:spcPct val="0"/>
              </a:spcBef>
              <a:spcAft>
                <a:spcPct val="0"/>
              </a:spcAft>
              <a:defRPr/>
            </a:pPr>
            <a:r>
              <a:rPr lang="zh-TW" altLang="en-US" sz="4000" b="1" dirty="0" smtClean="0">
                <a:solidFill>
                  <a:srgbClr val="FFCCFF"/>
                </a:solidFill>
                <a:latin typeface="Baskerville Old Face" pitchFamily="18" charset="0"/>
                <a:ea typeface="MS PGothic" pitchFamily="34" charset="-128"/>
              </a:rPr>
              <a:t>高齡社會人權保障</a:t>
            </a:r>
            <a:endParaRPr lang="en-US" altLang="zh-TW" sz="4000" b="1" dirty="0" smtClean="0">
              <a:solidFill>
                <a:srgbClr val="FFCCFF"/>
              </a:solidFill>
              <a:latin typeface="Baskerville Old Face" pitchFamily="18" charset="0"/>
              <a:ea typeface="MS PGothic" pitchFamily="34" charset="-128"/>
            </a:endParaRPr>
          </a:p>
        </p:txBody>
      </p:sp>
      <p:pic>
        <p:nvPicPr>
          <p:cNvPr id="7173" name="橢圓 42">
            <a:hlinkClick r:id="" action="ppaction://noaction"/>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4" y="4869158"/>
            <a:ext cx="9111668" cy="184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70" name="Text Box 6"/>
          <p:cNvSpPr txBox="1">
            <a:spLocks noChangeArrowheads="1"/>
          </p:cNvSpPr>
          <p:nvPr/>
        </p:nvSpPr>
        <p:spPr bwMode="auto">
          <a:xfrm>
            <a:off x="236265" y="5013176"/>
            <a:ext cx="864096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Calibri" pitchFamily="34" charset="0"/>
                <a:ea typeface="新細明體" charset="-120"/>
              </a:defRPr>
            </a:lvl1pPr>
            <a:lvl2pPr marL="742950" indent="-285750">
              <a:defRPr kumimoji="1">
                <a:solidFill>
                  <a:schemeClr val="tx1"/>
                </a:solidFill>
                <a:latin typeface="Calibri" pitchFamily="34" charset="0"/>
                <a:ea typeface="新細明體" charset="-120"/>
              </a:defRPr>
            </a:lvl2pPr>
            <a:lvl3pPr marL="1143000" indent="-228600">
              <a:defRPr kumimoji="1">
                <a:solidFill>
                  <a:schemeClr val="tx1"/>
                </a:solidFill>
                <a:latin typeface="Calibri" pitchFamily="34" charset="0"/>
                <a:ea typeface="新細明體" charset="-120"/>
              </a:defRPr>
            </a:lvl3pPr>
            <a:lvl4pPr marL="1600200" indent="-228600">
              <a:defRPr kumimoji="1">
                <a:solidFill>
                  <a:schemeClr val="tx1"/>
                </a:solidFill>
                <a:latin typeface="Calibri" pitchFamily="34" charset="0"/>
                <a:ea typeface="新細明體" charset="-120"/>
              </a:defRPr>
            </a:lvl4pPr>
            <a:lvl5pPr marL="2057400" indent="-22860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algn="ctr" fontAlgn="base">
              <a:lnSpc>
                <a:spcPct val="130000"/>
              </a:lnSpc>
              <a:spcBef>
                <a:spcPct val="0"/>
              </a:spcBef>
              <a:spcAft>
                <a:spcPct val="0"/>
              </a:spcAft>
              <a:buFont typeface="Arial" charset="0"/>
              <a:buNone/>
            </a:pPr>
            <a:r>
              <a:rPr kumimoji="0" lang="en-US" altLang="zh-TW" sz="4000" b="1" dirty="0" smtClean="0">
                <a:solidFill>
                  <a:srgbClr val="E1FFFF"/>
                </a:solidFill>
                <a:latin typeface="Baskerville Old Face" pitchFamily="18" charset="0"/>
              </a:rPr>
              <a:t>awareness + awakening + empowerment</a:t>
            </a:r>
          </a:p>
        </p:txBody>
      </p:sp>
      <p:sp>
        <p:nvSpPr>
          <p:cNvPr id="99337" name="AutoShape 9"/>
          <p:cNvSpPr>
            <a:spLocks noChangeArrowheads="1"/>
          </p:cNvSpPr>
          <p:nvPr/>
        </p:nvSpPr>
        <p:spPr bwMode="auto">
          <a:xfrm>
            <a:off x="467544" y="988441"/>
            <a:ext cx="2217738" cy="1143000"/>
          </a:xfrm>
          <a:prstGeom prst="star16">
            <a:avLst>
              <a:gd name="adj" fmla="val 3750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kumimoji="1" lang="en-US" altLang="zh-TW" sz="3200" b="1" dirty="0" smtClean="0">
                <a:solidFill>
                  <a:srgbClr val="CC0000"/>
                </a:solidFill>
                <a:latin typeface="Baskerville Old Face" pitchFamily="18" charset="0"/>
                <a:ea typeface="MS PGothic" pitchFamily="34" charset="-128"/>
              </a:rPr>
              <a:t>Taiwan</a:t>
            </a:r>
          </a:p>
        </p:txBody>
      </p:sp>
      <p:sp>
        <p:nvSpPr>
          <p:cNvPr id="394248" name="AutoShape 8"/>
          <p:cNvSpPr>
            <a:spLocks noChangeArrowheads="1"/>
          </p:cNvSpPr>
          <p:nvPr/>
        </p:nvSpPr>
        <p:spPr bwMode="auto">
          <a:xfrm>
            <a:off x="75674" y="1663700"/>
            <a:ext cx="9144000" cy="3709516"/>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660066"/>
          </a:solidFill>
          <a:ln w="9525">
            <a:solidFill>
              <a:schemeClr val="tx1"/>
            </a:solidFill>
            <a:miter lim="800000"/>
            <a:headEnd/>
            <a:tailEnd/>
          </a:ln>
          <a:effectLst/>
        </p:spPr>
        <p:txBody>
          <a:bodyPr wrap="none" anchor="ctr"/>
          <a:lstStyle/>
          <a:p>
            <a:pPr algn="ctr" fontAlgn="base">
              <a:lnSpc>
                <a:spcPts val="6000"/>
              </a:lnSpc>
              <a:spcBef>
                <a:spcPct val="0"/>
              </a:spcBef>
              <a:spcAft>
                <a:spcPct val="0"/>
              </a:spcAft>
              <a:buFont typeface="Arial" charset="0"/>
              <a:buNone/>
              <a:defRPr/>
            </a:pPr>
            <a:r>
              <a:rPr lang="zh-TW" altLang="en-US" sz="4000" b="1" dirty="0" smtClean="0">
                <a:solidFill>
                  <a:prstClr val="white"/>
                </a:solidFill>
                <a:effectLst>
                  <a:outerShdw blurRad="38100" dist="38100" dir="2700000" algn="tl">
                    <a:srgbClr val="000000"/>
                  </a:outerShdw>
                </a:effectLst>
                <a:latin typeface="華康魏碑體" pitchFamily="65" charset="-120"/>
                <a:ea typeface="華康魏碑體" pitchFamily="65" charset="-120"/>
              </a:rPr>
              <a:t>長者人權教學研究</a:t>
            </a:r>
            <a:endParaRPr lang="en-US" altLang="zh-TW" sz="4000" b="1" dirty="0" smtClean="0">
              <a:solidFill>
                <a:prstClr val="white"/>
              </a:solidFill>
              <a:effectLst>
                <a:outerShdw blurRad="38100" dist="38100" dir="2700000" algn="tl">
                  <a:srgbClr val="000000"/>
                </a:outerShdw>
              </a:effectLst>
              <a:latin typeface="華康魏碑體" pitchFamily="65" charset="-120"/>
              <a:ea typeface="華康魏碑體" pitchFamily="65" charset="-120"/>
            </a:endParaRPr>
          </a:p>
          <a:p>
            <a:pPr algn="ctr" fontAlgn="base">
              <a:lnSpc>
                <a:spcPts val="6000"/>
              </a:lnSpc>
              <a:spcBef>
                <a:spcPct val="0"/>
              </a:spcBef>
              <a:spcAft>
                <a:spcPct val="0"/>
              </a:spcAft>
              <a:buFont typeface="Arial" charset="0"/>
              <a:buNone/>
              <a:defRPr/>
            </a:pPr>
            <a:r>
              <a:rPr lang="zh-TW" altLang="en-US" sz="4000" b="1" dirty="0">
                <a:solidFill>
                  <a:srgbClr val="FFFF00"/>
                </a:solidFill>
                <a:effectLst>
                  <a:outerShdw blurRad="38100" dist="38100" dir="2700000" algn="tl">
                    <a:srgbClr val="000000"/>
                  </a:outerShdw>
                </a:effectLst>
                <a:latin typeface="華康隸書體W7" pitchFamily="65" charset="-120"/>
                <a:ea typeface="華康隸書體W7" pitchFamily="65" charset="-120"/>
              </a:rPr>
              <a:t>跨領域</a:t>
            </a:r>
            <a:r>
              <a:rPr lang="en-US" altLang="zh-TW" sz="4000" b="1" dirty="0">
                <a:solidFill>
                  <a:srgbClr val="FFFF00"/>
                </a:solidFill>
                <a:effectLst>
                  <a:outerShdw blurRad="38100" dist="38100" dir="2700000" algn="tl">
                    <a:srgbClr val="000000"/>
                  </a:outerShdw>
                </a:effectLst>
                <a:latin typeface="華康隸書體W7" pitchFamily="65" charset="-120"/>
                <a:ea typeface="華康隸書體W7" pitchFamily="65" charset="-120"/>
              </a:rPr>
              <a:t>\</a:t>
            </a:r>
            <a:r>
              <a:rPr lang="zh-TW" altLang="en-US" sz="4000" b="1" dirty="0">
                <a:solidFill>
                  <a:srgbClr val="FFFF00"/>
                </a:solidFill>
                <a:effectLst>
                  <a:outerShdw blurRad="38100" dist="38100" dir="2700000" algn="tl">
                    <a:srgbClr val="000000"/>
                  </a:outerShdw>
                </a:effectLst>
                <a:latin typeface="華康隸書體W7" pitchFamily="65" charset="-120"/>
                <a:ea typeface="華康隸書體W7" pitchFamily="65" charset="-120"/>
              </a:rPr>
              <a:t>跨境團隊</a:t>
            </a:r>
            <a:endParaRPr lang="en-US" altLang="zh-TW" sz="4000" b="1" dirty="0">
              <a:solidFill>
                <a:srgbClr val="FFFF00"/>
              </a:solidFill>
              <a:effectLst>
                <a:outerShdw blurRad="38100" dist="38100" dir="2700000" algn="tl">
                  <a:srgbClr val="000000"/>
                </a:outerShdw>
              </a:effectLst>
              <a:latin typeface="華康隸書體W7" pitchFamily="65" charset="-120"/>
              <a:ea typeface="華康隸書體W7" pitchFamily="65" charset="-120"/>
            </a:endParaRPr>
          </a:p>
        </p:txBody>
      </p:sp>
      <p:sp>
        <p:nvSpPr>
          <p:cNvPr id="7178" name="AutoShape 10"/>
          <p:cNvSpPr>
            <a:spLocks noChangeArrowheads="1"/>
          </p:cNvSpPr>
          <p:nvPr/>
        </p:nvSpPr>
        <p:spPr bwMode="auto">
          <a:xfrm>
            <a:off x="3419872" y="1412304"/>
            <a:ext cx="5040063" cy="719137"/>
          </a:xfrm>
          <a:prstGeom prst="wedgeRectCallout">
            <a:avLst>
              <a:gd name="adj1" fmla="val 21236"/>
              <a:gd name="adj2" fmla="val 117329"/>
            </a:avLst>
          </a:prstGeom>
          <a:solidFill>
            <a:srgbClr val="CCFF33"/>
          </a:solidFill>
          <a:ln w="381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lnSpc>
                <a:spcPts val="4600"/>
              </a:lnSpc>
              <a:spcBef>
                <a:spcPct val="0"/>
              </a:spcBef>
              <a:spcAft>
                <a:spcPct val="0"/>
              </a:spcAft>
            </a:pPr>
            <a:r>
              <a:rPr kumimoji="1" lang="zh-TW" altLang="en-US" sz="3200" b="1" dirty="0" smtClean="0">
                <a:solidFill>
                  <a:srgbClr val="003300"/>
                </a:solidFill>
                <a:latin typeface="Baskerville Old Face" pitchFamily="18" charset="0"/>
                <a:ea typeface="MS PGothic" pitchFamily="34" charset="-128"/>
              </a:rPr>
              <a:t>國際</a:t>
            </a:r>
            <a:r>
              <a:rPr kumimoji="1" lang="zh-TW" altLang="en-US" sz="3200" b="1" dirty="0">
                <a:solidFill>
                  <a:srgbClr val="003300"/>
                </a:solidFill>
                <a:latin typeface="Baskerville Old Face" pitchFamily="18" charset="0"/>
                <a:ea typeface="MS PGothic" pitchFamily="34" charset="-128"/>
              </a:rPr>
              <a:t>高齡社會及</a:t>
            </a:r>
            <a:r>
              <a:rPr kumimoji="1" lang="zh-TW" altLang="en-US" sz="3200" b="1" dirty="0" smtClean="0">
                <a:solidFill>
                  <a:srgbClr val="003300"/>
                </a:solidFill>
                <a:latin typeface="Baskerville Old Face" pitchFamily="18" charset="0"/>
                <a:ea typeface="MS PGothic" pitchFamily="34" charset="-128"/>
              </a:rPr>
              <a:t>人權借鏡</a:t>
            </a:r>
            <a:endParaRPr kumimoji="1" lang="en-US" altLang="zh-TW" sz="3200" b="1" dirty="0" smtClean="0">
              <a:solidFill>
                <a:srgbClr val="003300"/>
              </a:solidFill>
              <a:latin typeface="Baskerville Old Face" pitchFamily="18" charset="0"/>
              <a:ea typeface="MS PGothic" pitchFamily="34" charset="-128"/>
            </a:endParaRPr>
          </a:p>
        </p:txBody>
      </p:sp>
    </p:spTree>
    <p:extLst>
      <p:ext uri="{BB962C8B-B14F-4D97-AF65-F5344CB8AC3E}">
        <p14:creationId xmlns:p14="http://schemas.microsoft.com/office/powerpoint/2010/main" val="2149613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0470">
                                            <p:txEl>
                                              <p:pRg st="0" end="0"/>
                                            </p:txEl>
                                          </p:spTgt>
                                        </p:tgtEl>
                                        <p:attrNameLst>
                                          <p:attrName>style.visibility</p:attrName>
                                        </p:attrNameLst>
                                      </p:cBhvr>
                                      <p:to>
                                        <p:strVal val="visible"/>
                                      </p:to>
                                    </p:set>
                                    <p:animEffect transition="in" filter="blinds(horizontal)">
                                      <p:cBhvr>
                                        <p:cTn id="7" dur="500"/>
                                        <p:tgtEl>
                                          <p:spTgt spid="1904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9337"/>
                                        </p:tgtEl>
                                        <p:attrNameLst>
                                          <p:attrName>style.visibility</p:attrName>
                                        </p:attrNameLst>
                                      </p:cBhvr>
                                      <p:to>
                                        <p:strVal val="visible"/>
                                      </p:to>
                                    </p:set>
                                    <p:anim calcmode="lin" valueType="num">
                                      <p:cBhvr additive="base">
                                        <p:cTn id="12" dur="500" fill="hold"/>
                                        <p:tgtEl>
                                          <p:spTgt spid="99337"/>
                                        </p:tgtEl>
                                        <p:attrNameLst>
                                          <p:attrName>ppt_x</p:attrName>
                                        </p:attrNameLst>
                                      </p:cBhvr>
                                      <p:tavLst>
                                        <p:tav tm="0">
                                          <p:val>
                                            <p:strVal val="#ppt_x"/>
                                          </p:val>
                                        </p:tav>
                                        <p:tav tm="100000">
                                          <p:val>
                                            <p:strVal val="#ppt_x"/>
                                          </p:val>
                                        </p:tav>
                                      </p:tavLst>
                                    </p:anim>
                                    <p:anim calcmode="lin" valueType="num">
                                      <p:cBhvr additive="base">
                                        <p:cTn id="13" dur="500" fill="hold"/>
                                        <p:tgtEl>
                                          <p:spTgt spid="993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粉線G"/>
          <p:cNvPicPr>
            <a:picLocks noChangeAspect="1" noChangeArrowheads="1"/>
          </p:cNvPicPr>
          <p:nvPr/>
        </p:nvPicPr>
        <p:blipFill>
          <a:blip r:embed="rId3"/>
          <a:srcRect/>
          <a:stretch>
            <a:fillRect/>
          </a:stretch>
        </p:blipFill>
        <p:spPr bwMode="auto">
          <a:xfrm>
            <a:off x="2051050" y="815975"/>
            <a:ext cx="6049963" cy="236538"/>
          </a:xfrm>
          <a:prstGeom prst="rect">
            <a:avLst/>
          </a:prstGeom>
          <a:noFill/>
          <a:ln w="9525">
            <a:noFill/>
            <a:miter lim="800000"/>
            <a:headEnd/>
            <a:tailEnd/>
          </a:ln>
        </p:spPr>
      </p:pic>
      <p:pic>
        <p:nvPicPr>
          <p:cNvPr id="55299" name="Picture 4" descr="方格人(無字)"/>
          <p:cNvPicPr>
            <a:picLocks noChangeAspect="1" noChangeArrowheads="1"/>
          </p:cNvPicPr>
          <p:nvPr/>
        </p:nvPicPr>
        <p:blipFill>
          <a:blip r:embed="rId4">
            <a:clrChange>
              <a:clrFrom>
                <a:srgbClr val="FFFFFF"/>
              </a:clrFrom>
              <a:clrTo>
                <a:srgbClr val="FFFFFF">
                  <a:alpha val="0"/>
                </a:srgbClr>
              </a:clrTo>
            </a:clrChange>
          </a:blip>
          <a:srcRect t="1045"/>
          <a:stretch>
            <a:fillRect/>
          </a:stretch>
        </p:blipFill>
        <p:spPr bwMode="auto">
          <a:xfrm>
            <a:off x="0" y="964074"/>
            <a:ext cx="7911253" cy="6877127"/>
          </a:xfrm>
          <a:prstGeom prst="rect">
            <a:avLst/>
          </a:prstGeom>
          <a:noFill/>
          <a:ln w="9525">
            <a:noFill/>
            <a:miter lim="800000"/>
            <a:headEnd/>
            <a:tailEnd/>
          </a:ln>
        </p:spPr>
      </p:pic>
      <p:grpSp>
        <p:nvGrpSpPr>
          <p:cNvPr id="55300" name="Group 5"/>
          <p:cNvGrpSpPr>
            <a:grpSpLocks/>
          </p:cNvGrpSpPr>
          <p:nvPr/>
        </p:nvGrpSpPr>
        <p:grpSpPr bwMode="auto">
          <a:xfrm>
            <a:off x="3492500" y="2105025"/>
            <a:ext cx="2305050" cy="4752975"/>
            <a:chOff x="2336" y="1162"/>
            <a:chExt cx="1452" cy="2994"/>
          </a:xfrm>
        </p:grpSpPr>
        <p:pic>
          <p:nvPicPr>
            <p:cNvPr id="55312" name="Picture 6" descr="smile"/>
            <p:cNvPicPr>
              <a:picLocks noChangeAspect="1" noChangeArrowheads="1"/>
            </p:cNvPicPr>
            <p:nvPr/>
          </p:nvPicPr>
          <p:blipFill>
            <a:blip r:embed="rId5"/>
            <a:srcRect/>
            <a:stretch>
              <a:fillRect/>
            </a:stretch>
          </p:blipFill>
          <p:spPr bwMode="auto">
            <a:xfrm>
              <a:off x="2658" y="2390"/>
              <a:ext cx="1038" cy="360"/>
            </a:xfrm>
            <a:prstGeom prst="rect">
              <a:avLst/>
            </a:prstGeom>
            <a:noFill/>
            <a:ln w="9525">
              <a:noFill/>
              <a:miter lim="800000"/>
              <a:headEnd/>
              <a:tailEnd/>
            </a:ln>
          </p:spPr>
        </p:pic>
        <p:sp>
          <p:nvSpPr>
            <p:cNvPr id="55313" name="Oval 7"/>
            <p:cNvSpPr>
              <a:spLocks noChangeArrowheads="1"/>
            </p:cNvSpPr>
            <p:nvPr/>
          </p:nvSpPr>
          <p:spPr bwMode="auto">
            <a:xfrm>
              <a:off x="2336" y="1162"/>
              <a:ext cx="318" cy="272"/>
            </a:xfrm>
            <a:prstGeom prst="ellipse">
              <a:avLst/>
            </a:prstGeom>
            <a:solidFill>
              <a:schemeClr val="tx1"/>
            </a:solidFill>
            <a:ln w="12700" cap="sq">
              <a:solidFill>
                <a:schemeClr val="tx1"/>
              </a:solidFill>
              <a:round/>
              <a:headEnd type="none" w="sm" len="sm"/>
              <a:tailEnd type="none" w="sm" len="sm"/>
            </a:ln>
          </p:spPr>
          <p:txBody>
            <a:bodyPr wrap="none" anchor="ctr"/>
            <a:lstStyle/>
            <a:p>
              <a:pPr fontAlgn="base">
                <a:spcBef>
                  <a:spcPct val="0"/>
                </a:spcBef>
                <a:spcAft>
                  <a:spcPct val="0"/>
                </a:spcAft>
              </a:pPr>
              <a:endParaRPr kumimoji="1" lang="zh-TW" altLang="en-US" sz="3600">
                <a:solidFill>
                  <a:prstClr val="black"/>
                </a:solidFill>
                <a:latin typeface="Arial" charset="0"/>
              </a:endParaRPr>
            </a:p>
          </p:txBody>
        </p:sp>
        <p:sp>
          <p:nvSpPr>
            <p:cNvPr id="55314" name="Oval 8"/>
            <p:cNvSpPr>
              <a:spLocks noChangeArrowheads="1"/>
            </p:cNvSpPr>
            <p:nvPr/>
          </p:nvSpPr>
          <p:spPr bwMode="auto">
            <a:xfrm>
              <a:off x="3470" y="1298"/>
              <a:ext cx="318" cy="272"/>
            </a:xfrm>
            <a:prstGeom prst="ellipse">
              <a:avLst/>
            </a:prstGeom>
            <a:solidFill>
              <a:schemeClr val="tx1"/>
            </a:solidFill>
            <a:ln w="12700" cap="sq">
              <a:solidFill>
                <a:schemeClr val="tx1"/>
              </a:solidFill>
              <a:round/>
              <a:headEnd type="none" w="sm" len="sm"/>
              <a:tailEnd type="none" w="sm" len="sm"/>
            </a:ln>
          </p:spPr>
          <p:txBody>
            <a:bodyPr wrap="none" anchor="ctr"/>
            <a:lstStyle/>
            <a:p>
              <a:pPr fontAlgn="base">
                <a:spcBef>
                  <a:spcPct val="0"/>
                </a:spcBef>
                <a:spcAft>
                  <a:spcPct val="0"/>
                </a:spcAft>
              </a:pPr>
              <a:endParaRPr kumimoji="1" lang="zh-TW" altLang="en-US" sz="3600">
                <a:solidFill>
                  <a:prstClr val="black"/>
                </a:solidFill>
                <a:latin typeface="Arial" charset="0"/>
              </a:endParaRPr>
            </a:p>
          </p:txBody>
        </p:sp>
        <p:pic>
          <p:nvPicPr>
            <p:cNvPr id="55315" name="Picture 9" descr="方格腳藍G"/>
            <p:cNvPicPr>
              <a:picLocks noChangeAspect="1" noChangeArrowheads="1"/>
            </p:cNvPicPr>
            <p:nvPr/>
          </p:nvPicPr>
          <p:blipFill>
            <a:blip r:embed="rId6"/>
            <a:srcRect/>
            <a:stretch>
              <a:fillRect/>
            </a:stretch>
          </p:blipFill>
          <p:spPr bwMode="auto">
            <a:xfrm>
              <a:off x="2502" y="3473"/>
              <a:ext cx="1129" cy="683"/>
            </a:xfrm>
            <a:prstGeom prst="rect">
              <a:avLst/>
            </a:prstGeom>
            <a:noFill/>
            <a:ln w="9525">
              <a:noFill/>
              <a:miter lim="800000"/>
              <a:headEnd/>
              <a:tailEnd/>
            </a:ln>
          </p:spPr>
        </p:pic>
      </p:grpSp>
      <p:sp>
        <p:nvSpPr>
          <p:cNvPr id="55302" name="Text Box 11"/>
          <p:cNvSpPr txBox="1">
            <a:spLocks noChangeArrowheads="1"/>
          </p:cNvSpPr>
          <p:nvPr/>
        </p:nvSpPr>
        <p:spPr bwMode="auto">
          <a:xfrm>
            <a:off x="3707482" y="2628201"/>
            <a:ext cx="2952750" cy="584775"/>
          </a:xfrm>
          <a:prstGeom prst="rect">
            <a:avLst/>
          </a:prstGeom>
          <a:noFill/>
          <a:ln w="9525">
            <a:noFill/>
            <a:miter lim="800000"/>
            <a:headEnd/>
            <a:tailEnd/>
          </a:ln>
        </p:spPr>
        <p:txBody>
          <a:bodyPr>
            <a:spAutoFit/>
          </a:bodyPr>
          <a:lstStyle/>
          <a:p>
            <a:pPr fontAlgn="base">
              <a:spcBef>
                <a:spcPct val="50000"/>
              </a:spcBef>
              <a:spcAft>
                <a:spcPct val="0"/>
              </a:spcAft>
            </a:pPr>
            <a:r>
              <a:rPr kumimoji="1" lang="zh-TW" altLang="en-US" sz="3200" b="1" dirty="0">
                <a:solidFill>
                  <a:srgbClr val="CCFFFF"/>
                </a:solidFill>
                <a:latin typeface="Comic Sans MS" pitchFamily="66" charset="0"/>
                <a:ea typeface="華康隸書體W3" pitchFamily="65" charset="-120"/>
              </a:rPr>
              <a:t>樂</a:t>
            </a:r>
            <a:r>
              <a:rPr kumimoji="1" lang="zh-TW" altLang="en-US" sz="3200" b="1" dirty="0" smtClean="0">
                <a:solidFill>
                  <a:srgbClr val="CCFFFF"/>
                </a:solidFill>
                <a:latin typeface="Comic Sans MS" pitchFamily="66" charset="0"/>
                <a:ea typeface="華康隸書體W3" pitchFamily="65" charset="-120"/>
              </a:rPr>
              <a:t>齡志工</a:t>
            </a:r>
            <a:endParaRPr kumimoji="1" lang="en-US" altLang="zh-TW" sz="3200" b="1" dirty="0">
              <a:solidFill>
                <a:srgbClr val="CCFFFF"/>
              </a:solidFill>
              <a:latin typeface="Comic Sans MS" pitchFamily="66" charset="0"/>
              <a:ea typeface="華康隸書體W3" pitchFamily="65" charset="-120"/>
            </a:endParaRPr>
          </a:p>
        </p:txBody>
      </p:sp>
      <p:sp>
        <p:nvSpPr>
          <p:cNvPr id="55304" name="Text Box 13"/>
          <p:cNvSpPr txBox="1">
            <a:spLocks noChangeArrowheads="1"/>
          </p:cNvSpPr>
          <p:nvPr/>
        </p:nvSpPr>
        <p:spPr bwMode="auto">
          <a:xfrm>
            <a:off x="4788024" y="4488644"/>
            <a:ext cx="2664420" cy="584775"/>
          </a:xfrm>
          <a:prstGeom prst="rect">
            <a:avLst/>
          </a:prstGeom>
          <a:noFill/>
          <a:ln w="9525">
            <a:noFill/>
            <a:miter lim="800000"/>
            <a:headEnd/>
            <a:tailEnd/>
          </a:ln>
        </p:spPr>
        <p:txBody>
          <a:bodyPr wrap="square">
            <a:spAutoFit/>
          </a:bodyPr>
          <a:lstStyle/>
          <a:p>
            <a:pPr fontAlgn="base">
              <a:spcBef>
                <a:spcPct val="50000"/>
              </a:spcBef>
              <a:spcAft>
                <a:spcPct val="0"/>
              </a:spcAft>
            </a:pPr>
            <a:r>
              <a:rPr kumimoji="1" lang="zh-TW" altLang="en-US" sz="3200" b="1" dirty="0" smtClean="0">
                <a:solidFill>
                  <a:srgbClr val="800000"/>
                </a:solidFill>
                <a:latin typeface="Comic Sans MS" pitchFamily="66" charset="0"/>
                <a:ea typeface="華康隸書體W3" pitchFamily="65" charset="-120"/>
              </a:rPr>
              <a:t>樂齡學習</a:t>
            </a:r>
            <a:endParaRPr kumimoji="1" lang="en-US" altLang="zh-TW" sz="3200" b="1" dirty="0">
              <a:solidFill>
                <a:srgbClr val="800000"/>
              </a:solidFill>
              <a:latin typeface="Comic Sans MS" pitchFamily="66" charset="0"/>
              <a:ea typeface="華康隸書體W3" pitchFamily="65" charset="-120"/>
            </a:endParaRPr>
          </a:p>
        </p:txBody>
      </p:sp>
      <p:sp>
        <p:nvSpPr>
          <p:cNvPr id="55305" name="Text Box 14"/>
          <p:cNvSpPr txBox="1">
            <a:spLocks noChangeArrowheads="1"/>
          </p:cNvSpPr>
          <p:nvPr/>
        </p:nvSpPr>
        <p:spPr bwMode="auto">
          <a:xfrm>
            <a:off x="2852079" y="4000348"/>
            <a:ext cx="2160588" cy="523220"/>
          </a:xfrm>
          <a:prstGeom prst="rect">
            <a:avLst/>
          </a:prstGeom>
          <a:noFill/>
          <a:ln w="9525">
            <a:noFill/>
            <a:miter lim="800000"/>
            <a:headEnd/>
            <a:tailEnd/>
          </a:ln>
        </p:spPr>
        <p:txBody>
          <a:bodyPr>
            <a:spAutoFit/>
          </a:bodyPr>
          <a:lstStyle/>
          <a:p>
            <a:pPr fontAlgn="base">
              <a:spcBef>
                <a:spcPct val="50000"/>
              </a:spcBef>
              <a:spcAft>
                <a:spcPct val="0"/>
              </a:spcAft>
            </a:pPr>
            <a:r>
              <a:rPr kumimoji="1" lang="zh-TW" altLang="en-US" sz="2800" b="1" dirty="0" smtClean="0">
                <a:solidFill>
                  <a:srgbClr val="660066"/>
                </a:solidFill>
                <a:latin typeface="Comic Sans MS" pitchFamily="66" charset="0"/>
                <a:ea typeface="華康隸書體W3" pitchFamily="65" charset="-120"/>
              </a:rPr>
              <a:t>樂齡社區</a:t>
            </a:r>
            <a:endParaRPr kumimoji="1" lang="en-US" altLang="zh-TW" sz="2800" b="1" dirty="0">
              <a:solidFill>
                <a:srgbClr val="660066"/>
              </a:solidFill>
              <a:latin typeface="Comic Sans MS" pitchFamily="66" charset="0"/>
              <a:ea typeface="華康隸書體W3" pitchFamily="65" charset="-120"/>
            </a:endParaRPr>
          </a:p>
        </p:txBody>
      </p:sp>
      <p:sp>
        <p:nvSpPr>
          <p:cNvPr id="173071" name="Text Box 15"/>
          <p:cNvSpPr txBox="1">
            <a:spLocks noChangeArrowheads="1"/>
          </p:cNvSpPr>
          <p:nvPr/>
        </p:nvSpPr>
        <p:spPr bwMode="auto">
          <a:xfrm>
            <a:off x="3851914" y="1391350"/>
            <a:ext cx="2160588" cy="523220"/>
          </a:xfrm>
          <a:prstGeom prst="rect">
            <a:avLst/>
          </a:prstGeom>
          <a:noFill/>
          <a:ln w="9525">
            <a:noFill/>
            <a:miter lim="800000"/>
            <a:headEnd/>
            <a:tailEnd/>
          </a:ln>
        </p:spPr>
        <p:txBody>
          <a:bodyPr wrap="square">
            <a:spAutoFit/>
          </a:bodyPr>
          <a:lstStyle/>
          <a:p>
            <a:pPr fontAlgn="base">
              <a:spcBef>
                <a:spcPct val="50000"/>
              </a:spcBef>
              <a:spcAft>
                <a:spcPct val="0"/>
              </a:spcAft>
            </a:pPr>
            <a:r>
              <a:rPr kumimoji="1" lang="zh-TW" altLang="en-US" sz="2800" b="1" dirty="0" smtClean="0">
                <a:solidFill>
                  <a:prstClr val="white"/>
                </a:solidFill>
                <a:latin typeface="Comic Sans MS" pitchFamily="66" charset="0"/>
                <a:ea typeface="華康中圓體" pitchFamily="49" charset="-120"/>
              </a:rPr>
              <a:t>智慧老人</a:t>
            </a:r>
            <a:endParaRPr kumimoji="1" lang="en-US" altLang="zh-TW" sz="2800" b="1" dirty="0">
              <a:solidFill>
                <a:prstClr val="white"/>
              </a:solidFill>
              <a:latin typeface="Comic Sans MS" pitchFamily="66" charset="0"/>
              <a:ea typeface="華康中圓體" pitchFamily="49" charset="-120"/>
            </a:endParaRPr>
          </a:p>
        </p:txBody>
      </p:sp>
      <p:sp>
        <p:nvSpPr>
          <p:cNvPr id="55309" name="Text Box 13"/>
          <p:cNvSpPr txBox="1">
            <a:spLocks noChangeArrowheads="1"/>
          </p:cNvSpPr>
          <p:nvPr/>
        </p:nvSpPr>
        <p:spPr bwMode="auto">
          <a:xfrm>
            <a:off x="2771800" y="3193812"/>
            <a:ext cx="1827140" cy="523220"/>
          </a:xfrm>
          <a:prstGeom prst="rect">
            <a:avLst/>
          </a:prstGeom>
          <a:noFill/>
          <a:ln w="9525">
            <a:noFill/>
            <a:miter lim="800000"/>
            <a:headEnd/>
            <a:tailEnd/>
          </a:ln>
        </p:spPr>
        <p:txBody>
          <a:bodyPr wrap="square">
            <a:spAutoFit/>
          </a:bodyPr>
          <a:lstStyle/>
          <a:p>
            <a:pPr fontAlgn="base">
              <a:spcBef>
                <a:spcPct val="50000"/>
              </a:spcBef>
              <a:spcAft>
                <a:spcPct val="0"/>
              </a:spcAft>
            </a:pPr>
            <a:r>
              <a:rPr kumimoji="1" lang="zh-TW" altLang="en-US" sz="2800" b="1" dirty="0" smtClean="0">
                <a:solidFill>
                  <a:srgbClr val="FFFF66"/>
                </a:solidFill>
                <a:latin typeface="微軟正黑體"/>
                <a:ea typeface="微軟正黑體"/>
              </a:rPr>
              <a:t>健康老人</a:t>
            </a:r>
            <a:endParaRPr kumimoji="1" lang="en-US" altLang="zh-TW" sz="2800" b="1" dirty="0">
              <a:solidFill>
                <a:srgbClr val="FFFF66"/>
              </a:solidFill>
              <a:latin typeface="微軟正黑體"/>
              <a:ea typeface="微軟正黑體"/>
            </a:endParaRPr>
          </a:p>
        </p:txBody>
      </p:sp>
      <p:sp>
        <p:nvSpPr>
          <p:cNvPr id="55310" name="Text Box 13"/>
          <p:cNvSpPr txBox="1">
            <a:spLocks noChangeArrowheads="1"/>
          </p:cNvSpPr>
          <p:nvPr/>
        </p:nvSpPr>
        <p:spPr bwMode="auto">
          <a:xfrm>
            <a:off x="4094829" y="5494555"/>
            <a:ext cx="1851783" cy="954107"/>
          </a:xfrm>
          <a:prstGeom prst="rect">
            <a:avLst/>
          </a:prstGeom>
          <a:noFill/>
          <a:ln w="9525">
            <a:noFill/>
            <a:miter lim="800000"/>
            <a:headEnd/>
            <a:tailEnd/>
          </a:ln>
        </p:spPr>
        <p:txBody>
          <a:bodyPr wrap="square">
            <a:spAutoFit/>
          </a:bodyPr>
          <a:lstStyle/>
          <a:p>
            <a:pPr fontAlgn="base">
              <a:spcAft>
                <a:spcPct val="0"/>
              </a:spcAft>
            </a:pPr>
            <a:r>
              <a:rPr kumimoji="1" lang="zh-TW" altLang="en-US" sz="2800" b="1" dirty="0" smtClean="0">
                <a:solidFill>
                  <a:prstClr val="white"/>
                </a:solidFill>
                <a:latin typeface="Comic Sans MS" pitchFamily="66" charset="0"/>
                <a:ea typeface="華康隸書體W3" pitchFamily="65" charset="-120"/>
              </a:rPr>
              <a:t>法規</a:t>
            </a:r>
            <a:endParaRPr kumimoji="1" lang="en-US" altLang="zh-TW" sz="2800" b="1" dirty="0" smtClean="0">
              <a:solidFill>
                <a:prstClr val="white"/>
              </a:solidFill>
              <a:latin typeface="Comic Sans MS" pitchFamily="66" charset="0"/>
              <a:ea typeface="華康隸書體W3" pitchFamily="65" charset="-120"/>
            </a:endParaRPr>
          </a:p>
          <a:p>
            <a:pPr fontAlgn="base">
              <a:spcAft>
                <a:spcPct val="0"/>
              </a:spcAft>
            </a:pPr>
            <a:r>
              <a:rPr kumimoji="1" lang="zh-TW" altLang="en-US" sz="2800" b="1" dirty="0" smtClean="0">
                <a:solidFill>
                  <a:prstClr val="white"/>
                </a:solidFill>
                <a:latin typeface="Comic Sans MS" pitchFamily="66" charset="0"/>
                <a:ea typeface="華康隸書體W3" pitchFamily="65" charset="-120"/>
              </a:rPr>
              <a:t>預算</a:t>
            </a:r>
            <a:endParaRPr kumimoji="1" lang="en-US" altLang="zh-TW" sz="2800" b="1" dirty="0">
              <a:solidFill>
                <a:prstClr val="white"/>
              </a:solidFill>
              <a:latin typeface="Comic Sans MS" pitchFamily="66" charset="0"/>
              <a:ea typeface="華康隸書體W3" pitchFamily="65" charset="-120"/>
            </a:endParaRPr>
          </a:p>
        </p:txBody>
      </p:sp>
      <p:sp>
        <p:nvSpPr>
          <p:cNvPr id="55311" name="Text Box 13"/>
          <p:cNvSpPr txBox="1">
            <a:spLocks noChangeArrowheads="1"/>
          </p:cNvSpPr>
          <p:nvPr/>
        </p:nvSpPr>
        <p:spPr bwMode="auto">
          <a:xfrm>
            <a:off x="4643653" y="3647831"/>
            <a:ext cx="2448627" cy="584775"/>
          </a:xfrm>
          <a:prstGeom prst="rect">
            <a:avLst/>
          </a:prstGeom>
          <a:noFill/>
          <a:ln w="9525">
            <a:noFill/>
            <a:miter lim="800000"/>
            <a:headEnd/>
            <a:tailEnd/>
          </a:ln>
        </p:spPr>
        <p:txBody>
          <a:bodyPr wrap="square">
            <a:spAutoFit/>
          </a:bodyPr>
          <a:lstStyle/>
          <a:p>
            <a:pPr fontAlgn="base">
              <a:spcBef>
                <a:spcPct val="50000"/>
              </a:spcBef>
              <a:spcAft>
                <a:spcPct val="0"/>
              </a:spcAft>
            </a:pPr>
            <a:r>
              <a:rPr kumimoji="1" lang="zh-TW" altLang="en-US" sz="3200" b="1" dirty="0" smtClean="0">
                <a:solidFill>
                  <a:srgbClr val="006600"/>
                </a:solidFill>
                <a:latin typeface="Comic Sans MS" pitchFamily="66" charset="0"/>
                <a:ea typeface="華康隸書體W3" pitchFamily="65" charset="-120"/>
              </a:rPr>
              <a:t> 快樂老人</a:t>
            </a:r>
            <a:endParaRPr kumimoji="1" lang="en-US" altLang="zh-TW" sz="3200" b="1" dirty="0">
              <a:solidFill>
                <a:srgbClr val="006600"/>
              </a:solidFill>
              <a:latin typeface="Comic Sans MS" pitchFamily="66" charset="0"/>
              <a:ea typeface="華康隸書體W3" pitchFamily="65" charset="-120"/>
            </a:endParaRPr>
          </a:p>
        </p:txBody>
      </p:sp>
      <p:sp>
        <p:nvSpPr>
          <p:cNvPr id="21" name="Rectangle 38"/>
          <p:cNvSpPr txBox="1">
            <a:spLocks noChangeArrowheads="1"/>
          </p:cNvSpPr>
          <p:nvPr/>
        </p:nvSpPr>
        <p:spPr bwMode="auto">
          <a:xfrm>
            <a:off x="485896" y="207762"/>
            <a:ext cx="8185376" cy="73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a:lstStyle>
          <a:p>
            <a:r>
              <a:rPr lang="zh-TW" altLang="en-US" sz="4000" b="1" dirty="0" smtClean="0">
                <a:solidFill>
                  <a:srgbClr val="333399"/>
                </a:solidFill>
                <a:latin typeface="華康POP1體W5" pitchFamily="81" charset="-120"/>
                <a:ea typeface="華康POP1體W5" pitchFamily="81" charset="-120"/>
              </a:rPr>
              <a:t>高齡者全人保障</a:t>
            </a:r>
          </a:p>
        </p:txBody>
      </p:sp>
      <p:sp>
        <p:nvSpPr>
          <p:cNvPr id="22" name="Text Box 13"/>
          <p:cNvSpPr txBox="1">
            <a:spLocks noChangeArrowheads="1"/>
          </p:cNvSpPr>
          <p:nvPr/>
        </p:nvSpPr>
        <p:spPr bwMode="auto">
          <a:xfrm>
            <a:off x="2852079" y="4860069"/>
            <a:ext cx="1944688" cy="523220"/>
          </a:xfrm>
          <a:prstGeom prst="rect">
            <a:avLst/>
          </a:prstGeom>
          <a:noFill/>
          <a:ln w="9525">
            <a:noFill/>
            <a:miter lim="800000"/>
            <a:headEnd/>
            <a:tailEnd/>
          </a:ln>
        </p:spPr>
        <p:txBody>
          <a:bodyPr>
            <a:spAutoFit/>
          </a:bodyPr>
          <a:lstStyle/>
          <a:p>
            <a:pPr fontAlgn="base">
              <a:spcBef>
                <a:spcPct val="50000"/>
              </a:spcBef>
              <a:spcAft>
                <a:spcPct val="0"/>
              </a:spcAft>
            </a:pPr>
            <a:r>
              <a:rPr kumimoji="1" lang="zh-TW" altLang="en-US" sz="2800" b="1" dirty="0" smtClean="0">
                <a:solidFill>
                  <a:srgbClr val="99FF99"/>
                </a:solidFill>
                <a:latin typeface="微軟正黑體"/>
                <a:ea typeface="微軟正黑體"/>
              </a:rPr>
              <a:t>經濟保障</a:t>
            </a:r>
            <a:endParaRPr kumimoji="1" lang="en-US" altLang="zh-TW" sz="2800" b="1" dirty="0">
              <a:solidFill>
                <a:srgbClr val="99FF99"/>
              </a:solidFill>
              <a:latin typeface="微軟正黑體"/>
              <a:ea typeface="微軟正黑體"/>
            </a:endParaRPr>
          </a:p>
        </p:txBody>
      </p:sp>
      <p:pic>
        <p:nvPicPr>
          <p:cNvPr id="27" name="Picture 17" descr="What is the Global Dimension?"/>
          <p:cNvPicPr>
            <a:picLocks noChangeAspect="1" noChangeArrowheads="1"/>
          </p:cNvPicPr>
          <p:nvPr/>
        </p:nvPicPr>
        <p:blipFill>
          <a:blip r:embed="rId7"/>
          <a:srcRect/>
          <a:stretch>
            <a:fillRect/>
          </a:stretch>
        </p:blipFill>
        <p:spPr bwMode="auto">
          <a:xfrm>
            <a:off x="7560691" y="-545"/>
            <a:ext cx="1547813" cy="1557337"/>
          </a:xfrm>
          <a:prstGeom prst="rect">
            <a:avLst/>
          </a:prstGeom>
          <a:noFill/>
          <a:ln w="9525">
            <a:noFill/>
            <a:miter lim="800000"/>
            <a:headEnd/>
            <a:tailEnd/>
          </a:ln>
        </p:spPr>
      </p:pic>
    </p:spTree>
    <p:extLst>
      <p:ext uri="{BB962C8B-B14F-4D97-AF65-F5344CB8AC3E}">
        <p14:creationId xmlns:p14="http://schemas.microsoft.com/office/powerpoint/2010/main" val="369090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310">
                                            <p:txEl>
                                              <p:pRg st="0" end="0"/>
                                            </p:txEl>
                                          </p:spTgt>
                                        </p:tgtEl>
                                        <p:attrNameLst>
                                          <p:attrName>style.visibility</p:attrName>
                                        </p:attrNameLst>
                                      </p:cBhvr>
                                      <p:to>
                                        <p:strVal val="visible"/>
                                      </p:to>
                                    </p:set>
                                    <p:anim calcmode="lin" valueType="num">
                                      <p:cBhvr additive="base">
                                        <p:cTn id="7" dur="500" fill="hold"/>
                                        <p:tgtEl>
                                          <p:spTgt spid="553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3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310">
                                            <p:txEl>
                                              <p:pRg st="1" end="1"/>
                                            </p:txEl>
                                          </p:spTgt>
                                        </p:tgtEl>
                                        <p:attrNameLst>
                                          <p:attrName>style.visibility</p:attrName>
                                        </p:attrNameLst>
                                      </p:cBhvr>
                                      <p:to>
                                        <p:strVal val="visible"/>
                                      </p:to>
                                    </p:set>
                                    <p:anim calcmode="lin" valueType="num">
                                      <p:cBhvr additive="base">
                                        <p:cTn id="11" dur="500" fill="hold"/>
                                        <p:tgtEl>
                                          <p:spTgt spid="553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3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方格人(無字)"/>
          <p:cNvPicPr>
            <a:picLocks noChangeAspect="1" noChangeArrowheads="1"/>
          </p:cNvPicPr>
          <p:nvPr/>
        </p:nvPicPr>
        <p:blipFill>
          <a:blip r:embed="rId2">
            <a:clrChange>
              <a:clrFrom>
                <a:srgbClr val="FFFFFF"/>
              </a:clrFrom>
              <a:clrTo>
                <a:srgbClr val="FFFFFF">
                  <a:alpha val="0"/>
                </a:srgbClr>
              </a:clrTo>
            </a:clrChange>
          </a:blip>
          <a:srcRect t="1045"/>
          <a:stretch>
            <a:fillRect/>
          </a:stretch>
        </p:blipFill>
        <p:spPr bwMode="auto">
          <a:xfrm>
            <a:off x="4521377" y="3258999"/>
            <a:ext cx="4710200" cy="4094502"/>
          </a:xfrm>
          <a:prstGeom prst="rect">
            <a:avLst/>
          </a:prstGeom>
          <a:noFill/>
          <a:ln w="9525">
            <a:noFill/>
            <a:miter lim="800000"/>
            <a:headEnd/>
            <a:tailEnd/>
          </a:ln>
        </p:spPr>
      </p:pic>
      <p:pic>
        <p:nvPicPr>
          <p:cNvPr id="5" name="Picture 4" descr="方格人(無字)"/>
          <p:cNvPicPr>
            <a:picLocks noChangeAspect="1" noChangeArrowheads="1"/>
          </p:cNvPicPr>
          <p:nvPr/>
        </p:nvPicPr>
        <p:blipFill>
          <a:blip r:embed="rId2">
            <a:clrChange>
              <a:clrFrom>
                <a:srgbClr val="FFFFFF"/>
              </a:clrFrom>
              <a:clrTo>
                <a:srgbClr val="FFFFFF">
                  <a:alpha val="0"/>
                </a:srgbClr>
              </a:clrTo>
            </a:clrChange>
          </a:blip>
          <a:srcRect t="1045"/>
          <a:stretch>
            <a:fillRect/>
          </a:stretch>
        </p:blipFill>
        <p:spPr bwMode="auto">
          <a:xfrm>
            <a:off x="-801212" y="979045"/>
            <a:ext cx="4824536" cy="4193893"/>
          </a:xfrm>
          <a:prstGeom prst="rect">
            <a:avLst/>
          </a:prstGeom>
          <a:noFill/>
          <a:ln w="9525">
            <a:noFill/>
            <a:miter lim="800000"/>
            <a:headEnd/>
            <a:tailEnd/>
          </a:ln>
        </p:spPr>
      </p:pic>
      <p:pic>
        <p:nvPicPr>
          <p:cNvPr id="6" name="Picture 4" descr="方格人(無字)"/>
          <p:cNvPicPr>
            <a:picLocks noChangeAspect="1" noChangeArrowheads="1"/>
          </p:cNvPicPr>
          <p:nvPr/>
        </p:nvPicPr>
        <p:blipFill>
          <a:blip r:embed="rId2">
            <a:clrChange>
              <a:clrFrom>
                <a:srgbClr val="FFFFFF"/>
              </a:clrFrom>
              <a:clrTo>
                <a:srgbClr val="FFFFFF">
                  <a:alpha val="0"/>
                </a:srgbClr>
              </a:clrTo>
            </a:clrChange>
          </a:blip>
          <a:srcRect t="1045"/>
          <a:stretch>
            <a:fillRect/>
          </a:stretch>
        </p:blipFill>
        <p:spPr bwMode="auto">
          <a:xfrm>
            <a:off x="5685231" y="1138872"/>
            <a:ext cx="3501788" cy="2823435"/>
          </a:xfrm>
          <a:prstGeom prst="rect">
            <a:avLst/>
          </a:prstGeom>
          <a:noFill/>
          <a:ln w="9525">
            <a:noFill/>
            <a:miter lim="800000"/>
            <a:headEnd/>
            <a:tailEnd/>
          </a:ln>
        </p:spPr>
      </p:pic>
      <p:grpSp>
        <p:nvGrpSpPr>
          <p:cNvPr id="7" name="Group 5"/>
          <p:cNvGrpSpPr>
            <a:grpSpLocks/>
          </p:cNvGrpSpPr>
          <p:nvPr/>
        </p:nvGrpSpPr>
        <p:grpSpPr bwMode="auto">
          <a:xfrm>
            <a:off x="1331640" y="1774881"/>
            <a:ext cx="1139137" cy="2734239"/>
            <a:chOff x="2336" y="1162"/>
            <a:chExt cx="1452" cy="2994"/>
          </a:xfrm>
        </p:grpSpPr>
        <p:pic>
          <p:nvPicPr>
            <p:cNvPr id="8" name="Picture 6" descr="smile"/>
            <p:cNvPicPr>
              <a:picLocks noChangeAspect="1" noChangeArrowheads="1"/>
            </p:cNvPicPr>
            <p:nvPr/>
          </p:nvPicPr>
          <p:blipFill>
            <a:blip r:embed="rId3"/>
            <a:srcRect/>
            <a:stretch>
              <a:fillRect/>
            </a:stretch>
          </p:blipFill>
          <p:spPr bwMode="auto">
            <a:xfrm>
              <a:off x="2658" y="2390"/>
              <a:ext cx="1038" cy="360"/>
            </a:xfrm>
            <a:prstGeom prst="rect">
              <a:avLst/>
            </a:prstGeom>
            <a:noFill/>
            <a:ln w="9525">
              <a:noFill/>
              <a:miter lim="800000"/>
              <a:headEnd/>
              <a:tailEnd/>
            </a:ln>
          </p:spPr>
        </p:pic>
        <p:sp>
          <p:nvSpPr>
            <p:cNvPr id="9" name="Oval 7"/>
            <p:cNvSpPr>
              <a:spLocks noChangeArrowheads="1"/>
            </p:cNvSpPr>
            <p:nvPr/>
          </p:nvSpPr>
          <p:spPr bwMode="auto">
            <a:xfrm>
              <a:off x="2336" y="1162"/>
              <a:ext cx="318" cy="272"/>
            </a:xfrm>
            <a:prstGeom prst="ellipse">
              <a:avLst/>
            </a:prstGeom>
            <a:solidFill>
              <a:schemeClr val="tx1"/>
            </a:solidFill>
            <a:ln w="12700" cap="sq">
              <a:solidFill>
                <a:schemeClr val="tx1"/>
              </a:solidFill>
              <a:round/>
              <a:headEnd type="none" w="sm" len="sm"/>
              <a:tailEnd type="none" w="sm" len="sm"/>
            </a:ln>
          </p:spPr>
          <p:txBody>
            <a:bodyPr wrap="none" anchor="ctr"/>
            <a:lstStyle/>
            <a:p>
              <a:pPr fontAlgn="base">
                <a:spcBef>
                  <a:spcPct val="0"/>
                </a:spcBef>
                <a:spcAft>
                  <a:spcPct val="0"/>
                </a:spcAft>
              </a:pPr>
              <a:endParaRPr kumimoji="1" lang="zh-TW" altLang="en-US" sz="3600">
                <a:solidFill>
                  <a:prstClr val="black"/>
                </a:solidFill>
                <a:latin typeface="Arial" charset="0"/>
              </a:endParaRPr>
            </a:p>
          </p:txBody>
        </p:sp>
        <p:sp>
          <p:nvSpPr>
            <p:cNvPr id="10" name="Oval 8"/>
            <p:cNvSpPr>
              <a:spLocks noChangeArrowheads="1"/>
            </p:cNvSpPr>
            <p:nvPr/>
          </p:nvSpPr>
          <p:spPr bwMode="auto">
            <a:xfrm>
              <a:off x="3470" y="1298"/>
              <a:ext cx="318" cy="272"/>
            </a:xfrm>
            <a:prstGeom prst="ellipse">
              <a:avLst/>
            </a:prstGeom>
            <a:solidFill>
              <a:schemeClr val="tx1"/>
            </a:solidFill>
            <a:ln w="12700" cap="sq">
              <a:solidFill>
                <a:schemeClr val="tx1"/>
              </a:solidFill>
              <a:round/>
              <a:headEnd type="none" w="sm" len="sm"/>
              <a:tailEnd type="none" w="sm" len="sm"/>
            </a:ln>
          </p:spPr>
          <p:txBody>
            <a:bodyPr wrap="none" anchor="ctr"/>
            <a:lstStyle/>
            <a:p>
              <a:pPr fontAlgn="base">
                <a:spcBef>
                  <a:spcPct val="0"/>
                </a:spcBef>
                <a:spcAft>
                  <a:spcPct val="0"/>
                </a:spcAft>
              </a:pPr>
              <a:endParaRPr kumimoji="1" lang="zh-TW" altLang="en-US" sz="3600">
                <a:solidFill>
                  <a:prstClr val="black"/>
                </a:solidFill>
                <a:latin typeface="Arial" charset="0"/>
              </a:endParaRPr>
            </a:p>
          </p:txBody>
        </p:sp>
        <p:pic>
          <p:nvPicPr>
            <p:cNvPr id="11" name="Picture 9" descr="方格腳藍G"/>
            <p:cNvPicPr>
              <a:picLocks noChangeAspect="1" noChangeArrowheads="1"/>
            </p:cNvPicPr>
            <p:nvPr/>
          </p:nvPicPr>
          <p:blipFill>
            <a:blip r:embed="rId4"/>
            <a:srcRect/>
            <a:stretch>
              <a:fillRect/>
            </a:stretch>
          </p:blipFill>
          <p:spPr bwMode="auto">
            <a:xfrm>
              <a:off x="2502" y="3473"/>
              <a:ext cx="1129" cy="683"/>
            </a:xfrm>
            <a:prstGeom prst="rect">
              <a:avLst/>
            </a:prstGeom>
            <a:noFill/>
            <a:ln w="9525">
              <a:noFill/>
              <a:miter lim="800000"/>
              <a:headEnd/>
              <a:tailEnd/>
            </a:ln>
          </p:spPr>
        </p:pic>
      </p:grpSp>
      <p:pic>
        <p:nvPicPr>
          <p:cNvPr id="12" name="Picture 4" descr="方格人(無字)"/>
          <p:cNvPicPr>
            <a:picLocks noChangeAspect="1" noChangeArrowheads="1"/>
          </p:cNvPicPr>
          <p:nvPr/>
        </p:nvPicPr>
        <p:blipFill>
          <a:blip r:embed="rId2">
            <a:clrChange>
              <a:clrFrom>
                <a:srgbClr val="FFFFFF"/>
              </a:clrFrom>
              <a:clrTo>
                <a:srgbClr val="FFFFFF">
                  <a:alpha val="0"/>
                </a:srgbClr>
              </a:clrTo>
            </a:clrChange>
          </a:blip>
          <a:srcRect t="1045"/>
          <a:stretch>
            <a:fillRect/>
          </a:stretch>
        </p:blipFill>
        <p:spPr bwMode="auto">
          <a:xfrm>
            <a:off x="962041" y="3097803"/>
            <a:ext cx="5449280" cy="4492106"/>
          </a:xfrm>
          <a:prstGeom prst="rect">
            <a:avLst/>
          </a:prstGeom>
          <a:noFill/>
          <a:ln w="9525">
            <a:noFill/>
            <a:miter lim="800000"/>
            <a:headEnd/>
            <a:tailEnd/>
          </a:ln>
        </p:spPr>
      </p:pic>
      <p:grpSp>
        <p:nvGrpSpPr>
          <p:cNvPr id="14" name="Group 5"/>
          <p:cNvGrpSpPr>
            <a:grpSpLocks/>
          </p:cNvGrpSpPr>
          <p:nvPr/>
        </p:nvGrpSpPr>
        <p:grpSpPr bwMode="auto">
          <a:xfrm>
            <a:off x="7278558" y="1632268"/>
            <a:ext cx="866146" cy="1793799"/>
            <a:chOff x="2336" y="1162"/>
            <a:chExt cx="1452" cy="2994"/>
          </a:xfrm>
        </p:grpSpPr>
        <p:pic>
          <p:nvPicPr>
            <p:cNvPr id="15" name="Picture 6" descr="smile"/>
            <p:cNvPicPr>
              <a:picLocks noChangeAspect="1" noChangeArrowheads="1"/>
            </p:cNvPicPr>
            <p:nvPr/>
          </p:nvPicPr>
          <p:blipFill>
            <a:blip r:embed="rId3"/>
            <a:srcRect/>
            <a:stretch>
              <a:fillRect/>
            </a:stretch>
          </p:blipFill>
          <p:spPr bwMode="auto">
            <a:xfrm>
              <a:off x="2658" y="2390"/>
              <a:ext cx="1038" cy="360"/>
            </a:xfrm>
            <a:prstGeom prst="rect">
              <a:avLst/>
            </a:prstGeom>
            <a:noFill/>
            <a:ln w="9525">
              <a:noFill/>
              <a:miter lim="800000"/>
              <a:headEnd/>
              <a:tailEnd/>
            </a:ln>
          </p:spPr>
        </p:pic>
        <p:sp>
          <p:nvSpPr>
            <p:cNvPr id="16" name="Oval 7"/>
            <p:cNvSpPr>
              <a:spLocks noChangeArrowheads="1"/>
            </p:cNvSpPr>
            <p:nvPr/>
          </p:nvSpPr>
          <p:spPr bwMode="auto">
            <a:xfrm>
              <a:off x="2336" y="1162"/>
              <a:ext cx="318" cy="272"/>
            </a:xfrm>
            <a:prstGeom prst="ellipse">
              <a:avLst/>
            </a:prstGeom>
            <a:solidFill>
              <a:schemeClr val="tx1"/>
            </a:solidFill>
            <a:ln w="12700" cap="sq">
              <a:solidFill>
                <a:schemeClr val="tx1"/>
              </a:solidFill>
              <a:round/>
              <a:headEnd type="none" w="sm" len="sm"/>
              <a:tailEnd type="none" w="sm" len="sm"/>
            </a:ln>
          </p:spPr>
          <p:txBody>
            <a:bodyPr wrap="none" anchor="ctr"/>
            <a:lstStyle/>
            <a:p>
              <a:pPr fontAlgn="base">
                <a:spcBef>
                  <a:spcPct val="0"/>
                </a:spcBef>
                <a:spcAft>
                  <a:spcPct val="0"/>
                </a:spcAft>
              </a:pPr>
              <a:endParaRPr kumimoji="1" lang="zh-TW" altLang="en-US" sz="3600">
                <a:solidFill>
                  <a:prstClr val="black"/>
                </a:solidFill>
                <a:latin typeface="Arial" charset="0"/>
              </a:endParaRPr>
            </a:p>
          </p:txBody>
        </p:sp>
        <p:sp>
          <p:nvSpPr>
            <p:cNvPr id="17" name="Oval 8"/>
            <p:cNvSpPr>
              <a:spLocks noChangeArrowheads="1"/>
            </p:cNvSpPr>
            <p:nvPr/>
          </p:nvSpPr>
          <p:spPr bwMode="auto">
            <a:xfrm>
              <a:off x="3470" y="1298"/>
              <a:ext cx="318" cy="272"/>
            </a:xfrm>
            <a:prstGeom prst="ellipse">
              <a:avLst/>
            </a:prstGeom>
            <a:solidFill>
              <a:schemeClr val="tx1"/>
            </a:solidFill>
            <a:ln w="12700" cap="sq">
              <a:solidFill>
                <a:schemeClr val="tx1"/>
              </a:solidFill>
              <a:round/>
              <a:headEnd type="none" w="sm" len="sm"/>
              <a:tailEnd type="none" w="sm" len="sm"/>
            </a:ln>
          </p:spPr>
          <p:txBody>
            <a:bodyPr wrap="none" anchor="ctr"/>
            <a:lstStyle/>
            <a:p>
              <a:pPr fontAlgn="base">
                <a:spcBef>
                  <a:spcPct val="0"/>
                </a:spcBef>
                <a:spcAft>
                  <a:spcPct val="0"/>
                </a:spcAft>
              </a:pPr>
              <a:endParaRPr kumimoji="1" lang="zh-TW" altLang="en-US" sz="3600">
                <a:solidFill>
                  <a:prstClr val="black"/>
                </a:solidFill>
                <a:latin typeface="Arial" charset="0"/>
              </a:endParaRPr>
            </a:p>
          </p:txBody>
        </p:sp>
        <p:pic>
          <p:nvPicPr>
            <p:cNvPr id="18" name="Picture 9" descr="方格腳藍G"/>
            <p:cNvPicPr>
              <a:picLocks noChangeAspect="1" noChangeArrowheads="1"/>
            </p:cNvPicPr>
            <p:nvPr/>
          </p:nvPicPr>
          <p:blipFill>
            <a:blip r:embed="rId4"/>
            <a:srcRect/>
            <a:stretch>
              <a:fillRect/>
            </a:stretch>
          </p:blipFill>
          <p:spPr bwMode="auto">
            <a:xfrm>
              <a:off x="2502" y="3473"/>
              <a:ext cx="1129" cy="683"/>
            </a:xfrm>
            <a:prstGeom prst="rect">
              <a:avLst/>
            </a:prstGeom>
            <a:noFill/>
            <a:ln w="9525">
              <a:noFill/>
              <a:miter lim="800000"/>
              <a:headEnd/>
              <a:tailEnd/>
            </a:ln>
          </p:spPr>
        </p:pic>
      </p:grpSp>
      <p:grpSp>
        <p:nvGrpSpPr>
          <p:cNvPr id="19" name="Group 5"/>
          <p:cNvGrpSpPr>
            <a:grpSpLocks/>
          </p:cNvGrpSpPr>
          <p:nvPr/>
        </p:nvGrpSpPr>
        <p:grpSpPr bwMode="auto">
          <a:xfrm>
            <a:off x="3347864" y="3936646"/>
            <a:ext cx="1514571" cy="2846947"/>
            <a:chOff x="2336" y="1162"/>
            <a:chExt cx="1452" cy="2994"/>
          </a:xfrm>
        </p:grpSpPr>
        <p:pic>
          <p:nvPicPr>
            <p:cNvPr id="20" name="Picture 6" descr="smile"/>
            <p:cNvPicPr>
              <a:picLocks noChangeAspect="1" noChangeArrowheads="1"/>
            </p:cNvPicPr>
            <p:nvPr/>
          </p:nvPicPr>
          <p:blipFill>
            <a:blip r:embed="rId3"/>
            <a:srcRect/>
            <a:stretch>
              <a:fillRect/>
            </a:stretch>
          </p:blipFill>
          <p:spPr bwMode="auto">
            <a:xfrm>
              <a:off x="2658" y="2390"/>
              <a:ext cx="1038" cy="360"/>
            </a:xfrm>
            <a:prstGeom prst="rect">
              <a:avLst/>
            </a:prstGeom>
            <a:noFill/>
            <a:ln w="9525">
              <a:noFill/>
              <a:miter lim="800000"/>
              <a:headEnd/>
              <a:tailEnd/>
            </a:ln>
          </p:spPr>
        </p:pic>
        <p:sp>
          <p:nvSpPr>
            <p:cNvPr id="21" name="Oval 7"/>
            <p:cNvSpPr>
              <a:spLocks noChangeArrowheads="1"/>
            </p:cNvSpPr>
            <p:nvPr/>
          </p:nvSpPr>
          <p:spPr bwMode="auto">
            <a:xfrm>
              <a:off x="2336" y="1162"/>
              <a:ext cx="318" cy="272"/>
            </a:xfrm>
            <a:prstGeom prst="ellipse">
              <a:avLst/>
            </a:prstGeom>
            <a:solidFill>
              <a:schemeClr val="tx1"/>
            </a:solidFill>
            <a:ln w="12700" cap="sq">
              <a:solidFill>
                <a:schemeClr val="tx1"/>
              </a:solidFill>
              <a:round/>
              <a:headEnd type="none" w="sm" len="sm"/>
              <a:tailEnd type="none" w="sm" len="sm"/>
            </a:ln>
          </p:spPr>
          <p:txBody>
            <a:bodyPr wrap="none" anchor="ctr"/>
            <a:lstStyle/>
            <a:p>
              <a:pPr fontAlgn="base">
                <a:spcBef>
                  <a:spcPct val="0"/>
                </a:spcBef>
                <a:spcAft>
                  <a:spcPct val="0"/>
                </a:spcAft>
              </a:pPr>
              <a:endParaRPr kumimoji="1" lang="zh-TW" altLang="en-US" sz="3600">
                <a:solidFill>
                  <a:prstClr val="black"/>
                </a:solidFill>
                <a:latin typeface="Arial" charset="0"/>
              </a:endParaRPr>
            </a:p>
          </p:txBody>
        </p:sp>
        <p:sp>
          <p:nvSpPr>
            <p:cNvPr id="22" name="Oval 8"/>
            <p:cNvSpPr>
              <a:spLocks noChangeArrowheads="1"/>
            </p:cNvSpPr>
            <p:nvPr/>
          </p:nvSpPr>
          <p:spPr bwMode="auto">
            <a:xfrm>
              <a:off x="3470" y="1298"/>
              <a:ext cx="318" cy="272"/>
            </a:xfrm>
            <a:prstGeom prst="ellipse">
              <a:avLst/>
            </a:prstGeom>
            <a:solidFill>
              <a:schemeClr val="tx1"/>
            </a:solidFill>
            <a:ln w="12700" cap="sq">
              <a:solidFill>
                <a:schemeClr val="tx1"/>
              </a:solidFill>
              <a:round/>
              <a:headEnd type="none" w="sm" len="sm"/>
              <a:tailEnd type="none" w="sm" len="sm"/>
            </a:ln>
          </p:spPr>
          <p:txBody>
            <a:bodyPr wrap="none" anchor="ctr"/>
            <a:lstStyle/>
            <a:p>
              <a:pPr fontAlgn="base">
                <a:spcBef>
                  <a:spcPct val="0"/>
                </a:spcBef>
                <a:spcAft>
                  <a:spcPct val="0"/>
                </a:spcAft>
              </a:pPr>
              <a:endParaRPr kumimoji="1" lang="zh-TW" altLang="en-US" sz="3600">
                <a:solidFill>
                  <a:prstClr val="black"/>
                </a:solidFill>
                <a:latin typeface="Arial" charset="0"/>
              </a:endParaRPr>
            </a:p>
          </p:txBody>
        </p:sp>
        <p:pic>
          <p:nvPicPr>
            <p:cNvPr id="23" name="Picture 9" descr="方格腳藍G"/>
            <p:cNvPicPr>
              <a:picLocks noChangeAspect="1" noChangeArrowheads="1"/>
            </p:cNvPicPr>
            <p:nvPr/>
          </p:nvPicPr>
          <p:blipFill>
            <a:blip r:embed="rId4"/>
            <a:srcRect/>
            <a:stretch>
              <a:fillRect/>
            </a:stretch>
          </p:blipFill>
          <p:spPr bwMode="auto">
            <a:xfrm>
              <a:off x="2502" y="3473"/>
              <a:ext cx="1129" cy="683"/>
            </a:xfrm>
            <a:prstGeom prst="rect">
              <a:avLst/>
            </a:prstGeom>
            <a:noFill/>
            <a:ln w="9525">
              <a:noFill/>
              <a:miter lim="800000"/>
              <a:headEnd/>
              <a:tailEnd/>
            </a:ln>
          </p:spPr>
        </p:pic>
      </p:grpSp>
      <p:grpSp>
        <p:nvGrpSpPr>
          <p:cNvPr id="24" name="Group 5"/>
          <p:cNvGrpSpPr>
            <a:grpSpLocks/>
          </p:cNvGrpSpPr>
          <p:nvPr/>
        </p:nvGrpSpPr>
        <p:grpSpPr bwMode="auto">
          <a:xfrm>
            <a:off x="6627876" y="4005064"/>
            <a:ext cx="1293349" cy="2744167"/>
            <a:chOff x="2336" y="1162"/>
            <a:chExt cx="1452" cy="2994"/>
          </a:xfrm>
        </p:grpSpPr>
        <p:pic>
          <p:nvPicPr>
            <p:cNvPr id="25" name="Picture 6" descr="smile"/>
            <p:cNvPicPr>
              <a:picLocks noChangeAspect="1" noChangeArrowheads="1"/>
            </p:cNvPicPr>
            <p:nvPr/>
          </p:nvPicPr>
          <p:blipFill>
            <a:blip r:embed="rId3"/>
            <a:srcRect/>
            <a:stretch>
              <a:fillRect/>
            </a:stretch>
          </p:blipFill>
          <p:spPr bwMode="auto">
            <a:xfrm>
              <a:off x="2658" y="2390"/>
              <a:ext cx="1038" cy="360"/>
            </a:xfrm>
            <a:prstGeom prst="rect">
              <a:avLst/>
            </a:prstGeom>
            <a:noFill/>
            <a:ln w="9525">
              <a:noFill/>
              <a:miter lim="800000"/>
              <a:headEnd/>
              <a:tailEnd/>
            </a:ln>
          </p:spPr>
        </p:pic>
        <p:sp>
          <p:nvSpPr>
            <p:cNvPr id="26" name="Oval 7"/>
            <p:cNvSpPr>
              <a:spLocks noChangeArrowheads="1"/>
            </p:cNvSpPr>
            <p:nvPr/>
          </p:nvSpPr>
          <p:spPr bwMode="auto">
            <a:xfrm>
              <a:off x="2336" y="1162"/>
              <a:ext cx="318" cy="272"/>
            </a:xfrm>
            <a:prstGeom prst="ellipse">
              <a:avLst/>
            </a:prstGeom>
            <a:solidFill>
              <a:schemeClr val="tx1"/>
            </a:solidFill>
            <a:ln w="12700" cap="sq">
              <a:solidFill>
                <a:schemeClr val="tx1"/>
              </a:solidFill>
              <a:round/>
              <a:headEnd type="none" w="sm" len="sm"/>
              <a:tailEnd type="none" w="sm" len="sm"/>
            </a:ln>
          </p:spPr>
          <p:txBody>
            <a:bodyPr wrap="none" anchor="ctr"/>
            <a:lstStyle/>
            <a:p>
              <a:pPr fontAlgn="base">
                <a:spcBef>
                  <a:spcPct val="0"/>
                </a:spcBef>
                <a:spcAft>
                  <a:spcPct val="0"/>
                </a:spcAft>
              </a:pPr>
              <a:endParaRPr kumimoji="1" lang="zh-TW" altLang="en-US" sz="3600">
                <a:solidFill>
                  <a:prstClr val="black"/>
                </a:solidFill>
                <a:latin typeface="Arial" charset="0"/>
              </a:endParaRPr>
            </a:p>
          </p:txBody>
        </p:sp>
        <p:sp>
          <p:nvSpPr>
            <p:cNvPr id="27" name="Oval 8"/>
            <p:cNvSpPr>
              <a:spLocks noChangeArrowheads="1"/>
            </p:cNvSpPr>
            <p:nvPr/>
          </p:nvSpPr>
          <p:spPr bwMode="auto">
            <a:xfrm>
              <a:off x="3470" y="1298"/>
              <a:ext cx="318" cy="272"/>
            </a:xfrm>
            <a:prstGeom prst="ellipse">
              <a:avLst/>
            </a:prstGeom>
            <a:solidFill>
              <a:schemeClr val="tx1"/>
            </a:solidFill>
            <a:ln w="12700" cap="sq">
              <a:solidFill>
                <a:schemeClr val="tx1"/>
              </a:solidFill>
              <a:round/>
              <a:headEnd type="none" w="sm" len="sm"/>
              <a:tailEnd type="none" w="sm" len="sm"/>
            </a:ln>
          </p:spPr>
          <p:txBody>
            <a:bodyPr wrap="none" anchor="ctr"/>
            <a:lstStyle/>
            <a:p>
              <a:pPr fontAlgn="base">
                <a:spcBef>
                  <a:spcPct val="0"/>
                </a:spcBef>
                <a:spcAft>
                  <a:spcPct val="0"/>
                </a:spcAft>
              </a:pPr>
              <a:endParaRPr kumimoji="1" lang="zh-TW" altLang="en-US" sz="3600">
                <a:solidFill>
                  <a:prstClr val="black"/>
                </a:solidFill>
                <a:latin typeface="Arial" charset="0"/>
              </a:endParaRPr>
            </a:p>
          </p:txBody>
        </p:sp>
        <p:pic>
          <p:nvPicPr>
            <p:cNvPr id="28" name="Picture 9" descr="方格腳藍G"/>
            <p:cNvPicPr>
              <a:picLocks noChangeAspect="1" noChangeArrowheads="1"/>
            </p:cNvPicPr>
            <p:nvPr/>
          </p:nvPicPr>
          <p:blipFill>
            <a:blip r:embed="rId4"/>
            <a:srcRect/>
            <a:stretch>
              <a:fillRect/>
            </a:stretch>
          </p:blipFill>
          <p:spPr bwMode="auto">
            <a:xfrm>
              <a:off x="2502" y="3473"/>
              <a:ext cx="1129" cy="683"/>
            </a:xfrm>
            <a:prstGeom prst="rect">
              <a:avLst/>
            </a:prstGeom>
            <a:noFill/>
            <a:ln w="9525">
              <a:noFill/>
              <a:miter lim="800000"/>
              <a:headEnd/>
              <a:tailEnd/>
            </a:ln>
          </p:spPr>
        </p:pic>
      </p:grpSp>
      <p:sp>
        <p:nvSpPr>
          <p:cNvPr id="29" name="流程圖: 循序存取儲存裝置 28"/>
          <p:cNvSpPr/>
          <p:nvPr/>
        </p:nvSpPr>
        <p:spPr>
          <a:xfrm>
            <a:off x="3144313" y="3225104"/>
            <a:ext cx="2016223" cy="629211"/>
          </a:xfrm>
          <a:prstGeom prst="flowChartMagnetic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kumimoji="1" lang="zh-TW" altLang="en-US" sz="2800" dirty="0" smtClean="0">
                <a:solidFill>
                  <a:srgbClr val="C00000"/>
                </a:solidFill>
                <a:latin typeface="華康POP1體W5" pitchFamily="81" charset="-120"/>
                <a:ea typeface="華康POP1體W5" pitchFamily="81" charset="-120"/>
              </a:rPr>
              <a:t>高齡者</a:t>
            </a:r>
            <a:endParaRPr kumimoji="1" lang="zh-TW" altLang="en-US" sz="2800" dirty="0">
              <a:solidFill>
                <a:srgbClr val="C00000"/>
              </a:solidFill>
              <a:latin typeface="華康POP1體W5" pitchFamily="81" charset="-120"/>
              <a:ea typeface="華康POP1體W5" pitchFamily="81" charset="-120"/>
            </a:endParaRPr>
          </a:p>
        </p:txBody>
      </p:sp>
      <p:sp>
        <p:nvSpPr>
          <p:cNvPr id="30" name="Rectangle 38"/>
          <p:cNvSpPr txBox="1">
            <a:spLocks noChangeArrowheads="1"/>
          </p:cNvSpPr>
          <p:nvPr/>
        </p:nvSpPr>
        <p:spPr bwMode="auto">
          <a:xfrm>
            <a:off x="251520" y="126184"/>
            <a:ext cx="8185376" cy="73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a:lstStyle>
          <a:p>
            <a:r>
              <a:rPr lang="zh-TW" altLang="en-US" sz="4000" b="1" dirty="0" smtClean="0">
                <a:solidFill>
                  <a:srgbClr val="333399"/>
                </a:solidFill>
                <a:latin typeface="華康POP1體W5" pitchFamily="81" charset="-120"/>
                <a:ea typeface="華康POP1體W5" pitchFamily="81" charset="-120"/>
              </a:rPr>
              <a:t>高齡社會多元人權保障</a:t>
            </a:r>
          </a:p>
        </p:txBody>
      </p:sp>
      <p:sp>
        <p:nvSpPr>
          <p:cNvPr id="31" name="十字形 30"/>
          <p:cNvSpPr/>
          <p:nvPr/>
        </p:nvSpPr>
        <p:spPr>
          <a:xfrm>
            <a:off x="356865" y="575602"/>
            <a:ext cx="1210352" cy="1055652"/>
          </a:xfrm>
          <a:prstGeom prst="plus">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kumimoji="1" lang="zh-TW" altLang="en-US" sz="2400" b="1" dirty="0" smtClean="0">
                <a:solidFill>
                  <a:prstClr val="white"/>
                </a:solidFill>
                <a:effectLst>
                  <a:outerShdw blurRad="38100" dist="38100" dir="2700000" algn="tl">
                    <a:srgbClr val="000000">
                      <a:alpha val="43137"/>
                    </a:srgbClr>
                  </a:outerShdw>
                </a:effectLst>
              </a:rPr>
              <a:t>照護者</a:t>
            </a:r>
            <a:endParaRPr kumimoji="1" lang="zh-TW" altLang="en-US" sz="2400" b="1" dirty="0">
              <a:solidFill>
                <a:prstClr val="white"/>
              </a:solidFill>
              <a:effectLst>
                <a:outerShdw blurRad="38100" dist="38100" dir="2700000" algn="tl">
                  <a:srgbClr val="000000">
                    <a:alpha val="43137"/>
                  </a:srgbClr>
                </a:outerShdw>
              </a:effectLst>
            </a:endParaRPr>
          </a:p>
        </p:txBody>
      </p:sp>
      <p:sp>
        <p:nvSpPr>
          <p:cNvPr id="32" name="一般五邊形 31"/>
          <p:cNvSpPr/>
          <p:nvPr/>
        </p:nvSpPr>
        <p:spPr>
          <a:xfrm>
            <a:off x="6835158" y="635132"/>
            <a:ext cx="1871802" cy="864096"/>
          </a:xfrm>
          <a:prstGeom prst="pentagon">
            <a:avLst/>
          </a:prstGeom>
          <a:solidFill>
            <a:srgbClr val="99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kumimoji="1" lang="zh-TW" altLang="en-US" sz="2400" dirty="0" smtClean="0">
                <a:solidFill>
                  <a:prstClr val="white"/>
                </a:solidFill>
                <a:latin typeface="華康勘亭流" pitchFamily="65" charset="-120"/>
                <a:ea typeface="華康勘亭流" pitchFamily="65" charset="-120"/>
              </a:rPr>
              <a:t>專業者</a:t>
            </a:r>
            <a:endParaRPr kumimoji="1" lang="zh-TW" altLang="en-US" sz="2400" dirty="0">
              <a:solidFill>
                <a:prstClr val="white"/>
              </a:solidFill>
              <a:latin typeface="華康勘亭流" pitchFamily="65" charset="-120"/>
              <a:ea typeface="華康勘亭流" pitchFamily="65" charset="-120"/>
            </a:endParaRPr>
          </a:p>
        </p:txBody>
      </p:sp>
      <p:sp>
        <p:nvSpPr>
          <p:cNvPr id="33" name="流程圖: 程序 32"/>
          <p:cNvSpPr/>
          <p:nvPr/>
        </p:nvSpPr>
        <p:spPr>
          <a:xfrm>
            <a:off x="6199395" y="5517570"/>
            <a:ext cx="1934788" cy="612648"/>
          </a:xfrm>
          <a:prstGeom prst="flowChartProcess">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kumimoji="1" lang="zh-TW" altLang="en-US" sz="2400" dirty="0" smtClean="0">
                <a:solidFill>
                  <a:prstClr val="white"/>
                </a:solidFill>
                <a:latin typeface="華康超黑體" pitchFamily="49" charset="-120"/>
                <a:ea typeface="華康超黑體" pitchFamily="49" charset="-120"/>
              </a:rPr>
              <a:t>法定義務人</a:t>
            </a:r>
            <a:endParaRPr kumimoji="1" lang="zh-TW" altLang="en-US" sz="2400" dirty="0">
              <a:solidFill>
                <a:prstClr val="white"/>
              </a:solidFill>
              <a:latin typeface="華康超黑體" pitchFamily="49" charset="-120"/>
              <a:ea typeface="華康超黑體" pitchFamily="49" charset="-120"/>
            </a:endParaRPr>
          </a:p>
        </p:txBody>
      </p:sp>
      <p:pic>
        <p:nvPicPr>
          <p:cNvPr id="34" name="Picture 17" descr="What is the Global Dimension?"/>
          <p:cNvPicPr>
            <a:picLocks noChangeAspect="1" noChangeArrowheads="1"/>
          </p:cNvPicPr>
          <p:nvPr/>
        </p:nvPicPr>
        <p:blipFill>
          <a:blip r:embed="rId5"/>
          <a:srcRect/>
          <a:stretch>
            <a:fillRect/>
          </a:stretch>
        </p:blipFill>
        <p:spPr bwMode="auto">
          <a:xfrm>
            <a:off x="8436896" y="6164812"/>
            <a:ext cx="675564" cy="679721"/>
          </a:xfrm>
          <a:prstGeom prst="rect">
            <a:avLst/>
          </a:prstGeom>
          <a:noFill/>
          <a:ln w="9525">
            <a:noFill/>
            <a:miter lim="800000"/>
            <a:headEnd/>
            <a:tailEnd/>
          </a:ln>
        </p:spPr>
      </p:pic>
      <p:pic>
        <p:nvPicPr>
          <p:cNvPr id="35" name="Picture 4" descr="方格人(無字)"/>
          <p:cNvPicPr>
            <a:picLocks noChangeAspect="1" noChangeArrowheads="1"/>
          </p:cNvPicPr>
          <p:nvPr/>
        </p:nvPicPr>
        <p:blipFill>
          <a:blip r:embed="rId2">
            <a:clrChange>
              <a:clrFrom>
                <a:srgbClr val="FFFFFF"/>
              </a:clrFrom>
              <a:clrTo>
                <a:srgbClr val="FFFFFF">
                  <a:alpha val="0"/>
                </a:srgbClr>
              </a:clrTo>
            </a:clrChange>
          </a:blip>
          <a:srcRect t="1045"/>
          <a:stretch>
            <a:fillRect/>
          </a:stretch>
        </p:blipFill>
        <p:spPr bwMode="auto">
          <a:xfrm>
            <a:off x="3873943" y="1138872"/>
            <a:ext cx="3169593" cy="2555591"/>
          </a:xfrm>
          <a:prstGeom prst="rect">
            <a:avLst/>
          </a:prstGeom>
          <a:noFill/>
          <a:ln w="9525">
            <a:noFill/>
            <a:miter lim="800000"/>
            <a:headEnd/>
            <a:tailEnd/>
          </a:ln>
        </p:spPr>
      </p:pic>
      <p:grpSp>
        <p:nvGrpSpPr>
          <p:cNvPr id="36" name="Group 5"/>
          <p:cNvGrpSpPr>
            <a:grpSpLocks/>
          </p:cNvGrpSpPr>
          <p:nvPr/>
        </p:nvGrpSpPr>
        <p:grpSpPr bwMode="auto">
          <a:xfrm>
            <a:off x="5215170" y="1604864"/>
            <a:ext cx="974456" cy="1714398"/>
            <a:chOff x="2336" y="1162"/>
            <a:chExt cx="1452" cy="2994"/>
          </a:xfrm>
        </p:grpSpPr>
        <p:pic>
          <p:nvPicPr>
            <p:cNvPr id="37" name="Picture 6" descr="smile"/>
            <p:cNvPicPr>
              <a:picLocks noChangeAspect="1" noChangeArrowheads="1"/>
            </p:cNvPicPr>
            <p:nvPr/>
          </p:nvPicPr>
          <p:blipFill>
            <a:blip r:embed="rId3"/>
            <a:srcRect/>
            <a:stretch>
              <a:fillRect/>
            </a:stretch>
          </p:blipFill>
          <p:spPr bwMode="auto">
            <a:xfrm>
              <a:off x="2658" y="2390"/>
              <a:ext cx="1038" cy="360"/>
            </a:xfrm>
            <a:prstGeom prst="rect">
              <a:avLst/>
            </a:prstGeom>
            <a:noFill/>
            <a:ln w="9525">
              <a:noFill/>
              <a:miter lim="800000"/>
              <a:headEnd/>
              <a:tailEnd/>
            </a:ln>
          </p:spPr>
        </p:pic>
        <p:sp>
          <p:nvSpPr>
            <p:cNvPr id="38" name="Oval 7"/>
            <p:cNvSpPr>
              <a:spLocks noChangeArrowheads="1"/>
            </p:cNvSpPr>
            <p:nvPr/>
          </p:nvSpPr>
          <p:spPr bwMode="auto">
            <a:xfrm>
              <a:off x="2336" y="1162"/>
              <a:ext cx="318" cy="272"/>
            </a:xfrm>
            <a:prstGeom prst="ellipse">
              <a:avLst/>
            </a:prstGeom>
            <a:solidFill>
              <a:schemeClr val="tx1"/>
            </a:solidFill>
            <a:ln w="12700" cap="sq">
              <a:solidFill>
                <a:schemeClr val="tx1"/>
              </a:solidFill>
              <a:round/>
              <a:headEnd type="none" w="sm" len="sm"/>
              <a:tailEnd type="none" w="sm" len="sm"/>
            </a:ln>
          </p:spPr>
          <p:txBody>
            <a:bodyPr wrap="none" anchor="ctr"/>
            <a:lstStyle/>
            <a:p>
              <a:pPr fontAlgn="base">
                <a:spcBef>
                  <a:spcPct val="0"/>
                </a:spcBef>
                <a:spcAft>
                  <a:spcPct val="0"/>
                </a:spcAft>
              </a:pPr>
              <a:endParaRPr kumimoji="1" lang="zh-TW" altLang="en-US" sz="3600">
                <a:solidFill>
                  <a:prstClr val="black"/>
                </a:solidFill>
                <a:latin typeface="Arial" charset="0"/>
              </a:endParaRPr>
            </a:p>
          </p:txBody>
        </p:sp>
        <p:sp>
          <p:nvSpPr>
            <p:cNvPr id="39" name="Oval 8"/>
            <p:cNvSpPr>
              <a:spLocks noChangeArrowheads="1"/>
            </p:cNvSpPr>
            <p:nvPr/>
          </p:nvSpPr>
          <p:spPr bwMode="auto">
            <a:xfrm>
              <a:off x="3470" y="1298"/>
              <a:ext cx="318" cy="272"/>
            </a:xfrm>
            <a:prstGeom prst="ellipse">
              <a:avLst/>
            </a:prstGeom>
            <a:solidFill>
              <a:schemeClr val="tx1"/>
            </a:solidFill>
            <a:ln w="12700" cap="sq">
              <a:solidFill>
                <a:schemeClr val="tx1"/>
              </a:solidFill>
              <a:round/>
              <a:headEnd type="none" w="sm" len="sm"/>
              <a:tailEnd type="none" w="sm" len="sm"/>
            </a:ln>
          </p:spPr>
          <p:txBody>
            <a:bodyPr wrap="none" anchor="ctr"/>
            <a:lstStyle/>
            <a:p>
              <a:pPr fontAlgn="base">
                <a:spcBef>
                  <a:spcPct val="0"/>
                </a:spcBef>
                <a:spcAft>
                  <a:spcPct val="0"/>
                </a:spcAft>
              </a:pPr>
              <a:endParaRPr kumimoji="1" lang="zh-TW" altLang="en-US" sz="3600">
                <a:solidFill>
                  <a:prstClr val="black"/>
                </a:solidFill>
                <a:latin typeface="Arial" charset="0"/>
              </a:endParaRPr>
            </a:p>
          </p:txBody>
        </p:sp>
        <p:pic>
          <p:nvPicPr>
            <p:cNvPr id="40" name="Picture 9" descr="方格腳藍G"/>
            <p:cNvPicPr>
              <a:picLocks noChangeAspect="1" noChangeArrowheads="1"/>
            </p:cNvPicPr>
            <p:nvPr/>
          </p:nvPicPr>
          <p:blipFill>
            <a:blip r:embed="rId4"/>
            <a:srcRect/>
            <a:stretch>
              <a:fillRect/>
            </a:stretch>
          </p:blipFill>
          <p:spPr bwMode="auto">
            <a:xfrm>
              <a:off x="2502" y="3473"/>
              <a:ext cx="1129" cy="683"/>
            </a:xfrm>
            <a:prstGeom prst="rect">
              <a:avLst/>
            </a:prstGeom>
            <a:noFill/>
            <a:ln w="9525">
              <a:noFill/>
              <a:miter lim="800000"/>
              <a:headEnd/>
              <a:tailEnd/>
            </a:ln>
          </p:spPr>
        </p:pic>
      </p:grpSp>
      <p:pic>
        <p:nvPicPr>
          <p:cNvPr id="41" name="Picture 4" descr="方格人(無字)"/>
          <p:cNvPicPr>
            <a:picLocks noChangeAspect="1" noChangeArrowheads="1"/>
          </p:cNvPicPr>
          <p:nvPr/>
        </p:nvPicPr>
        <p:blipFill>
          <a:blip r:embed="rId2">
            <a:clrChange>
              <a:clrFrom>
                <a:srgbClr val="FFFFFF"/>
              </a:clrFrom>
              <a:clrTo>
                <a:srgbClr val="FFFFFF">
                  <a:alpha val="0"/>
                </a:srgbClr>
              </a:clrTo>
            </a:clrChange>
          </a:blip>
          <a:srcRect t="1045"/>
          <a:stretch>
            <a:fillRect/>
          </a:stretch>
        </p:blipFill>
        <p:spPr bwMode="auto">
          <a:xfrm>
            <a:off x="2747799" y="1318475"/>
            <a:ext cx="2724087" cy="2196387"/>
          </a:xfrm>
          <a:prstGeom prst="rect">
            <a:avLst/>
          </a:prstGeom>
          <a:noFill/>
          <a:ln w="9525">
            <a:noFill/>
            <a:miter lim="800000"/>
            <a:headEnd/>
            <a:tailEnd/>
          </a:ln>
        </p:spPr>
      </p:pic>
      <p:grpSp>
        <p:nvGrpSpPr>
          <p:cNvPr id="42" name="Group 5"/>
          <p:cNvGrpSpPr>
            <a:grpSpLocks/>
          </p:cNvGrpSpPr>
          <p:nvPr/>
        </p:nvGrpSpPr>
        <p:grpSpPr bwMode="auto">
          <a:xfrm>
            <a:off x="3982411" y="1669920"/>
            <a:ext cx="716258" cy="1493498"/>
            <a:chOff x="2336" y="1162"/>
            <a:chExt cx="1452" cy="2994"/>
          </a:xfrm>
        </p:grpSpPr>
        <p:pic>
          <p:nvPicPr>
            <p:cNvPr id="43" name="Picture 6" descr="smile"/>
            <p:cNvPicPr>
              <a:picLocks noChangeAspect="1" noChangeArrowheads="1"/>
            </p:cNvPicPr>
            <p:nvPr/>
          </p:nvPicPr>
          <p:blipFill>
            <a:blip r:embed="rId3"/>
            <a:srcRect/>
            <a:stretch>
              <a:fillRect/>
            </a:stretch>
          </p:blipFill>
          <p:spPr bwMode="auto">
            <a:xfrm>
              <a:off x="2658" y="2390"/>
              <a:ext cx="1038" cy="360"/>
            </a:xfrm>
            <a:prstGeom prst="rect">
              <a:avLst/>
            </a:prstGeom>
            <a:noFill/>
            <a:ln w="9525">
              <a:noFill/>
              <a:miter lim="800000"/>
              <a:headEnd/>
              <a:tailEnd/>
            </a:ln>
          </p:spPr>
        </p:pic>
        <p:sp>
          <p:nvSpPr>
            <p:cNvPr id="44" name="Oval 7"/>
            <p:cNvSpPr>
              <a:spLocks noChangeArrowheads="1"/>
            </p:cNvSpPr>
            <p:nvPr/>
          </p:nvSpPr>
          <p:spPr bwMode="auto">
            <a:xfrm>
              <a:off x="2336" y="1162"/>
              <a:ext cx="318" cy="272"/>
            </a:xfrm>
            <a:prstGeom prst="ellipse">
              <a:avLst/>
            </a:prstGeom>
            <a:solidFill>
              <a:schemeClr val="tx1"/>
            </a:solidFill>
            <a:ln w="12700" cap="sq">
              <a:solidFill>
                <a:schemeClr val="tx1"/>
              </a:solidFill>
              <a:round/>
              <a:headEnd type="none" w="sm" len="sm"/>
              <a:tailEnd type="none" w="sm" len="sm"/>
            </a:ln>
          </p:spPr>
          <p:txBody>
            <a:bodyPr wrap="none" anchor="ctr"/>
            <a:lstStyle/>
            <a:p>
              <a:pPr fontAlgn="base">
                <a:spcBef>
                  <a:spcPct val="0"/>
                </a:spcBef>
                <a:spcAft>
                  <a:spcPct val="0"/>
                </a:spcAft>
              </a:pPr>
              <a:endParaRPr kumimoji="1" lang="zh-TW" altLang="en-US" sz="3600">
                <a:solidFill>
                  <a:prstClr val="black"/>
                </a:solidFill>
                <a:latin typeface="Arial" charset="0"/>
              </a:endParaRPr>
            </a:p>
          </p:txBody>
        </p:sp>
        <p:sp>
          <p:nvSpPr>
            <p:cNvPr id="45" name="Oval 8"/>
            <p:cNvSpPr>
              <a:spLocks noChangeArrowheads="1"/>
            </p:cNvSpPr>
            <p:nvPr/>
          </p:nvSpPr>
          <p:spPr bwMode="auto">
            <a:xfrm>
              <a:off x="3470" y="1298"/>
              <a:ext cx="318" cy="272"/>
            </a:xfrm>
            <a:prstGeom prst="ellipse">
              <a:avLst/>
            </a:prstGeom>
            <a:solidFill>
              <a:schemeClr val="tx1"/>
            </a:solidFill>
            <a:ln w="12700" cap="sq">
              <a:solidFill>
                <a:schemeClr val="tx1"/>
              </a:solidFill>
              <a:round/>
              <a:headEnd type="none" w="sm" len="sm"/>
              <a:tailEnd type="none" w="sm" len="sm"/>
            </a:ln>
          </p:spPr>
          <p:txBody>
            <a:bodyPr wrap="none" anchor="ctr"/>
            <a:lstStyle/>
            <a:p>
              <a:pPr fontAlgn="base">
                <a:spcBef>
                  <a:spcPct val="0"/>
                </a:spcBef>
                <a:spcAft>
                  <a:spcPct val="0"/>
                </a:spcAft>
              </a:pPr>
              <a:endParaRPr kumimoji="1" lang="zh-TW" altLang="en-US" sz="3600">
                <a:solidFill>
                  <a:prstClr val="black"/>
                </a:solidFill>
                <a:latin typeface="Arial" charset="0"/>
              </a:endParaRPr>
            </a:p>
          </p:txBody>
        </p:sp>
        <p:pic>
          <p:nvPicPr>
            <p:cNvPr id="46" name="Picture 9" descr="方格腳藍G"/>
            <p:cNvPicPr>
              <a:picLocks noChangeAspect="1" noChangeArrowheads="1"/>
            </p:cNvPicPr>
            <p:nvPr/>
          </p:nvPicPr>
          <p:blipFill>
            <a:blip r:embed="rId4"/>
            <a:srcRect/>
            <a:stretch>
              <a:fillRect/>
            </a:stretch>
          </p:blipFill>
          <p:spPr bwMode="auto">
            <a:xfrm>
              <a:off x="2502" y="3473"/>
              <a:ext cx="1129" cy="683"/>
            </a:xfrm>
            <a:prstGeom prst="rect">
              <a:avLst/>
            </a:prstGeom>
            <a:noFill/>
            <a:ln w="9525">
              <a:noFill/>
              <a:miter lim="800000"/>
              <a:headEnd/>
              <a:tailEnd/>
            </a:ln>
          </p:spPr>
        </p:pic>
      </p:grpSp>
      <p:sp>
        <p:nvSpPr>
          <p:cNvPr id="47" name="書卷 (水平) 46"/>
          <p:cNvSpPr/>
          <p:nvPr/>
        </p:nvSpPr>
        <p:spPr>
          <a:xfrm>
            <a:off x="4109843" y="934853"/>
            <a:ext cx="1715047" cy="620470"/>
          </a:xfrm>
          <a:prstGeom prst="horizontalScroll">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kumimoji="1" lang="zh-TW" altLang="en-US" sz="2400" b="1" dirty="0" smtClean="0">
                <a:solidFill>
                  <a:srgbClr val="E9E5DC">
                    <a:lumMod val="75000"/>
                  </a:srgbClr>
                </a:solidFill>
                <a:latin typeface="華康中圓體" pitchFamily="49" charset="-120"/>
                <a:ea typeface="華康中圓體" pitchFamily="49" charset="-120"/>
              </a:rPr>
              <a:t>社會大眾</a:t>
            </a:r>
            <a:endParaRPr kumimoji="1" lang="zh-TW" altLang="en-US" sz="2400" b="1" dirty="0">
              <a:solidFill>
                <a:srgbClr val="E9E5DC">
                  <a:lumMod val="75000"/>
                </a:srgbClr>
              </a:solidFill>
              <a:latin typeface="華康中圓體" pitchFamily="49" charset="-120"/>
              <a:ea typeface="華康中圓體" pitchFamily="49" charset="-120"/>
            </a:endParaRPr>
          </a:p>
        </p:txBody>
      </p:sp>
      <p:pic>
        <p:nvPicPr>
          <p:cNvPr id="48" name="Picture 4" descr="方格人(無字)"/>
          <p:cNvPicPr>
            <a:picLocks noChangeAspect="1" noChangeArrowheads="1"/>
          </p:cNvPicPr>
          <p:nvPr/>
        </p:nvPicPr>
        <p:blipFill>
          <a:blip r:embed="rId2">
            <a:clrChange>
              <a:clrFrom>
                <a:srgbClr val="FFFFFF"/>
              </a:clrFrom>
              <a:clrTo>
                <a:srgbClr val="FFFFFF">
                  <a:alpha val="0"/>
                </a:srgbClr>
              </a:clrTo>
            </a:clrChange>
          </a:blip>
          <a:srcRect t="1045"/>
          <a:stretch>
            <a:fillRect/>
          </a:stretch>
        </p:blipFill>
        <p:spPr bwMode="auto">
          <a:xfrm>
            <a:off x="-801212" y="4379019"/>
            <a:ext cx="3744416" cy="3019062"/>
          </a:xfrm>
          <a:prstGeom prst="rect">
            <a:avLst/>
          </a:prstGeom>
          <a:noFill/>
          <a:ln w="9525">
            <a:noFill/>
            <a:miter lim="800000"/>
            <a:headEnd/>
            <a:tailEnd/>
          </a:ln>
        </p:spPr>
      </p:pic>
      <p:pic>
        <p:nvPicPr>
          <p:cNvPr id="49" name="Picture 17" descr="What is the Global Dimension?"/>
          <p:cNvPicPr>
            <a:picLocks noChangeAspect="1" noChangeArrowheads="1"/>
          </p:cNvPicPr>
          <p:nvPr/>
        </p:nvPicPr>
        <p:blipFill>
          <a:blip r:embed="rId5"/>
          <a:srcRect/>
          <a:stretch>
            <a:fillRect/>
          </a:stretch>
        </p:blipFill>
        <p:spPr bwMode="auto">
          <a:xfrm>
            <a:off x="8432940" y="0"/>
            <a:ext cx="675564" cy="679721"/>
          </a:xfrm>
          <a:prstGeom prst="rect">
            <a:avLst/>
          </a:prstGeom>
          <a:noFill/>
          <a:ln w="9525">
            <a:noFill/>
            <a:miter lim="800000"/>
            <a:headEnd/>
            <a:tailEnd/>
          </a:ln>
        </p:spPr>
      </p:pic>
      <p:sp>
        <p:nvSpPr>
          <p:cNvPr id="50" name="淚滴形 49"/>
          <p:cNvSpPr/>
          <p:nvPr/>
        </p:nvSpPr>
        <p:spPr>
          <a:xfrm>
            <a:off x="48251" y="5707612"/>
            <a:ext cx="1156759"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kumimoji="1" lang="zh-TW" altLang="en-US" sz="2400" dirty="0" smtClean="0">
                <a:solidFill>
                  <a:prstClr val="white"/>
                </a:solidFill>
                <a:latin typeface="華康楷書體W7" pitchFamily="65" charset="-120"/>
                <a:ea typeface="華康楷書體W7" pitchFamily="65" charset="-120"/>
              </a:rPr>
              <a:t>勞動人口</a:t>
            </a:r>
            <a:endParaRPr kumimoji="1" lang="zh-TW" altLang="en-US" sz="2400" dirty="0">
              <a:solidFill>
                <a:prstClr val="white"/>
              </a:solidFill>
              <a:latin typeface="華康楷書體W7" pitchFamily="65" charset="-120"/>
              <a:ea typeface="華康楷書體W7" pitchFamily="65" charset="-120"/>
            </a:endParaRPr>
          </a:p>
        </p:txBody>
      </p:sp>
      <p:grpSp>
        <p:nvGrpSpPr>
          <p:cNvPr id="51" name="Group 5"/>
          <p:cNvGrpSpPr>
            <a:grpSpLocks/>
          </p:cNvGrpSpPr>
          <p:nvPr/>
        </p:nvGrpSpPr>
        <p:grpSpPr bwMode="auto">
          <a:xfrm>
            <a:off x="912364" y="4957111"/>
            <a:ext cx="1008112" cy="1919217"/>
            <a:chOff x="2336" y="1162"/>
            <a:chExt cx="1452" cy="2994"/>
          </a:xfrm>
        </p:grpSpPr>
        <p:pic>
          <p:nvPicPr>
            <p:cNvPr id="52" name="Picture 6" descr="smile"/>
            <p:cNvPicPr>
              <a:picLocks noChangeAspect="1" noChangeArrowheads="1"/>
            </p:cNvPicPr>
            <p:nvPr/>
          </p:nvPicPr>
          <p:blipFill>
            <a:blip r:embed="rId3"/>
            <a:srcRect/>
            <a:stretch>
              <a:fillRect/>
            </a:stretch>
          </p:blipFill>
          <p:spPr bwMode="auto">
            <a:xfrm>
              <a:off x="2658" y="2390"/>
              <a:ext cx="1038" cy="360"/>
            </a:xfrm>
            <a:prstGeom prst="rect">
              <a:avLst/>
            </a:prstGeom>
            <a:noFill/>
            <a:ln w="9525">
              <a:noFill/>
              <a:miter lim="800000"/>
              <a:headEnd/>
              <a:tailEnd/>
            </a:ln>
          </p:spPr>
        </p:pic>
        <p:sp>
          <p:nvSpPr>
            <p:cNvPr id="53" name="Oval 7"/>
            <p:cNvSpPr>
              <a:spLocks noChangeArrowheads="1"/>
            </p:cNvSpPr>
            <p:nvPr/>
          </p:nvSpPr>
          <p:spPr bwMode="auto">
            <a:xfrm>
              <a:off x="2336" y="1162"/>
              <a:ext cx="318" cy="272"/>
            </a:xfrm>
            <a:prstGeom prst="ellipse">
              <a:avLst/>
            </a:prstGeom>
            <a:solidFill>
              <a:schemeClr val="tx1"/>
            </a:solidFill>
            <a:ln w="12700" cap="sq">
              <a:solidFill>
                <a:schemeClr val="tx1"/>
              </a:solidFill>
              <a:round/>
              <a:headEnd type="none" w="sm" len="sm"/>
              <a:tailEnd type="none" w="sm" len="sm"/>
            </a:ln>
          </p:spPr>
          <p:txBody>
            <a:bodyPr wrap="none" anchor="ctr"/>
            <a:lstStyle/>
            <a:p>
              <a:pPr fontAlgn="base">
                <a:spcBef>
                  <a:spcPct val="0"/>
                </a:spcBef>
                <a:spcAft>
                  <a:spcPct val="0"/>
                </a:spcAft>
              </a:pPr>
              <a:endParaRPr kumimoji="1" lang="zh-TW" altLang="en-US" sz="3600">
                <a:solidFill>
                  <a:prstClr val="black"/>
                </a:solidFill>
                <a:latin typeface="Arial" charset="0"/>
              </a:endParaRPr>
            </a:p>
          </p:txBody>
        </p:sp>
        <p:sp>
          <p:nvSpPr>
            <p:cNvPr id="54" name="Oval 8"/>
            <p:cNvSpPr>
              <a:spLocks noChangeArrowheads="1"/>
            </p:cNvSpPr>
            <p:nvPr/>
          </p:nvSpPr>
          <p:spPr bwMode="auto">
            <a:xfrm>
              <a:off x="3470" y="1298"/>
              <a:ext cx="318" cy="272"/>
            </a:xfrm>
            <a:prstGeom prst="ellipse">
              <a:avLst/>
            </a:prstGeom>
            <a:solidFill>
              <a:schemeClr val="tx1"/>
            </a:solidFill>
            <a:ln w="12700" cap="sq">
              <a:solidFill>
                <a:schemeClr val="tx1"/>
              </a:solidFill>
              <a:round/>
              <a:headEnd type="none" w="sm" len="sm"/>
              <a:tailEnd type="none" w="sm" len="sm"/>
            </a:ln>
          </p:spPr>
          <p:txBody>
            <a:bodyPr wrap="none" anchor="ctr"/>
            <a:lstStyle/>
            <a:p>
              <a:pPr fontAlgn="base">
                <a:spcBef>
                  <a:spcPct val="0"/>
                </a:spcBef>
                <a:spcAft>
                  <a:spcPct val="0"/>
                </a:spcAft>
              </a:pPr>
              <a:endParaRPr kumimoji="1" lang="zh-TW" altLang="en-US" sz="3600">
                <a:solidFill>
                  <a:prstClr val="black"/>
                </a:solidFill>
                <a:latin typeface="Arial" charset="0"/>
              </a:endParaRPr>
            </a:p>
          </p:txBody>
        </p:sp>
        <p:pic>
          <p:nvPicPr>
            <p:cNvPr id="55" name="Picture 9" descr="方格腳藍G"/>
            <p:cNvPicPr>
              <a:picLocks noChangeAspect="1" noChangeArrowheads="1"/>
            </p:cNvPicPr>
            <p:nvPr/>
          </p:nvPicPr>
          <p:blipFill>
            <a:blip r:embed="rId4"/>
            <a:srcRect/>
            <a:stretch>
              <a:fillRect/>
            </a:stretch>
          </p:blipFill>
          <p:spPr bwMode="auto">
            <a:xfrm>
              <a:off x="2502" y="3473"/>
              <a:ext cx="1129" cy="683"/>
            </a:xfrm>
            <a:prstGeom prst="rect">
              <a:avLst/>
            </a:prstGeom>
            <a:noFill/>
            <a:ln w="9525">
              <a:noFill/>
              <a:miter lim="800000"/>
              <a:headEnd/>
              <a:tailEnd/>
            </a:ln>
          </p:spPr>
        </p:pic>
      </p:grpSp>
    </p:spTree>
    <p:extLst>
      <p:ext uri="{BB962C8B-B14F-4D97-AF65-F5344CB8AC3E}">
        <p14:creationId xmlns:p14="http://schemas.microsoft.com/office/powerpoint/2010/main" val="1578520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2"/>
          <p:cNvGrpSpPr>
            <a:grpSpLocks/>
          </p:cNvGrpSpPr>
          <p:nvPr/>
        </p:nvGrpSpPr>
        <p:grpSpPr bwMode="auto">
          <a:xfrm>
            <a:off x="323528" y="1484313"/>
            <a:ext cx="8568952" cy="4991100"/>
            <a:chOff x="1489" y="1162"/>
            <a:chExt cx="2912" cy="2942"/>
          </a:xfrm>
        </p:grpSpPr>
        <p:sp>
          <p:nvSpPr>
            <p:cNvPr id="66563" name="AutoShape 3"/>
            <p:cNvSpPr>
              <a:spLocks noChangeArrowheads="1"/>
            </p:cNvSpPr>
            <p:nvPr/>
          </p:nvSpPr>
          <p:spPr bwMode="auto">
            <a:xfrm>
              <a:off x="1937" y="1716"/>
              <a:ext cx="2064" cy="182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2400" smtClean="0">
                <a:solidFill>
                  <a:prstClr val="black"/>
                </a:solidFill>
              </a:endParaRPr>
            </a:p>
          </p:txBody>
        </p:sp>
        <p:sp>
          <p:nvSpPr>
            <p:cNvPr id="66564" name="Oval 4"/>
            <p:cNvSpPr>
              <a:spLocks noChangeArrowheads="1"/>
            </p:cNvSpPr>
            <p:nvPr/>
          </p:nvSpPr>
          <p:spPr bwMode="auto">
            <a:xfrm>
              <a:off x="2562" y="1162"/>
              <a:ext cx="816" cy="76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kumimoji="1" lang="zh-TW" altLang="en-US" sz="2800" b="1" dirty="0" smtClean="0">
                  <a:solidFill>
                    <a:prstClr val="white"/>
                  </a:solidFill>
                  <a:ea typeface="標楷體" pitchFamily="65" charset="-120"/>
                </a:rPr>
                <a:t>中央及地方</a:t>
              </a:r>
              <a:endParaRPr kumimoji="1" lang="en-US" altLang="zh-TW" sz="2800" b="1" dirty="0" smtClean="0">
                <a:solidFill>
                  <a:prstClr val="white"/>
                </a:solidFill>
                <a:ea typeface="標楷體" pitchFamily="65" charset="-120"/>
              </a:endParaRPr>
            </a:p>
            <a:p>
              <a:pPr algn="ctr" fontAlgn="base">
                <a:spcBef>
                  <a:spcPct val="0"/>
                </a:spcBef>
                <a:spcAft>
                  <a:spcPct val="0"/>
                </a:spcAft>
              </a:pPr>
              <a:r>
                <a:rPr kumimoji="1" lang="zh-TW" altLang="en-US" sz="2800" b="1" dirty="0">
                  <a:solidFill>
                    <a:prstClr val="white"/>
                  </a:solidFill>
                  <a:ea typeface="標楷體" pitchFamily="65" charset="-120"/>
                </a:rPr>
                <a:t>政府</a:t>
              </a:r>
              <a:endParaRPr kumimoji="1" lang="zh-TW" altLang="en-US" sz="2800" b="1" dirty="0" smtClean="0">
                <a:solidFill>
                  <a:prstClr val="white"/>
                </a:solidFill>
                <a:ea typeface="標楷體" pitchFamily="65" charset="-120"/>
              </a:endParaRPr>
            </a:p>
          </p:txBody>
        </p:sp>
        <p:sp>
          <p:nvSpPr>
            <p:cNvPr id="66565" name="Oval 5"/>
            <p:cNvSpPr>
              <a:spLocks noChangeArrowheads="1"/>
            </p:cNvSpPr>
            <p:nvPr/>
          </p:nvSpPr>
          <p:spPr bwMode="auto">
            <a:xfrm>
              <a:off x="3585" y="1706"/>
              <a:ext cx="816" cy="7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zh-TW" sz="2800" b="1" dirty="0" smtClean="0">
                <a:solidFill>
                  <a:prstClr val="white"/>
                </a:solidFill>
                <a:ea typeface="標楷體" pitchFamily="65" charset="-120"/>
              </a:endParaRPr>
            </a:p>
            <a:p>
              <a:pPr algn="ctr" fontAlgn="base">
                <a:spcBef>
                  <a:spcPct val="0"/>
                </a:spcBef>
                <a:spcAft>
                  <a:spcPct val="0"/>
                </a:spcAft>
              </a:pPr>
              <a:r>
                <a:rPr kumimoji="1" lang="zh-TW" altLang="en-US" sz="2800" b="1" dirty="0" smtClean="0">
                  <a:solidFill>
                    <a:prstClr val="white"/>
                  </a:solidFill>
                  <a:ea typeface="標楷體" pitchFamily="65" charset="-120"/>
                </a:rPr>
                <a:t>學術及實務</a:t>
              </a:r>
              <a:endParaRPr kumimoji="1" lang="en-US" altLang="zh-TW" sz="2800" b="1" dirty="0" smtClean="0">
                <a:solidFill>
                  <a:prstClr val="white"/>
                </a:solidFill>
                <a:ea typeface="標楷體" pitchFamily="65" charset="-120"/>
              </a:endParaRPr>
            </a:p>
            <a:p>
              <a:pPr algn="ctr" fontAlgn="base">
                <a:spcBef>
                  <a:spcPct val="0"/>
                </a:spcBef>
                <a:spcAft>
                  <a:spcPct val="0"/>
                </a:spcAft>
              </a:pPr>
              <a:r>
                <a:rPr kumimoji="1" lang="zh-TW" altLang="en-US" sz="2800" b="1" dirty="0" smtClean="0">
                  <a:solidFill>
                    <a:prstClr val="white"/>
                  </a:solidFill>
                  <a:ea typeface="標楷體" pitchFamily="65" charset="-120"/>
                </a:rPr>
                <a:t>專業人</a:t>
              </a:r>
              <a:r>
                <a:rPr kumimoji="1" lang="zh-TW" altLang="en-US" sz="2800" b="1" dirty="0">
                  <a:solidFill>
                    <a:prstClr val="white"/>
                  </a:solidFill>
                  <a:ea typeface="標楷體" pitchFamily="65" charset="-120"/>
                </a:rPr>
                <a:t>員</a:t>
              </a:r>
            </a:p>
            <a:p>
              <a:pPr algn="ctr" fontAlgn="base">
                <a:spcBef>
                  <a:spcPct val="0"/>
                </a:spcBef>
                <a:spcAft>
                  <a:spcPct val="0"/>
                </a:spcAft>
              </a:pPr>
              <a:endParaRPr kumimoji="1" lang="zh-TW" altLang="en-US" sz="2800" b="1" dirty="0" smtClean="0">
                <a:solidFill>
                  <a:prstClr val="white"/>
                </a:solidFill>
                <a:ea typeface="標楷體" pitchFamily="65" charset="-120"/>
              </a:endParaRPr>
            </a:p>
          </p:txBody>
        </p:sp>
        <p:sp>
          <p:nvSpPr>
            <p:cNvPr id="66566" name="Oval 6"/>
            <p:cNvSpPr>
              <a:spLocks noChangeArrowheads="1"/>
            </p:cNvSpPr>
            <p:nvPr/>
          </p:nvSpPr>
          <p:spPr bwMode="auto">
            <a:xfrm>
              <a:off x="1499" y="1706"/>
              <a:ext cx="816" cy="7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kumimoji="1" lang="zh-TW" altLang="en-US" sz="2800" b="1" dirty="0">
                  <a:solidFill>
                    <a:prstClr val="white"/>
                  </a:solidFill>
                  <a:ea typeface="標楷體" pitchFamily="65" charset="-120"/>
                </a:rPr>
                <a:t>醫療院</a:t>
              </a:r>
              <a:r>
                <a:rPr kumimoji="1" lang="zh-TW" altLang="en-US" sz="2800" b="1" dirty="0" smtClean="0">
                  <a:solidFill>
                    <a:prstClr val="white"/>
                  </a:solidFill>
                  <a:ea typeface="標楷體" pitchFamily="65" charset="-120"/>
                </a:rPr>
                <a:t>所</a:t>
              </a:r>
              <a:endParaRPr kumimoji="1" lang="en-US" altLang="zh-TW" sz="2800" b="1" dirty="0" smtClean="0">
                <a:solidFill>
                  <a:prstClr val="white"/>
                </a:solidFill>
                <a:ea typeface="標楷體" pitchFamily="65" charset="-120"/>
              </a:endParaRPr>
            </a:p>
            <a:p>
              <a:pPr algn="ctr" fontAlgn="base">
                <a:spcBef>
                  <a:spcPct val="0"/>
                </a:spcBef>
                <a:spcAft>
                  <a:spcPct val="0"/>
                </a:spcAft>
              </a:pPr>
              <a:r>
                <a:rPr kumimoji="1" lang="zh-TW" altLang="en-US" sz="2800" b="1" dirty="0">
                  <a:solidFill>
                    <a:prstClr val="white"/>
                  </a:solidFill>
                  <a:ea typeface="標楷體" pitchFamily="65" charset="-120"/>
                </a:rPr>
                <a:t>照護機構</a:t>
              </a:r>
              <a:endParaRPr kumimoji="1" lang="zh-TW" altLang="en-US" sz="2800" b="1" dirty="0" smtClean="0">
                <a:solidFill>
                  <a:prstClr val="white"/>
                </a:solidFill>
                <a:ea typeface="標楷體" pitchFamily="65" charset="-120"/>
              </a:endParaRPr>
            </a:p>
          </p:txBody>
        </p:sp>
        <p:sp>
          <p:nvSpPr>
            <p:cNvPr id="66567" name="Oval 7"/>
            <p:cNvSpPr>
              <a:spLocks noChangeArrowheads="1"/>
            </p:cNvSpPr>
            <p:nvPr/>
          </p:nvSpPr>
          <p:spPr bwMode="auto">
            <a:xfrm>
              <a:off x="3585" y="2795"/>
              <a:ext cx="816" cy="7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zh-TW" sz="2800" b="1" dirty="0" smtClean="0">
                <a:solidFill>
                  <a:prstClr val="white"/>
                </a:solidFill>
                <a:ea typeface="標楷體" pitchFamily="65" charset="-120"/>
              </a:endParaRPr>
            </a:p>
            <a:p>
              <a:pPr algn="ctr" fontAlgn="base">
                <a:spcBef>
                  <a:spcPct val="0"/>
                </a:spcBef>
                <a:spcAft>
                  <a:spcPct val="0"/>
                </a:spcAft>
              </a:pPr>
              <a:r>
                <a:rPr kumimoji="1" lang="zh-TW" altLang="en-US" sz="2800" b="1" dirty="0" smtClean="0">
                  <a:solidFill>
                    <a:prstClr val="white"/>
                  </a:solidFill>
                  <a:ea typeface="標楷體" pitchFamily="65" charset="-120"/>
                </a:rPr>
                <a:t>產業界</a:t>
              </a:r>
              <a:endParaRPr kumimoji="1" lang="zh-TW" altLang="en-US" sz="2800" b="1" dirty="0">
                <a:solidFill>
                  <a:prstClr val="white"/>
                </a:solidFill>
                <a:ea typeface="標楷體" pitchFamily="65" charset="-120"/>
              </a:endParaRPr>
            </a:p>
            <a:p>
              <a:pPr algn="ctr" fontAlgn="base">
                <a:spcBef>
                  <a:spcPct val="0"/>
                </a:spcBef>
                <a:spcAft>
                  <a:spcPct val="0"/>
                </a:spcAft>
              </a:pPr>
              <a:endParaRPr kumimoji="1" lang="zh-TW" altLang="en-US" sz="2800" b="1" dirty="0" smtClean="0">
                <a:solidFill>
                  <a:prstClr val="white"/>
                </a:solidFill>
                <a:ea typeface="標楷體" pitchFamily="65" charset="-120"/>
              </a:endParaRPr>
            </a:p>
          </p:txBody>
        </p:sp>
        <p:sp>
          <p:nvSpPr>
            <p:cNvPr id="66568" name="Oval 8"/>
            <p:cNvSpPr>
              <a:spLocks noChangeArrowheads="1"/>
            </p:cNvSpPr>
            <p:nvPr/>
          </p:nvSpPr>
          <p:spPr bwMode="auto">
            <a:xfrm>
              <a:off x="1489" y="2813"/>
              <a:ext cx="816" cy="76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kumimoji="1" lang="zh-TW" altLang="en-US" sz="2800" b="1" dirty="0" smtClean="0">
                  <a:solidFill>
                    <a:prstClr val="white"/>
                  </a:solidFill>
                  <a:ea typeface="標楷體" pitchFamily="65" charset="-120"/>
                </a:rPr>
                <a:t>市民團體</a:t>
              </a:r>
              <a:endParaRPr kumimoji="1" lang="en-US" altLang="zh-TW" sz="2800" b="1" dirty="0" smtClean="0">
                <a:solidFill>
                  <a:prstClr val="white"/>
                </a:solidFill>
                <a:ea typeface="標楷體" pitchFamily="65" charset="-120"/>
              </a:endParaRPr>
            </a:p>
          </p:txBody>
        </p:sp>
        <p:sp>
          <p:nvSpPr>
            <p:cNvPr id="66569" name="Oval 9"/>
            <p:cNvSpPr>
              <a:spLocks noChangeArrowheads="1"/>
            </p:cNvSpPr>
            <p:nvPr/>
          </p:nvSpPr>
          <p:spPr bwMode="auto">
            <a:xfrm>
              <a:off x="2562" y="3339"/>
              <a:ext cx="816" cy="76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kumimoji="1" lang="zh-TW" altLang="en-US" sz="2800" b="1" dirty="0" smtClean="0">
                  <a:solidFill>
                    <a:prstClr val="white"/>
                  </a:solidFill>
                  <a:ea typeface="標楷體" pitchFamily="65" charset="-120"/>
                </a:rPr>
                <a:t>家庭</a:t>
              </a:r>
              <a:endParaRPr kumimoji="1" lang="en-US" altLang="zh-TW" sz="2800" b="1" dirty="0" smtClean="0">
                <a:solidFill>
                  <a:prstClr val="white"/>
                </a:solidFill>
                <a:ea typeface="標楷體" pitchFamily="65" charset="-120"/>
              </a:endParaRPr>
            </a:p>
            <a:p>
              <a:pPr algn="ctr" fontAlgn="base">
                <a:spcBef>
                  <a:spcPct val="0"/>
                </a:spcBef>
                <a:spcAft>
                  <a:spcPct val="0"/>
                </a:spcAft>
              </a:pPr>
              <a:r>
                <a:rPr kumimoji="1" lang="zh-TW" altLang="en-US" sz="2800" b="1" dirty="0" smtClean="0">
                  <a:solidFill>
                    <a:prstClr val="white"/>
                  </a:solidFill>
                  <a:ea typeface="標楷體" pitchFamily="65" charset="-120"/>
                </a:rPr>
                <a:t>親</a:t>
              </a:r>
              <a:r>
                <a:rPr kumimoji="1" lang="zh-TW" altLang="en-US" sz="2800" b="1" dirty="0">
                  <a:solidFill>
                    <a:prstClr val="white"/>
                  </a:solidFill>
                  <a:ea typeface="標楷體" pitchFamily="65" charset="-120"/>
                </a:rPr>
                <a:t>族</a:t>
              </a:r>
              <a:endParaRPr kumimoji="1" lang="zh-TW" altLang="en-US" sz="2800" b="1" dirty="0" smtClean="0">
                <a:solidFill>
                  <a:prstClr val="white"/>
                </a:solidFill>
                <a:ea typeface="標楷體" pitchFamily="65" charset="-120"/>
              </a:endParaRPr>
            </a:p>
          </p:txBody>
        </p:sp>
        <p:sp>
          <p:nvSpPr>
            <p:cNvPr id="66570" name="Text Box 10"/>
            <p:cNvSpPr txBox="1">
              <a:spLocks noChangeArrowheads="1"/>
            </p:cNvSpPr>
            <p:nvPr/>
          </p:nvSpPr>
          <p:spPr bwMode="auto">
            <a:xfrm>
              <a:off x="2451" y="2341"/>
              <a:ext cx="1044" cy="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lnSpc>
                  <a:spcPct val="80000"/>
                </a:lnSpc>
                <a:spcBef>
                  <a:spcPct val="50000"/>
                </a:spcBef>
                <a:spcAft>
                  <a:spcPct val="0"/>
                </a:spcAft>
              </a:pPr>
              <a:r>
                <a:rPr kumimoji="1" lang="zh-TW" altLang="en-US" sz="2800" b="1" dirty="0" smtClean="0">
                  <a:solidFill>
                    <a:srgbClr val="009900"/>
                  </a:solidFill>
                  <a:ea typeface="華康仿宋體W2" pitchFamily="49" charset="-120"/>
                </a:rPr>
                <a:t>高齡社會人權</a:t>
              </a:r>
              <a:endParaRPr kumimoji="1" lang="en-US" altLang="zh-TW" sz="2800" b="1" dirty="0" smtClean="0">
                <a:solidFill>
                  <a:srgbClr val="009900"/>
                </a:solidFill>
                <a:ea typeface="華康仿宋體W2" pitchFamily="49" charset="-120"/>
              </a:endParaRPr>
            </a:p>
            <a:p>
              <a:pPr algn="ctr" fontAlgn="base">
                <a:lnSpc>
                  <a:spcPct val="80000"/>
                </a:lnSpc>
                <a:spcBef>
                  <a:spcPct val="50000"/>
                </a:spcBef>
                <a:spcAft>
                  <a:spcPct val="0"/>
                </a:spcAft>
              </a:pPr>
              <a:r>
                <a:rPr kumimoji="1" lang="en-US" altLang="zh-TW" sz="2400" b="1" dirty="0" smtClean="0">
                  <a:solidFill>
                    <a:srgbClr val="009900"/>
                  </a:solidFill>
                  <a:ea typeface="華康仿宋體W2" pitchFamily="49" charset="-120"/>
                </a:rPr>
                <a:t>Multi-Stakeholders</a:t>
              </a:r>
              <a:endParaRPr kumimoji="1" lang="zh-TW" altLang="en-US" sz="2400" b="1" dirty="0" smtClean="0">
                <a:solidFill>
                  <a:srgbClr val="009900"/>
                </a:solidFill>
                <a:ea typeface="華康仿宋體W2" pitchFamily="49" charset="-120"/>
              </a:endParaRPr>
            </a:p>
            <a:p>
              <a:pPr algn="ctr" fontAlgn="base">
                <a:lnSpc>
                  <a:spcPct val="80000"/>
                </a:lnSpc>
                <a:spcBef>
                  <a:spcPct val="50000"/>
                </a:spcBef>
                <a:spcAft>
                  <a:spcPct val="0"/>
                </a:spcAft>
              </a:pPr>
              <a:endParaRPr kumimoji="1" lang="zh-TW" altLang="en-US" sz="2000" dirty="0" smtClean="0">
                <a:solidFill>
                  <a:srgbClr val="66FF33"/>
                </a:solidFill>
                <a:ea typeface="華康仿宋體W2" pitchFamily="49" charset="-120"/>
              </a:endParaRPr>
            </a:p>
          </p:txBody>
        </p:sp>
        <p:sp>
          <p:nvSpPr>
            <p:cNvPr id="66571" name="Line 11"/>
            <p:cNvSpPr>
              <a:spLocks noChangeShapeType="1"/>
            </p:cNvSpPr>
            <p:nvPr/>
          </p:nvSpPr>
          <p:spPr bwMode="auto">
            <a:xfrm flipV="1">
              <a:off x="2134" y="1525"/>
              <a:ext cx="336" cy="192"/>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kumimoji="1" lang="zh-TW" altLang="en-US" sz="2400" smtClean="0">
                <a:solidFill>
                  <a:prstClr val="black"/>
                </a:solidFill>
              </a:endParaRPr>
            </a:p>
          </p:txBody>
        </p:sp>
        <p:sp>
          <p:nvSpPr>
            <p:cNvPr id="66572" name="Line 12"/>
            <p:cNvSpPr>
              <a:spLocks noChangeShapeType="1"/>
            </p:cNvSpPr>
            <p:nvPr/>
          </p:nvSpPr>
          <p:spPr bwMode="auto">
            <a:xfrm>
              <a:off x="1657" y="2432"/>
              <a:ext cx="0" cy="384"/>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kumimoji="1" lang="zh-TW" altLang="en-US" sz="2400" smtClean="0">
                <a:solidFill>
                  <a:prstClr val="black"/>
                </a:solidFill>
              </a:endParaRPr>
            </a:p>
          </p:txBody>
        </p:sp>
        <p:sp>
          <p:nvSpPr>
            <p:cNvPr id="66573" name="Line 13"/>
            <p:cNvSpPr>
              <a:spLocks noChangeShapeType="1"/>
            </p:cNvSpPr>
            <p:nvPr/>
          </p:nvSpPr>
          <p:spPr bwMode="auto">
            <a:xfrm>
              <a:off x="4249" y="2432"/>
              <a:ext cx="0" cy="384"/>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kumimoji="1" lang="zh-TW" altLang="en-US" sz="2400" smtClean="0">
                <a:solidFill>
                  <a:prstClr val="black"/>
                </a:solidFill>
              </a:endParaRPr>
            </a:p>
          </p:txBody>
        </p:sp>
        <p:sp>
          <p:nvSpPr>
            <p:cNvPr id="66574" name="Line 14"/>
            <p:cNvSpPr>
              <a:spLocks noChangeShapeType="1"/>
            </p:cNvSpPr>
            <p:nvPr/>
          </p:nvSpPr>
          <p:spPr bwMode="auto">
            <a:xfrm flipV="1">
              <a:off x="3433" y="3488"/>
              <a:ext cx="336" cy="192"/>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kumimoji="1" lang="zh-TW" altLang="en-US" sz="2400" smtClean="0">
                <a:solidFill>
                  <a:prstClr val="black"/>
                </a:solidFill>
              </a:endParaRPr>
            </a:p>
          </p:txBody>
        </p:sp>
        <p:sp>
          <p:nvSpPr>
            <p:cNvPr id="66575" name="Line 15"/>
            <p:cNvSpPr>
              <a:spLocks noChangeShapeType="1"/>
            </p:cNvSpPr>
            <p:nvPr/>
          </p:nvSpPr>
          <p:spPr bwMode="auto">
            <a:xfrm>
              <a:off x="2137" y="3536"/>
              <a:ext cx="336" cy="192"/>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kumimoji="1" lang="zh-TW" altLang="en-US" sz="2400" smtClean="0">
                <a:solidFill>
                  <a:prstClr val="black"/>
                </a:solidFill>
              </a:endParaRPr>
            </a:p>
          </p:txBody>
        </p:sp>
        <p:sp>
          <p:nvSpPr>
            <p:cNvPr id="66576" name="Line 16"/>
            <p:cNvSpPr>
              <a:spLocks noChangeShapeType="1"/>
            </p:cNvSpPr>
            <p:nvPr/>
          </p:nvSpPr>
          <p:spPr bwMode="auto">
            <a:xfrm>
              <a:off x="3481" y="1472"/>
              <a:ext cx="336" cy="192"/>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kumimoji="1" lang="zh-TW" altLang="en-US" sz="2400" smtClean="0">
                <a:solidFill>
                  <a:prstClr val="black"/>
                </a:solidFill>
              </a:endParaRPr>
            </a:p>
          </p:txBody>
        </p:sp>
        <p:sp>
          <p:nvSpPr>
            <p:cNvPr id="66582" name="Text Box 22"/>
            <p:cNvSpPr txBox="1">
              <a:spLocks noChangeArrowheads="1"/>
            </p:cNvSpPr>
            <p:nvPr/>
          </p:nvSpPr>
          <p:spPr bwMode="auto">
            <a:xfrm>
              <a:off x="2361" y="2069"/>
              <a:ext cx="304"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TW" altLang="en-US" sz="2400" b="1" smtClean="0">
                  <a:solidFill>
                    <a:prstClr val="black"/>
                  </a:solidFill>
                </a:rPr>
                <a:t>科</a:t>
              </a:r>
            </a:p>
          </p:txBody>
        </p:sp>
        <p:sp>
          <p:nvSpPr>
            <p:cNvPr id="66583" name="Text Box 23"/>
            <p:cNvSpPr txBox="1">
              <a:spLocks noChangeArrowheads="1"/>
            </p:cNvSpPr>
            <p:nvPr/>
          </p:nvSpPr>
          <p:spPr bwMode="auto">
            <a:xfrm>
              <a:off x="2577" y="1893"/>
              <a:ext cx="366"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TW" altLang="en-US" sz="2400" b="1" dirty="0" smtClean="0">
                  <a:solidFill>
                    <a:prstClr val="black"/>
                  </a:solidFill>
                </a:rPr>
                <a:t>際</a:t>
              </a:r>
            </a:p>
          </p:txBody>
        </p:sp>
        <p:sp>
          <p:nvSpPr>
            <p:cNvPr id="66584" name="Text Box 24"/>
            <p:cNvSpPr txBox="1">
              <a:spLocks noChangeArrowheads="1"/>
            </p:cNvSpPr>
            <p:nvPr/>
          </p:nvSpPr>
          <p:spPr bwMode="auto">
            <a:xfrm>
              <a:off x="2361" y="2931"/>
              <a:ext cx="19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TW" altLang="en-US" sz="2400" b="1" dirty="0">
                  <a:solidFill>
                    <a:srgbClr val="0000FF"/>
                  </a:solidFill>
                </a:rPr>
                <a:t>跨</a:t>
              </a:r>
              <a:endParaRPr kumimoji="1" lang="zh-TW" altLang="en-US" sz="2400" b="1" dirty="0" smtClean="0">
                <a:solidFill>
                  <a:srgbClr val="0000FF"/>
                </a:solidFill>
              </a:endParaRPr>
            </a:p>
          </p:txBody>
        </p:sp>
        <p:sp>
          <p:nvSpPr>
            <p:cNvPr id="66585" name="Rectangle 25"/>
            <p:cNvSpPr>
              <a:spLocks noChangeArrowheads="1"/>
            </p:cNvSpPr>
            <p:nvPr/>
          </p:nvSpPr>
          <p:spPr bwMode="auto">
            <a:xfrm>
              <a:off x="2587" y="3066"/>
              <a:ext cx="193"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TW" altLang="en-US" sz="2400" b="1" dirty="0">
                  <a:solidFill>
                    <a:srgbClr val="0000FF"/>
                  </a:solidFill>
                </a:rPr>
                <a:t>域</a:t>
              </a:r>
              <a:endParaRPr kumimoji="1" lang="zh-TW" altLang="en-US" sz="2400" b="1" dirty="0" smtClean="0">
                <a:solidFill>
                  <a:srgbClr val="0000FF"/>
                </a:solidFill>
              </a:endParaRPr>
            </a:p>
          </p:txBody>
        </p:sp>
        <p:sp>
          <p:nvSpPr>
            <p:cNvPr id="66586" name="Text Box 26"/>
            <p:cNvSpPr txBox="1">
              <a:spLocks noChangeArrowheads="1"/>
            </p:cNvSpPr>
            <p:nvPr/>
          </p:nvSpPr>
          <p:spPr bwMode="auto">
            <a:xfrm>
              <a:off x="3070" y="1909"/>
              <a:ext cx="363"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TW" altLang="en-US" sz="2400" b="1" dirty="0" smtClean="0">
                  <a:solidFill>
                    <a:prstClr val="black"/>
                  </a:solidFill>
                </a:rPr>
                <a:t>整</a:t>
              </a:r>
            </a:p>
          </p:txBody>
        </p:sp>
        <p:sp>
          <p:nvSpPr>
            <p:cNvPr id="66587" name="Rectangle 27"/>
            <p:cNvSpPr>
              <a:spLocks noChangeArrowheads="1"/>
            </p:cNvSpPr>
            <p:nvPr/>
          </p:nvSpPr>
          <p:spPr bwMode="auto">
            <a:xfrm>
              <a:off x="3086" y="3067"/>
              <a:ext cx="193"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TW" altLang="en-US" sz="2400" b="1" dirty="0" smtClean="0">
                  <a:solidFill>
                    <a:srgbClr val="0000FF"/>
                  </a:solidFill>
                </a:rPr>
                <a:t>合</a:t>
              </a:r>
            </a:p>
          </p:txBody>
        </p:sp>
        <p:sp>
          <p:nvSpPr>
            <p:cNvPr id="66588" name="Text Box 28"/>
            <p:cNvSpPr txBox="1">
              <a:spLocks noChangeArrowheads="1"/>
            </p:cNvSpPr>
            <p:nvPr/>
          </p:nvSpPr>
          <p:spPr bwMode="auto">
            <a:xfrm>
              <a:off x="3313" y="2069"/>
              <a:ext cx="181"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TW" altLang="en-US" sz="2400" b="1" dirty="0" smtClean="0">
                  <a:solidFill>
                    <a:prstClr val="black"/>
                  </a:solidFill>
                </a:rPr>
                <a:t>合</a:t>
              </a:r>
            </a:p>
          </p:txBody>
        </p:sp>
        <p:sp>
          <p:nvSpPr>
            <p:cNvPr id="66589" name="Rectangle 29"/>
            <p:cNvSpPr>
              <a:spLocks noChangeArrowheads="1"/>
            </p:cNvSpPr>
            <p:nvPr/>
          </p:nvSpPr>
          <p:spPr bwMode="auto">
            <a:xfrm>
              <a:off x="3313" y="2951"/>
              <a:ext cx="193"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TW" altLang="en-US" sz="2400" b="1" dirty="0">
                  <a:solidFill>
                    <a:srgbClr val="0000FF"/>
                  </a:solidFill>
                </a:rPr>
                <a:t>作</a:t>
              </a:r>
              <a:endParaRPr kumimoji="1" lang="zh-TW" altLang="en-US" sz="2400" b="1" dirty="0" smtClean="0">
                <a:solidFill>
                  <a:srgbClr val="0000FF"/>
                </a:solidFill>
              </a:endParaRPr>
            </a:p>
          </p:txBody>
        </p:sp>
        <p:sp>
          <p:nvSpPr>
            <p:cNvPr id="66590" name="Freeform 30"/>
            <p:cNvSpPr>
              <a:spLocks/>
            </p:cNvSpPr>
            <p:nvPr/>
          </p:nvSpPr>
          <p:spPr bwMode="auto">
            <a:xfrm>
              <a:off x="2245" y="2296"/>
              <a:ext cx="227" cy="91"/>
            </a:xfrm>
            <a:custGeom>
              <a:avLst/>
              <a:gdLst>
                <a:gd name="T0" fmla="*/ 0 w 99"/>
                <a:gd name="T1" fmla="*/ 0 h 130"/>
                <a:gd name="T2" fmla="*/ 99 w 99"/>
                <a:gd name="T3" fmla="*/ 130 h 130"/>
              </a:gdLst>
              <a:ahLst/>
              <a:cxnLst>
                <a:cxn ang="0">
                  <a:pos x="T0" y="T1"/>
                </a:cxn>
                <a:cxn ang="0">
                  <a:pos x="T2" y="T3"/>
                </a:cxn>
              </a:cxnLst>
              <a:rect l="0" t="0" r="r" b="b"/>
              <a:pathLst>
                <a:path w="99" h="130">
                  <a:moveTo>
                    <a:pt x="0" y="0"/>
                  </a:moveTo>
                  <a:lnTo>
                    <a:pt x="99" y="130"/>
                  </a:lnTo>
                </a:path>
              </a:pathLst>
            </a:custGeom>
            <a:noFill/>
            <a:ln w="9525">
              <a:solidFill>
                <a:schemeClr val="tx1"/>
              </a:solidFill>
              <a:round/>
              <a:headEnd type="none" w="med" len="me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kumimoji="1" lang="zh-TW" altLang="en-US" sz="2400" smtClean="0">
                <a:solidFill>
                  <a:prstClr val="black"/>
                </a:solidFill>
              </a:endParaRPr>
            </a:p>
          </p:txBody>
        </p:sp>
        <p:sp>
          <p:nvSpPr>
            <p:cNvPr id="66591" name="Line 31"/>
            <p:cNvSpPr>
              <a:spLocks noChangeShapeType="1"/>
            </p:cNvSpPr>
            <p:nvPr/>
          </p:nvSpPr>
          <p:spPr bwMode="auto">
            <a:xfrm flipH="1" flipV="1">
              <a:off x="2996" y="3112"/>
              <a:ext cx="0" cy="192"/>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kumimoji="1" lang="zh-TW" altLang="en-US" sz="2400" smtClean="0">
                <a:solidFill>
                  <a:prstClr val="black"/>
                </a:solidFill>
              </a:endParaRPr>
            </a:p>
          </p:txBody>
        </p:sp>
        <p:sp>
          <p:nvSpPr>
            <p:cNvPr id="66592" name="Line 32"/>
            <p:cNvSpPr>
              <a:spLocks noChangeShapeType="1"/>
            </p:cNvSpPr>
            <p:nvPr/>
          </p:nvSpPr>
          <p:spPr bwMode="auto">
            <a:xfrm>
              <a:off x="2950" y="1933"/>
              <a:ext cx="0" cy="192"/>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kumimoji="1" lang="zh-TW" altLang="en-US" sz="2400" smtClean="0">
                <a:solidFill>
                  <a:prstClr val="black"/>
                </a:solidFill>
              </a:endParaRPr>
            </a:p>
          </p:txBody>
        </p:sp>
        <p:sp>
          <p:nvSpPr>
            <p:cNvPr id="66593" name="Line 33"/>
            <p:cNvSpPr>
              <a:spLocks noChangeShapeType="1"/>
            </p:cNvSpPr>
            <p:nvPr/>
          </p:nvSpPr>
          <p:spPr bwMode="auto">
            <a:xfrm flipV="1">
              <a:off x="2225" y="2795"/>
              <a:ext cx="247" cy="93"/>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kumimoji="1" lang="zh-TW" altLang="en-US" sz="2400" smtClean="0">
                <a:solidFill>
                  <a:prstClr val="black"/>
                </a:solidFill>
              </a:endParaRPr>
            </a:p>
          </p:txBody>
        </p:sp>
        <p:sp>
          <p:nvSpPr>
            <p:cNvPr id="66594" name="Line 34"/>
            <p:cNvSpPr>
              <a:spLocks noChangeShapeType="1"/>
            </p:cNvSpPr>
            <p:nvPr/>
          </p:nvSpPr>
          <p:spPr bwMode="auto">
            <a:xfrm flipH="1">
              <a:off x="3449" y="2296"/>
              <a:ext cx="240" cy="96"/>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kumimoji="1" lang="zh-TW" altLang="en-US" sz="2400" smtClean="0">
                <a:solidFill>
                  <a:prstClr val="black"/>
                </a:solidFill>
              </a:endParaRPr>
            </a:p>
          </p:txBody>
        </p:sp>
        <p:sp>
          <p:nvSpPr>
            <p:cNvPr id="66595" name="Line 35"/>
            <p:cNvSpPr>
              <a:spLocks noChangeShapeType="1"/>
            </p:cNvSpPr>
            <p:nvPr/>
          </p:nvSpPr>
          <p:spPr bwMode="auto">
            <a:xfrm flipH="1" flipV="1">
              <a:off x="3449" y="2840"/>
              <a:ext cx="192" cy="96"/>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kumimoji="1" lang="zh-TW" altLang="en-US" sz="2400" smtClean="0">
                <a:solidFill>
                  <a:prstClr val="black"/>
                </a:solidFill>
              </a:endParaRPr>
            </a:p>
          </p:txBody>
        </p:sp>
      </p:grpSp>
      <p:sp>
        <p:nvSpPr>
          <p:cNvPr id="66598" name="Rectangle 38"/>
          <p:cNvSpPr>
            <a:spLocks noGrp="1" noChangeArrowheads="1"/>
          </p:cNvSpPr>
          <p:nvPr>
            <p:ph type="title"/>
          </p:nvPr>
        </p:nvSpPr>
        <p:spPr>
          <a:xfrm>
            <a:off x="381000" y="260350"/>
            <a:ext cx="8305800" cy="1143000"/>
          </a:xfrm>
        </p:spPr>
        <p:txBody>
          <a:bodyPr/>
          <a:lstStyle/>
          <a:p>
            <a:r>
              <a:rPr lang="zh-TW" altLang="en-US" sz="4000" dirty="0" smtClean="0">
                <a:solidFill>
                  <a:srgbClr val="333399"/>
                </a:solidFill>
                <a:latin typeface="華康POP1體W5" pitchFamily="81" charset="-120"/>
                <a:ea typeface="華康POP1體W5" pitchFamily="81" charset="-120"/>
              </a:rPr>
              <a:t>高齡社會人權保障之</a:t>
            </a:r>
            <a:r>
              <a:rPr lang="zh-TW" altLang="en-US" sz="4000" dirty="0">
                <a:solidFill>
                  <a:srgbClr val="333399"/>
                </a:solidFill>
                <a:latin typeface="華康POP1體W5" pitchFamily="81" charset="-120"/>
                <a:ea typeface="華康POP1體W5" pitchFamily="81" charset="-120"/>
              </a:rPr>
              <a:t>跨域</a:t>
            </a:r>
            <a:r>
              <a:rPr lang="zh-TW" altLang="en-US" sz="4000" dirty="0" smtClean="0">
                <a:solidFill>
                  <a:srgbClr val="333399"/>
                </a:solidFill>
                <a:latin typeface="華康POP1體W5" pitchFamily="81" charset="-120"/>
                <a:ea typeface="華康POP1體W5" pitchFamily="81" charset="-120"/>
              </a:rPr>
              <a:t>合作網絡</a:t>
            </a:r>
          </a:p>
        </p:txBody>
      </p:sp>
    </p:spTree>
    <p:extLst>
      <p:ext uri="{BB962C8B-B14F-4D97-AF65-F5344CB8AC3E}">
        <p14:creationId xmlns:p14="http://schemas.microsoft.com/office/powerpoint/2010/main" val="279767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2708920"/>
            <a:ext cx="6324600" cy="1645920"/>
          </a:xfrm>
        </p:spPr>
        <p:txBody>
          <a:bodyPr/>
          <a:lstStyle/>
          <a:p>
            <a:pPr algn="ctr"/>
            <a:r>
              <a:rPr lang="zh-TW" altLang="en-US" sz="5400" dirty="0" smtClean="0"/>
              <a:t>謝謝聆聽</a:t>
            </a:r>
            <a:endParaRPr lang="zh-TW" altLang="en-US" sz="5400" dirty="0"/>
          </a:p>
        </p:txBody>
      </p:sp>
    </p:spTree>
    <p:extLst>
      <p:ext uri="{BB962C8B-B14F-4D97-AF65-F5344CB8AC3E}">
        <p14:creationId xmlns:p14="http://schemas.microsoft.com/office/powerpoint/2010/main" val="3177806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8" y="1844824"/>
            <a:ext cx="8424936" cy="4896544"/>
          </a:xfrm>
        </p:spPr>
        <p:txBody>
          <a:bodyPr>
            <a:normAutofit fontScale="70000" lnSpcReduction="20000"/>
          </a:bodyPr>
          <a:lstStyle/>
          <a:p>
            <a:pPr marL="45720" indent="0">
              <a:lnSpc>
                <a:spcPts val="3400"/>
              </a:lnSpc>
              <a:spcBef>
                <a:spcPts val="1800"/>
              </a:spcBef>
              <a:buNone/>
            </a:pPr>
            <a:r>
              <a:rPr lang="zh-TW" altLang="en-US" sz="3800" b="1" dirty="0"/>
              <a:t>貝爾蒙</a:t>
            </a:r>
            <a:r>
              <a:rPr lang="zh-TW" altLang="en-US" sz="3800" b="1" dirty="0" smtClean="0"/>
              <a:t>報告：人類研究應</a:t>
            </a:r>
            <a:r>
              <a:rPr lang="zh-TW" altLang="en-US" sz="3800" b="1" dirty="0"/>
              <a:t>遵循「</a:t>
            </a:r>
            <a:r>
              <a:rPr lang="zh-TW" altLang="en-US" sz="3800" b="1" dirty="0">
                <a:solidFill>
                  <a:srgbClr val="FF0000"/>
                </a:solidFill>
              </a:rPr>
              <a:t>尊重人格</a:t>
            </a:r>
            <a:r>
              <a:rPr lang="zh-TW" altLang="en-US" sz="3800" b="1" dirty="0"/>
              <a:t>」、「</a:t>
            </a:r>
            <a:r>
              <a:rPr lang="zh-TW" altLang="en-US" sz="3800" b="1" dirty="0">
                <a:solidFill>
                  <a:srgbClr val="FF0000"/>
                </a:solidFill>
              </a:rPr>
              <a:t>行善</a:t>
            </a:r>
            <a:r>
              <a:rPr lang="zh-TW" altLang="en-US" sz="3800" b="1" dirty="0"/>
              <a:t>」及「</a:t>
            </a:r>
            <a:r>
              <a:rPr lang="zh-TW" altLang="en-US" sz="3800" b="1" dirty="0">
                <a:solidFill>
                  <a:srgbClr val="FF0000"/>
                </a:solidFill>
              </a:rPr>
              <a:t>正義</a:t>
            </a:r>
            <a:r>
              <a:rPr lang="zh-TW" altLang="en-US" sz="3800" b="1" dirty="0"/>
              <a:t>」三項</a:t>
            </a:r>
            <a:r>
              <a:rPr lang="zh-TW" altLang="en-US" sz="3800" b="1" dirty="0" smtClean="0"/>
              <a:t>基本</a:t>
            </a:r>
            <a:r>
              <a:rPr lang="zh-TW" altLang="en-US" sz="3800" b="1" dirty="0"/>
              <a:t>原則</a:t>
            </a:r>
            <a:r>
              <a:rPr lang="zh-TW" altLang="en-US" sz="3800" b="1" dirty="0" smtClean="0"/>
              <a:t>。</a:t>
            </a:r>
            <a:endParaRPr lang="en-US" altLang="zh-TW" sz="3800" b="1" dirty="0" smtClean="0"/>
          </a:p>
          <a:p>
            <a:pPr marL="45720" indent="0">
              <a:lnSpc>
                <a:spcPts val="3400"/>
              </a:lnSpc>
              <a:spcBef>
                <a:spcPts val="1800"/>
              </a:spcBef>
              <a:buNone/>
            </a:pPr>
            <a:r>
              <a:rPr lang="zh-TW" altLang="en-US" sz="3800" b="1" dirty="0" smtClean="0">
                <a:solidFill>
                  <a:schemeClr val="tx1"/>
                </a:solidFill>
              </a:rPr>
              <a:t>「</a:t>
            </a:r>
            <a:r>
              <a:rPr lang="zh-TW" altLang="en-US" sz="3800" b="1" dirty="0">
                <a:solidFill>
                  <a:srgbClr val="C00000"/>
                </a:solidFill>
              </a:rPr>
              <a:t>尊重</a:t>
            </a:r>
            <a:r>
              <a:rPr lang="zh-TW" altLang="en-US" sz="3800" b="1" dirty="0" smtClean="0">
                <a:solidFill>
                  <a:srgbClr val="C00000"/>
                </a:solidFill>
              </a:rPr>
              <a:t>人格 </a:t>
            </a:r>
            <a:r>
              <a:rPr lang="en-US" altLang="zh-TW" sz="3800" b="1" dirty="0" smtClean="0">
                <a:solidFill>
                  <a:srgbClr val="C00000"/>
                </a:solidFill>
              </a:rPr>
              <a:t>(respect for person)</a:t>
            </a:r>
            <a:r>
              <a:rPr lang="zh-TW" altLang="en-US" sz="3800" b="1" dirty="0" smtClean="0">
                <a:solidFill>
                  <a:schemeClr val="tx1"/>
                </a:solidFill>
              </a:rPr>
              <a:t>」原則：受</a:t>
            </a:r>
            <a:r>
              <a:rPr lang="zh-TW" altLang="en-US" sz="3800" b="1" dirty="0">
                <a:solidFill>
                  <a:schemeClr val="tx1"/>
                </a:solidFill>
              </a:rPr>
              <a:t>試</a:t>
            </a:r>
            <a:r>
              <a:rPr lang="zh-TW" altLang="en-US" sz="3800" b="1" dirty="0" smtClean="0">
                <a:solidFill>
                  <a:schemeClr val="tx1"/>
                </a:solidFill>
              </a:rPr>
              <a:t>者必須理解</a:t>
            </a:r>
            <a:r>
              <a:rPr lang="zh-TW" altLang="en-US" sz="3800" b="1" dirty="0">
                <a:solidFill>
                  <a:schemeClr val="tx1"/>
                </a:solidFill>
              </a:rPr>
              <a:t>研究內容並行使知情</a:t>
            </a:r>
            <a:r>
              <a:rPr lang="zh-TW" altLang="en-US" sz="3800" b="1" dirty="0" smtClean="0">
                <a:solidFill>
                  <a:schemeClr val="tx1"/>
                </a:solidFill>
              </a:rPr>
              <a:t>同意，方能參與研究，</a:t>
            </a:r>
            <a:endParaRPr lang="en-US" altLang="zh-TW" sz="3800" b="1" dirty="0" smtClean="0">
              <a:solidFill>
                <a:schemeClr val="tx1"/>
              </a:solidFill>
            </a:endParaRPr>
          </a:p>
          <a:p>
            <a:pPr marL="45720" indent="0">
              <a:lnSpc>
                <a:spcPts val="3400"/>
              </a:lnSpc>
              <a:spcBef>
                <a:spcPts val="1800"/>
              </a:spcBef>
              <a:buNone/>
            </a:pPr>
            <a:r>
              <a:rPr lang="zh-TW" altLang="en-US" sz="3800" b="1" dirty="0" smtClean="0">
                <a:solidFill>
                  <a:schemeClr val="tx1"/>
                </a:solidFill>
              </a:rPr>
              <a:t>「</a:t>
            </a:r>
            <a:r>
              <a:rPr lang="zh-TW" altLang="en-US" sz="3800" b="1" dirty="0" smtClean="0">
                <a:solidFill>
                  <a:srgbClr val="C00000"/>
                </a:solidFill>
              </a:rPr>
              <a:t>行善 </a:t>
            </a:r>
            <a:r>
              <a:rPr lang="en-US" altLang="zh-TW" sz="3800" b="1" dirty="0" smtClean="0">
                <a:solidFill>
                  <a:srgbClr val="C00000"/>
                </a:solidFill>
              </a:rPr>
              <a:t>(beneficence)</a:t>
            </a:r>
            <a:r>
              <a:rPr lang="zh-TW" altLang="en-US" sz="3800" b="1" dirty="0" smtClean="0">
                <a:solidFill>
                  <a:schemeClr val="tx1"/>
                </a:solidFill>
              </a:rPr>
              <a:t>」原則：權衡</a:t>
            </a:r>
            <a:r>
              <a:rPr lang="zh-TW" altLang="en-US" sz="3800" b="1" dirty="0">
                <a:solidFill>
                  <a:schemeClr val="tx1"/>
                </a:solidFill>
              </a:rPr>
              <a:t>受試者參與</a:t>
            </a:r>
            <a:r>
              <a:rPr lang="zh-TW" altLang="en-US" sz="3800" b="1" dirty="0" smtClean="0">
                <a:solidFill>
                  <a:schemeClr val="tx1"/>
                </a:solidFill>
              </a:rPr>
              <a:t>研究之</a:t>
            </a:r>
            <a:r>
              <a:rPr lang="zh-TW" altLang="en-US" sz="3800" b="1" dirty="0">
                <a:solidFill>
                  <a:schemeClr val="tx1"/>
                </a:solidFill>
              </a:rPr>
              <a:t>利弊，確定其能因為參與研究而</a:t>
            </a:r>
            <a:r>
              <a:rPr lang="zh-TW" altLang="en-US" sz="3800" b="1" dirty="0" smtClean="0">
                <a:solidFill>
                  <a:schemeClr val="tx1"/>
                </a:solidFill>
              </a:rPr>
              <a:t>獲益，</a:t>
            </a:r>
            <a:endParaRPr lang="en-US" altLang="zh-TW" sz="3800" b="1" dirty="0" smtClean="0">
              <a:solidFill>
                <a:schemeClr val="tx1"/>
              </a:solidFill>
            </a:endParaRPr>
          </a:p>
          <a:p>
            <a:pPr marL="45720" indent="0">
              <a:lnSpc>
                <a:spcPts val="3400"/>
              </a:lnSpc>
              <a:spcBef>
                <a:spcPts val="1800"/>
              </a:spcBef>
              <a:spcAft>
                <a:spcPts val="1800"/>
              </a:spcAft>
              <a:buNone/>
            </a:pPr>
            <a:r>
              <a:rPr lang="zh-TW" altLang="en-US" sz="3800" b="1" dirty="0" smtClean="0">
                <a:solidFill>
                  <a:schemeClr val="tx1"/>
                </a:solidFill>
              </a:rPr>
              <a:t>「</a:t>
            </a:r>
            <a:r>
              <a:rPr lang="zh-TW" altLang="en-US" sz="3800" b="1" dirty="0" smtClean="0">
                <a:solidFill>
                  <a:srgbClr val="C00000"/>
                </a:solidFill>
              </a:rPr>
              <a:t>正義 </a:t>
            </a:r>
            <a:r>
              <a:rPr lang="en-US" altLang="zh-TW" sz="3800" b="1" dirty="0" smtClean="0">
                <a:solidFill>
                  <a:srgbClr val="C00000"/>
                </a:solidFill>
              </a:rPr>
              <a:t>(justice)</a:t>
            </a:r>
            <a:r>
              <a:rPr lang="zh-TW" altLang="en-US" sz="3800" b="1" dirty="0" smtClean="0">
                <a:solidFill>
                  <a:schemeClr val="tx1"/>
                </a:solidFill>
              </a:rPr>
              <a:t>」原則：公平</a:t>
            </a:r>
            <a:r>
              <a:rPr lang="zh-TW" altLang="en-US" sz="3800" b="1" dirty="0">
                <a:solidFill>
                  <a:schemeClr val="tx1"/>
                </a:solidFill>
              </a:rPr>
              <a:t>選取受試</a:t>
            </a:r>
            <a:r>
              <a:rPr lang="zh-TW" altLang="en-US" sz="3800" b="1" dirty="0" smtClean="0">
                <a:solidFill>
                  <a:schemeClr val="tx1"/>
                </a:solidFill>
              </a:rPr>
              <a:t>者 </a:t>
            </a:r>
            <a:r>
              <a:rPr lang="en-US" altLang="zh-TW" sz="3800" b="1" dirty="0" smtClean="0">
                <a:solidFill>
                  <a:schemeClr val="tx1"/>
                </a:solidFill>
              </a:rPr>
              <a:t>\</a:t>
            </a:r>
            <a:r>
              <a:rPr lang="zh-TW" altLang="en-US" sz="3800" b="1" dirty="0" smtClean="0">
                <a:solidFill>
                  <a:schemeClr val="tx1"/>
                </a:solidFill>
              </a:rPr>
              <a:t> 參與者。</a:t>
            </a:r>
            <a:endParaRPr lang="en-US" altLang="zh-TW" sz="3800" b="1" dirty="0" smtClean="0">
              <a:solidFill>
                <a:schemeClr val="tx1"/>
              </a:solidFill>
            </a:endParaRPr>
          </a:p>
          <a:p>
            <a:pPr marL="45720" indent="0">
              <a:buNone/>
            </a:pPr>
            <a:r>
              <a:rPr lang="en-US" altLang="zh-TW" sz="2100" dirty="0" smtClean="0"/>
              <a:t>-- National </a:t>
            </a:r>
            <a:r>
              <a:rPr lang="en-US" altLang="zh-TW" sz="2100" dirty="0"/>
              <a:t>Commission for the Protection of Human Subjects </a:t>
            </a:r>
            <a:r>
              <a:rPr lang="en-US" altLang="zh-TW" sz="2100" dirty="0" smtClean="0"/>
              <a:t>of</a:t>
            </a:r>
            <a:r>
              <a:rPr lang="zh-TW" altLang="en-US" sz="2100" dirty="0" smtClean="0"/>
              <a:t> </a:t>
            </a:r>
            <a:r>
              <a:rPr lang="en-US" altLang="zh-TW" sz="2100" dirty="0" smtClean="0"/>
              <a:t>Biomedical </a:t>
            </a:r>
            <a:r>
              <a:rPr lang="en-US" altLang="zh-TW" sz="2100" dirty="0"/>
              <a:t>and Behavioral Research: The Belmont Report: </a:t>
            </a:r>
            <a:r>
              <a:rPr lang="en-US" altLang="zh-TW" sz="2100" dirty="0" smtClean="0"/>
              <a:t>Ethical </a:t>
            </a:r>
            <a:r>
              <a:rPr lang="en-US" altLang="zh-TW" sz="2100" dirty="0"/>
              <a:t>Principles and Guidelines for the Protection of Human </a:t>
            </a:r>
            <a:r>
              <a:rPr lang="en-US" altLang="zh-TW" sz="2100" dirty="0" smtClean="0"/>
              <a:t>Subjects </a:t>
            </a:r>
            <a:r>
              <a:rPr lang="en-US" altLang="zh-TW" sz="2100" dirty="0"/>
              <a:t>of Research. Washington, DC: US Government Printing Office; </a:t>
            </a:r>
            <a:r>
              <a:rPr lang="en-US" altLang="zh-TW" sz="2100" dirty="0" smtClean="0"/>
              <a:t>1979</a:t>
            </a:r>
            <a:r>
              <a:rPr lang="zh-TW" altLang="en-US" sz="2100" dirty="0" smtClean="0"/>
              <a:t>；</a:t>
            </a:r>
            <a:r>
              <a:rPr lang="en-US" altLang="zh-TW" sz="2100" dirty="0" smtClean="0"/>
              <a:t>http</a:t>
            </a:r>
            <a:r>
              <a:rPr lang="en-US" altLang="zh-TW" sz="2100" dirty="0"/>
              <a:t>://ohsr.od.nih. </a:t>
            </a:r>
            <a:r>
              <a:rPr lang="en-US" altLang="zh-TW" sz="2100" dirty="0" err="1" smtClean="0"/>
              <a:t>gov</a:t>
            </a:r>
            <a:r>
              <a:rPr lang="en-US" altLang="zh-TW" sz="2100" dirty="0" smtClean="0"/>
              <a:t>/guidelines/belmont.html</a:t>
            </a:r>
            <a:endParaRPr lang="zh-TW" altLang="en-US" sz="2100" dirty="0"/>
          </a:p>
        </p:txBody>
      </p:sp>
      <p:sp>
        <p:nvSpPr>
          <p:cNvPr id="3" name="標題 2"/>
          <p:cNvSpPr>
            <a:spLocks noGrp="1"/>
          </p:cNvSpPr>
          <p:nvPr>
            <p:ph type="title"/>
          </p:nvPr>
        </p:nvSpPr>
        <p:spPr/>
        <p:txBody>
          <a:bodyPr/>
          <a:lstStyle/>
          <a:p>
            <a:r>
              <a:rPr lang="zh-TW" altLang="en-US" dirty="0"/>
              <a:t>人類研究倫理基本原則</a:t>
            </a:r>
          </a:p>
        </p:txBody>
      </p:sp>
    </p:spTree>
    <p:extLst>
      <p:ext uri="{BB962C8B-B14F-4D97-AF65-F5344CB8AC3E}">
        <p14:creationId xmlns:p14="http://schemas.microsoft.com/office/powerpoint/2010/main" val="83190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115616" y="2060848"/>
            <a:ext cx="7759821" cy="4191384"/>
          </a:xfrm>
        </p:spPr>
        <p:txBody>
          <a:bodyPr>
            <a:normAutofit/>
          </a:bodyPr>
          <a:lstStyle/>
          <a:p>
            <a:pPr>
              <a:lnSpc>
                <a:spcPts val="4500"/>
              </a:lnSpc>
              <a:spcBef>
                <a:spcPts val="600"/>
              </a:spcBef>
            </a:pPr>
            <a:r>
              <a:rPr lang="zh-TW" altLang="en-US" sz="2800" b="1" dirty="0" smtClean="0"/>
              <a:t> 人類</a:t>
            </a:r>
            <a:r>
              <a:rPr lang="zh-TW" altLang="en-US" sz="2800" b="1" dirty="0"/>
              <a:t>倫理審查風險分類標準及案件</a:t>
            </a:r>
            <a:r>
              <a:rPr lang="zh-TW" altLang="en-US" sz="2800" b="1" dirty="0" smtClean="0"/>
              <a:t>分類</a:t>
            </a:r>
            <a:endParaRPr lang="en-US" altLang="zh-TW" sz="2800" b="1" dirty="0" smtClean="0"/>
          </a:p>
          <a:p>
            <a:pPr marL="365760" lvl="1" indent="0">
              <a:lnSpc>
                <a:spcPts val="4500"/>
              </a:lnSpc>
              <a:spcBef>
                <a:spcPts val="600"/>
              </a:spcBef>
              <a:buNone/>
            </a:pPr>
            <a:r>
              <a:rPr lang="zh-TW" altLang="en-US" sz="2400" b="1" dirty="0" smtClean="0"/>
              <a:t>案件</a:t>
            </a:r>
            <a:r>
              <a:rPr lang="zh-TW" altLang="en-US" sz="2400" b="1" dirty="0" smtClean="0"/>
              <a:t>分類：免審 </a:t>
            </a:r>
            <a:r>
              <a:rPr lang="en-US" altLang="zh-TW" sz="2400" b="1" dirty="0" smtClean="0"/>
              <a:t>\</a:t>
            </a:r>
            <a:r>
              <a:rPr lang="zh-TW" altLang="en-US" sz="2400" b="1" dirty="0" smtClean="0"/>
              <a:t> 簡審 </a:t>
            </a:r>
            <a:r>
              <a:rPr lang="en-US" altLang="zh-TW" sz="2400" b="1" dirty="0" smtClean="0"/>
              <a:t>\</a:t>
            </a:r>
            <a:r>
              <a:rPr lang="zh-TW" altLang="en-US" sz="2400" b="1" dirty="0" smtClean="0"/>
              <a:t> 一般</a:t>
            </a:r>
            <a:r>
              <a:rPr lang="zh-TW" altLang="en-US" sz="2400" b="1" dirty="0"/>
              <a:t>審查</a:t>
            </a:r>
          </a:p>
          <a:p>
            <a:pPr marL="365760" lvl="1" indent="0">
              <a:lnSpc>
                <a:spcPts val="4500"/>
              </a:lnSpc>
              <a:spcBef>
                <a:spcPts val="600"/>
              </a:spcBef>
              <a:buNone/>
            </a:pPr>
            <a:endParaRPr lang="zh-TW" altLang="en-US" sz="1200" b="1" dirty="0"/>
          </a:p>
          <a:p>
            <a:pPr>
              <a:lnSpc>
                <a:spcPts val="4500"/>
              </a:lnSpc>
              <a:spcBef>
                <a:spcPts val="600"/>
              </a:spcBef>
            </a:pPr>
            <a:r>
              <a:rPr lang="en-US" altLang="zh-TW" sz="2800" b="1" dirty="0" smtClean="0"/>
              <a:t> </a:t>
            </a:r>
            <a:r>
              <a:rPr lang="zh-TW" altLang="en-US" sz="2800" b="1" dirty="0" smtClean="0"/>
              <a:t>高齡</a:t>
            </a:r>
            <a:r>
              <a:rPr lang="zh-TW" altLang="en-US" sz="2800" b="1" dirty="0"/>
              <a:t>研究</a:t>
            </a:r>
            <a:r>
              <a:rPr lang="zh-TW" altLang="en-US" sz="2800" b="1" dirty="0" smtClean="0"/>
              <a:t>案件</a:t>
            </a:r>
            <a:endParaRPr lang="en-US" altLang="zh-TW" sz="2800" b="1" dirty="0" smtClean="0"/>
          </a:p>
          <a:p>
            <a:pPr lvl="1">
              <a:lnSpc>
                <a:spcPts val="4500"/>
              </a:lnSpc>
              <a:spcBef>
                <a:spcPts val="600"/>
              </a:spcBef>
            </a:pPr>
            <a:r>
              <a:rPr lang="en-US" altLang="zh-TW" sz="2400" b="1" dirty="0" smtClean="0"/>
              <a:t> </a:t>
            </a:r>
            <a:r>
              <a:rPr lang="zh-TW" altLang="en-US" sz="2400" b="1" dirty="0" smtClean="0"/>
              <a:t>高齡研究必要性</a:t>
            </a:r>
            <a:endParaRPr lang="zh-TW" altLang="en-US" sz="2400" b="1" dirty="0"/>
          </a:p>
          <a:p>
            <a:pPr lvl="1">
              <a:lnSpc>
                <a:spcPts val="4500"/>
              </a:lnSpc>
              <a:spcBef>
                <a:spcPts val="600"/>
              </a:spcBef>
            </a:pPr>
            <a:r>
              <a:rPr lang="zh-TW" altLang="en-US" sz="2400" b="1" dirty="0" smtClean="0"/>
              <a:t> </a:t>
            </a:r>
            <a:r>
              <a:rPr lang="zh-TW" altLang="en-US" sz="2400" b="1" dirty="0"/>
              <a:t>長者</a:t>
            </a:r>
            <a:r>
              <a:rPr lang="zh-TW" altLang="en-US" sz="2400" b="1" dirty="0" smtClean="0"/>
              <a:t>易</a:t>
            </a:r>
            <a:r>
              <a:rPr lang="zh-TW" altLang="en-US" sz="2400" b="1" dirty="0"/>
              <a:t>受傷害特質</a:t>
            </a:r>
          </a:p>
          <a:p>
            <a:pPr marL="365760" lvl="1" indent="0">
              <a:buNone/>
            </a:pPr>
            <a:endParaRPr lang="zh-TW" altLang="en-US" dirty="0"/>
          </a:p>
          <a:p>
            <a:endParaRPr lang="zh-TW" altLang="en-US" dirty="0"/>
          </a:p>
        </p:txBody>
      </p:sp>
      <p:sp>
        <p:nvSpPr>
          <p:cNvPr id="3" name="標題 2"/>
          <p:cNvSpPr>
            <a:spLocks noGrp="1"/>
          </p:cNvSpPr>
          <p:nvPr>
            <p:ph type="title"/>
          </p:nvPr>
        </p:nvSpPr>
        <p:spPr/>
        <p:txBody>
          <a:bodyPr/>
          <a:lstStyle/>
          <a:p>
            <a:r>
              <a:rPr lang="zh-TW" altLang="en-US" dirty="0" smtClean="0"/>
              <a:t>倫理</a:t>
            </a:r>
            <a:r>
              <a:rPr lang="zh-TW" altLang="en-US" dirty="0" smtClean="0"/>
              <a:t>審查風險</a:t>
            </a:r>
            <a:r>
              <a:rPr lang="zh-TW" altLang="en-US" dirty="0" smtClean="0"/>
              <a:t>分類 與 高齡</a:t>
            </a:r>
            <a:r>
              <a:rPr lang="zh-TW" altLang="en-US" dirty="0" smtClean="0"/>
              <a:t>者研究</a:t>
            </a:r>
            <a:endParaRPr lang="zh-TW" altLang="en-US" dirty="0"/>
          </a:p>
        </p:txBody>
      </p:sp>
    </p:spTree>
    <p:extLst>
      <p:ext uri="{BB962C8B-B14F-4D97-AF65-F5344CB8AC3E}">
        <p14:creationId xmlns:p14="http://schemas.microsoft.com/office/powerpoint/2010/main" val="3353656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1772816"/>
            <a:ext cx="7704856" cy="4846320"/>
          </a:xfrm>
        </p:spPr>
        <p:txBody>
          <a:bodyPr>
            <a:normAutofit fontScale="85000" lnSpcReduction="10000"/>
          </a:bodyPr>
          <a:lstStyle/>
          <a:p>
            <a:pPr>
              <a:lnSpc>
                <a:spcPts val="4300"/>
              </a:lnSpc>
              <a:spcBef>
                <a:spcPts val="1800"/>
              </a:spcBef>
            </a:pPr>
            <a:r>
              <a:rPr lang="zh-TW" altLang="en-US" sz="2800" b="1" dirty="0" smtClean="0"/>
              <a:t>主旨：公告訂定「得免倫理審查委員會審查之人體研究案件範圍」，並自即日生效。</a:t>
            </a:r>
            <a:endParaRPr lang="en-US" altLang="zh-TW" sz="2800" b="1" dirty="0" smtClean="0"/>
          </a:p>
          <a:p>
            <a:pPr>
              <a:lnSpc>
                <a:spcPts val="4300"/>
              </a:lnSpc>
              <a:spcBef>
                <a:spcPts val="1800"/>
              </a:spcBef>
            </a:pPr>
            <a:r>
              <a:rPr lang="zh-TW" altLang="en-US" sz="2800" b="1" dirty="0"/>
              <a:t>依據</a:t>
            </a:r>
            <a:r>
              <a:rPr lang="zh-TW" altLang="en-US" sz="2800" b="1" dirty="0" smtClean="0"/>
              <a:t>：人體研究法第五條第一項</a:t>
            </a:r>
            <a:endParaRPr lang="en-US" altLang="zh-TW" sz="2800" b="1" dirty="0" smtClean="0"/>
          </a:p>
          <a:p>
            <a:pPr>
              <a:lnSpc>
                <a:spcPts val="4300"/>
              </a:lnSpc>
              <a:spcBef>
                <a:spcPts val="1800"/>
              </a:spcBef>
            </a:pPr>
            <a:r>
              <a:rPr lang="zh-TW" altLang="en-US" sz="2800" b="1" dirty="0" smtClean="0">
                <a:solidFill>
                  <a:schemeClr val="tx1"/>
                </a:solidFill>
              </a:rPr>
              <a:t>得免倫理審查委員會審查之人體研究案件範圍「研究案件</a:t>
            </a:r>
            <a:r>
              <a:rPr lang="zh-TW" altLang="en-US" sz="2800" b="1" dirty="0" smtClean="0">
                <a:solidFill>
                  <a:srgbClr val="FF0000"/>
                </a:solidFill>
              </a:rPr>
              <a:t>非以</a:t>
            </a:r>
            <a:r>
              <a:rPr lang="zh-TW" altLang="en-US" sz="2800" b="1" dirty="0" smtClean="0">
                <a:solidFill>
                  <a:schemeClr val="tx1"/>
                </a:solidFill>
              </a:rPr>
              <a:t>未成年、收容人、原住民、孕婦、</a:t>
            </a:r>
            <a:r>
              <a:rPr lang="zh-TW" altLang="en-US" sz="2800" b="1" dirty="0" smtClean="0">
                <a:solidFill>
                  <a:srgbClr val="FF0000"/>
                </a:solidFill>
              </a:rPr>
              <a:t>身心障礙</a:t>
            </a:r>
            <a:r>
              <a:rPr lang="zh-TW" altLang="en-US" sz="2800" b="1" dirty="0" smtClean="0">
                <a:solidFill>
                  <a:schemeClr val="tx1"/>
                </a:solidFill>
              </a:rPr>
              <a:t>、精神病患及其他經審查會訂定或判斷不當脅迫或無法以自由意願坐定者為研究對象。」</a:t>
            </a:r>
            <a:endParaRPr lang="en-US" altLang="zh-TW" sz="2800" b="1" dirty="0" smtClean="0">
              <a:solidFill>
                <a:schemeClr val="tx1"/>
              </a:solidFill>
            </a:endParaRPr>
          </a:p>
          <a:p>
            <a:endParaRPr lang="zh-TW" altLang="en-US" dirty="0"/>
          </a:p>
        </p:txBody>
      </p:sp>
      <p:sp>
        <p:nvSpPr>
          <p:cNvPr id="2" name="標題 1"/>
          <p:cNvSpPr>
            <a:spLocks noGrp="1"/>
          </p:cNvSpPr>
          <p:nvPr>
            <p:ph type="title"/>
          </p:nvPr>
        </p:nvSpPr>
        <p:spPr>
          <a:xfrm>
            <a:off x="395536" y="332656"/>
            <a:ext cx="8424936" cy="1143000"/>
          </a:xfrm>
        </p:spPr>
        <p:txBody>
          <a:bodyPr>
            <a:normAutofit/>
          </a:bodyPr>
          <a:lstStyle/>
          <a:p>
            <a:pPr algn="l"/>
            <a:r>
              <a:rPr lang="zh-TW" altLang="en-US" dirty="0" smtClean="0"/>
              <a:t>行政院衛生署公告</a:t>
            </a:r>
            <a:r>
              <a:rPr lang="en-US" altLang="zh-TW" dirty="0" smtClean="0"/>
              <a:t/>
            </a:r>
            <a:br>
              <a:rPr lang="en-US" altLang="zh-TW" dirty="0" smtClean="0"/>
            </a:br>
            <a:r>
              <a:rPr lang="zh-TW" altLang="en-US" dirty="0"/>
              <a:t> </a:t>
            </a:r>
            <a:r>
              <a:rPr lang="zh-TW" altLang="en-US" dirty="0" smtClean="0"/>
              <a:t>                 衛部醫字第</a:t>
            </a:r>
            <a:r>
              <a:rPr lang="en-US" altLang="zh-TW" dirty="0" smtClean="0"/>
              <a:t>1010265075</a:t>
            </a:r>
            <a:r>
              <a:rPr lang="zh-TW" altLang="en-US" dirty="0" smtClean="0"/>
              <a:t>號函</a:t>
            </a:r>
            <a:endParaRPr lang="zh-TW" altLang="en-US" dirty="0"/>
          </a:p>
        </p:txBody>
      </p:sp>
      <p:sp>
        <p:nvSpPr>
          <p:cNvPr id="4" name="流程圖: 循序存取儲存裝置 3"/>
          <p:cNvSpPr/>
          <p:nvPr/>
        </p:nvSpPr>
        <p:spPr>
          <a:xfrm>
            <a:off x="7092280" y="5733256"/>
            <a:ext cx="1800200" cy="936104"/>
          </a:xfrm>
          <a:prstGeom prst="flowChartMagnetic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華康POP1體W9" pitchFamily="81" charset="-120"/>
                <a:ea typeface="華康POP1體W9" pitchFamily="81" charset="-120"/>
              </a:rPr>
              <a:t>長者</a:t>
            </a:r>
            <a:r>
              <a:rPr lang="en-US" altLang="zh-TW" sz="2800" b="1" dirty="0" smtClean="0">
                <a:latin typeface="華康POP1體W9" pitchFamily="81" charset="-120"/>
                <a:ea typeface="華康POP1體W9" pitchFamily="81" charset="-120"/>
              </a:rPr>
              <a:t>?!</a:t>
            </a:r>
            <a:endParaRPr lang="zh-TW" altLang="en-US" sz="2800" b="1" dirty="0">
              <a:latin typeface="華康POP1體W9" pitchFamily="81" charset="-120"/>
              <a:ea typeface="華康POP1體W9" pitchFamily="81" charset="-120"/>
            </a:endParaRPr>
          </a:p>
        </p:txBody>
      </p:sp>
    </p:spTree>
    <p:extLst>
      <p:ext uri="{BB962C8B-B14F-4D97-AF65-F5344CB8AC3E}">
        <p14:creationId xmlns:p14="http://schemas.microsoft.com/office/powerpoint/2010/main" val="186869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79512" y="1700808"/>
            <a:ext cx="8623917" cy="4968552"/>
          </a:xfrm>
        </p:spPr>
        <p:txBody>
          <a:bodyPr>
            <a:normAutofit fontScale="92500" lnSpcReduction="20000"/>
          </a:bodyPr>
          <a:lstStyle/>
          <a:p>
            <a:pPr indent="-324000">
              <a:lnSpc>
                <a:spcPct val="120000"/>
              </a:lnSpc>
              <a:spcAft>
                <a:spcPts val="1200"/>
              </a:spcAft>
            </a:pPr>
            <a:r>
              <a:rPr lang="zh-TW" altLang="zh-TW" sz="2200" b="1" kern="1400" dirty="0">
                <a:latin typeface="微軟正黑體" panose="020B0604030504040204" pitchFamily="34" charset="-120"/>
                <a:ea typeface="微軟正黑體" panose="020B0604030504040204" pitchFamily="34" charset="-120"/>
              </a:rPr>
              <a:t>研究案件</a:t>
            </a:r>
            <a:r>
              <a:rPr lang="zh-TW" altLang="zh-TW" sz="2200" b="1" u="sng" kern="1400" dirty="0">
                <a:solidFill>
                  <a:srgbClr val="FF0000"/>
                </a:solidFill>
                <a:latin typeface="微軟正黑體" panose="020B0604030504040204" pitchFamily="34" charset="-120"/>
                <a:ea typeface="微軟正黑體" panose="020B0604030504040204" pitchFamily="34" charset="-120"/>
              </a:rPr>
              <a:t>非以</a:t>
            </a:r>
            <a:r>
              <a:rPr lang="zh-TW" altLang="zh-TW" sz="2200" b="1" u="sng" kern="1400" dirty="0">
                <a:latin typeface="微軟正黑體" panose="020B0604030504040204" pitchFamily="34" charset="-120"/>
                <a:ea typeface="微軟正黑體" panose="020B0604030504040204" pitchFamily="34" charset="-120"/>
              </a:rPr>
              <a:t>未成年人、被收容</a:t>
            </a:r>
            <a:r>
              <a:rPr lang="zh-TW" altLang="zh-TW" sz="2200" b="1" u="sng" kern="1400" dirty="0" smtClean="0">
                <a:latin typeface="微軟正黑體" panose="020B0604030504040204" pitchFamily="34" charset="-120"/>
                <a:ea typeface="微軟正黑體" panose="020B0604030504040204" pitchFamily="34" charset="-120"/>
              </a:rPr>
              <a:t>人</a:t>
            </a:r>
            <a:r>
              <a:rPr lang="zh-TW" altLang="en-US" sz="2200" b="1" u="sng" kern="1400" dirty="0">
                <a:latin typeface="微軟正黑體" panose="020B0604030504040204" pitchFamily="34" charset="-120"/>
                <a:ea typeface="微軟正黑體" panose="020B0604030504040204" pitchFamily="34" charset="-120"/>
              </a:rPr>
              <a:t>、</a:t>
            </a:r>
            <a:r>
              <a:rPr lang="en-US" altLang="zh-TW" sz="2200" b="1" u="sng" kern="1400" dirty="0">
                <a:solidFill>
                  <a:srgbClr val="FF0000"/>
                </a:solidFill>
                <a:latin typeface="微軟正黑體" panose="020B0604030504040204" pitchFamily="34" charset="-120"/>
                <a:ea typeface="微軟正黑體" panose="020B0604030504040204" pitchFamily="34" charset="-120"/>
              </a:rPr>
              <a:t>65</a:t>
            </a:r>
            <a:r>
              <a:rPr lang="zh-TW" altLang="en-US" sz="2200" b="1" u="sng" kern="1400" dirty="0">
                <a:solidFill>
                  <a:srgbClr val="FF0000"/>
                </a:solidFill>
                <a:latin typeface="微軟正黑體" panose="020B0604030504040204" pitchFamily="34" charset="-120"/>
                <a:ea typeface="微軟正黑體" panose="020B0604030504040204" pitchFamily="34" charset="-120"/>
              </a:rPr>
              <a:t>歲以上之人</a:t>
            </a:r>
            <a:r>
              <a:rPr lang="zh-TW" altLang="zh-TW" sz="2200" b="1" u="sng" kern="1400" dirty="0" smtClean="0">
                <a:latin typeface="微軟正黑體" panose="020B0604030504040204" pitchFamily="34" charset="-120"/>
                <a:ea typeface="微軟正黑體" panose="020B0604030504040204" pitchFamily="34" charset="-120"/>
              </a:rPr>
              <a:t>、</a:t>
            </a:r>
            <a:r>
              <a:rPr lang="zh-TW" altLang="zh-TW" sz="2200" b="1" u="sng" kern="1400" dirty="0">
                <a:latin typeface="微軟正黑體" panose="020B0604030504040204" pitchFamily="34" charset="-120"/>
                <a:ea typeface="微軟正黑體" panose="020B0604030504040204" pitchFamily="34" charset="-120"/>
              </a:rPr>
              <a:t>原住民、孕婦、身心障礙、精神病患、學生（與主持人有利害關係）、部屬（從屬關係）及其他經審查會訂定或判斷受不當脅迫或無法以自由意願做決定者為研究對象</a:t>
            </a:r>
            <a:r>
              <a:rPr lang="zh-TW" altLang="zh-TW" sz="2200" b="1" kern="1400" dirty="0">
                <a:latin typeface="微軟正黑體" panose="020B0604030504040204" pitchFamily="34" charset="-120"/>
                <a:ea typeface="微軟正黑體" panose="020B0604030504040204" pitchFamily="34" charset="-120"/>
              </a:rPr>
              <a:t>，且符合下列情形之一者</a:t>
            </a:r>
            <a:r>
              <a:rPr lang="zh-TW" altLang="en-US" sz="2200" b="1" kern="1400" dirty="0" smtClean="0">
                <a:latin typeface="微軟正黑體" panose="020B0604030504040204" pitchFamily="34" charset="-120"/>
                <a:ea typeface="微軟正黑體" panose="020B0604030504040204" pitchFamily="34" charset="-120"/>
              </a:rPr>
              <a:t>：</a:t>
            </a:r>
            <a:endParaRPr lang="zh-TW" altLang="zh-TW" sz="2200" dirty="0">
              <a:latin typeface="微軟正黑體" panose="020B0604030504040204" pitchFamily="34" charset="-120"/>
              <a:ea typeface="微軟正黑體" panose="020B0604030504040204" pitchFamily="34" charset="-120"/>
            </a:endParaRPr>
          </a:p>
          <a:p>
            <a:pPr lvl="1">
              <a:lnSpc>
                <a:spcPct val="110000"/>
              </a:lnSpc>
            </a:pPr>
            <a:r>
              <a:rPr lang="zh-TW" altLang="zh-TW" sz="2200" dirty="0">
                <a:latin typeface="微軟正黑體" panose="020B0604030504040204" pitchFamily="34" charset="-120"/>
                <a:ea typeface="微軟正黑體" panose="020B0604030504040204" pitchFamily="34" charset="-120"/>
              </a:rPr>
              <a:t>於公開場合進行之非記名、非互動且非介入性之研究，且無從自蒐集之資訊辨識特定之個人。</a:t>
            </a:r>
          </a:p>
          <a:p>
            <a:pPr lvl="1">
              <a:lnSpc>
                <a:spcPct val="110000"/>
              </a:lnSpc>
            </a:pPr>
            <a:r>
              <a:rPr lang="zh-TW" altLang="zh-TW" sz="2200" dirty="0">
                <a:latin typeface="微軟正黑體" panose="020B0604030504040204" pitchFamily="34" charset="-120"/>
                <a:ea typeface="微軟正黑體" panose="020B0604030504040204" pitchFamily="34" charset="-120"/>
              </a:rPr>
              <a:t>使用</a:t>
            </a:r>
            <a:r>
              <a:rPr lang="zh-TW" altLang="zh-TW" sz="2200" dirty="0">
                <a:solidFill>
                  <a:srgbClr val="FF0000"/>
                </a:solidFill>
                <a:latin typeface="微軟正黑體" panose="020B0604030504040204" pitchFamily="34" charset="-120"/>
                <a:ea typeface="微軟正黑體" panose="020B0604030504040204" pitchFamily="34" charset="-120"/>
              </a:rPr>
              <a:t>已合法公開週知之資訊</a:t>
            </a:r>
            <a:r>
              <a:rPr lang="zh-TW" altLang="zh-TW" sz="2200" dirty="0">
                <a:latin typeface="微軟正黑體" panose="020B0604030504040204" pitchFamily="34" charset="-120"/>
                <a:ea typeface="微軟正黑體" panose="020B0604030504040204" pitchFamily="34" charset="-120"/>
              </a:rPr>
              <a:t>，且資訊之使用符合其公開週知之目的。</a:t>
            </a:r>
          </a:p>
          <a:p>
            <a:pPr lvl="1">
              <a:lnSpc>
                <a:spcPct val="110000"/>
              </a:lnSpc>
            </a:pPr>
            <a:r>
              <a:rPr lang="zh-TW" altLang="zh-TW" sz="2200" dirty="0">
                <a:solidFill>
                  <a:srgbClr val="FF0000"/>
                </a:solidFill>
                <a:latin typeface="微軟正黑體" panose="020B0604030504040204" pitchFamily="34" charset="-120"/>
                <a:ea typeface="微軟正黑體" panose="020B0604030504040204" pitchFamily="34" charset="-120"/>
              </a:rPr>
              <a:t>公務機關執行法定職務</a:t>
            </a:r>
            <a:r>
              <a:rPr lang="zh-TW" altLang="zh-TW" sz="2200" dirty="0">
                <a:latin typeface="微軟正黑體" panose="020B0604030504040204" pitchFamily="34" charset="-120"/>
                <a:ea typeface="微軟正黑體" panose="020B0604030504040204" pitchFamily="34" charset="-120"/>
              </a:rPr>
              <a:t>，自行或委託專業機構進行之公共政策成效評估研究。</a:t>
            </a:r>
          </a:p>
          <a:p>
            <a:pPr lvl="1">
              <a:lnSpc>
                <a:spcPct val="110000"/>
              </a:lnSpc>
            </a:pPr>
            <a:r>
              <a:rPr lang="zh-TW" altLang="zh-TW" sz="2200" dirty="0">
                <a:latin typeface="微軟正黑體" panose="020B0604030504040204" pitchFamily="34" charset="-120"/>
                <a:ea typeface="微軟正黑體" panose="020B0604030504040204" pitchFamily="34" charset="-120"/>
              </a:rPr>
              <a:t>於</a:t>
            </a:r>
            <a:r>
              <a:rPr lang="zh-TW" altLang="zh-TW" sz="2200" dirty="0">
                <a:solidFill>
                  <a:srgbClr val="FF0000"/>
                </a:solidFill>
                <a:latin typeface="微軟正黑體" panose="020B0604030504040204" pitchFamily="34" charset="-120"/>
                <a:ea typeface="微軟正黑體" panose="020B0604030504040204" pitchFamily="34" charset="-120"/>
              </a:rPr>
              <a:t>一般教學環境中</a:t>
            </a:r>
            <a:r>
              <a:rPr lang="zh-TW" altLang="zh-TW" sz="2200" dirty="0">
                <a:latin typeface="微軟正黑體" panose="020B0604030504040204" pitchFamily="34" charset="-120"/>
                <a:ea typeface="微軟正黑體" panose="020B0604030504040204" pitchFamily="34" charset="-120"/>
              </a:rPr>
              <a:t>進行之教育評量或測試、教學技巧或成效評估之研究。</a:t>
            </a:r>
          </a:p>
          <a:p>
            <a:pPr lvl="1">
              <a:lnSpc>
                <a:spcPct val="110000"/>
              </a:lnSpc>
            </a:pPr>
            <a:r>
              <a:rPr lang="zh-TW" altLang="zh-TW" sz="2200" dirty="0">
                <a:latin typeface="微軟正黑體" panose="020B0604030504040204" pitchFamily="34" charset="-120"/>
                <a:ea typeface="微軟正黑體" panose="020B0604030504040204" pitchFamily="34" charset="-120"/>
              </a:rPr>
              <a:t>研究計畫屬</a:t>
            </a:r>
            <a:r>
              <a:rPr lang="zh-TW" altLang="zh-TW" sz="2200" dirty="0">
                <a:solidFill>
                  <a:srgbClr val="FF0000"/>
                </a:solidFill>
                <a:latin typeface="微軟正黑體" panose="020B0604030504040204" pitchFamily="34" charset="-120"/>
                <a:ea typeface="微軟正黑體" panose="020B0604030504040204" pitchFamily="34" charset="-120"/>
              </a:rPr>
              <a:t>最低風險</a:t>
            </a:r>
            <a:r>
              <a:rPr lang="zh-TW" altLang="zh-TW" sz="2200" dirty="0">
                <a:latin typeface="微軟正黑體" panose="020B0604030504040204" pitchFamily="34" charset="-120"/>
                <a:ea typeface="微軟正黑體" panose="020B0604030504040204" pitchFamily="34" charset="-120"/>
              </a:rPr>
              <a:t>，且其研究對象所遭受之風險不高於未參加該研究者，經倫理審查委員會評估得免審查並核發免審證明。</a:t>
            </a:r>
          </a:p>
          <a:p>
            <a:pPr lvl="1">
              <a:lnSpc>
                <a:spcPct val="110000"/>
              </a:lnSpc>
            </a:pPr>
            <a:r>
              <a:rPr lang="zh-TW" altLang="zh-TW" sz="2200" dirty="0">
                <a:latin typeface="微軟正黑體" panose="020B0604030504040204" pitchFamily="34" charset="-120"/>
                <a:ea typeface="微軟正黑體" panose="020B0604030504040204" pitchFamily="34" charset="-120"/>
              </a:rPr>
              <a:t>前項</a:t>
            </a:r>
            <a:r>
              <a:rPr lang="zh-TW" altLang="zh-TW" sz="2200" dirty="0" smtClean="0">
                <a:latin typeface="微軟正黑體" panose="020B0604030504040204" pitchFamily="34" charset="-120"/>
                <a:ea typeface="微軟正黑體" panose="020B0604030504040204" pitchFamily="34" charset="-120"/>
              </a:rPr>
              <a:t>最低風險</a:t>
            </a:r>
            <a:r>
              <a:rPr lang="zh-TW" altLang="zh-TW" sz="2200" dirty="0">
                <a:latin typeface="微軟正黑體" panose="020B0604030504040204" pitchFamily="34" charset="-120"/>
                <a:ea typeface="微軟正黑體" panose="020B0604030504040204" pitchFamily="34" charset="-120"/>
              </a:rPr>
              <a:t>，係指</a:t>
            </a:r>
            <a:r>
              <a:rPr lang="zh-TW" altLang="zh-TW" sz="2200" dirty="0">
                <a:solidFill>
                  <a:srgbClr val="FF0000"/>
                </a:solidFill>
                <a:latin typeface="微軟正黑體" panose="020B0604030504040204" pitchFamily="34" charset="-120"/>
                <a:ea typeface="微軟正黑體" panose="020B0604030504040204" pitchFamily="34" charset="-120"/>
              </a:rPr>
              <a:t>研究對象所遭受之危害或不適的機率或強度，不高於日常生活中遭受的危害或不適</a:t>
            </a:r>
            <a:r>
              <a:rPr lang="zh-TW" altLang="zh-TW" sz="2200" dirty="0">
                <a:latin typeface="微軟正黑體" panose="020B0604030504040204" pitchFamily="34" charset="-120"/>
                <a:ea typeface="微軟正黑體" panose="020B0604030504040204" pitchFamily="34" charset="-120"/>
              </a:rPr>
              <a:t>。</a:t>
            </a:r>
            <a:endParaRPr lang="zh-TW" altLang="en-US" sz="2200" dirty="0">
              <a:latin typeface="微軟正黑體" panose="020B0604030504040204" pitchFamily="34" charset="-120"/>
              <a:ea typeface="微軟正黑體" panose="020B0604030504040204" pitchFamily="34" charset="-120"/>
            </a:endParaRPr>
          </a:p>
          <a:p>
            <a:endParaRPr lang="zh-TW" altLang="en-US" dirty="0"/>
          </a:p>
        </p:txBody>
      </p:sp>
      <p:sp>
        <p:nvSpPr>
          <p:cNvPr id="3" name="標題 2"/>
          <p:cNvSpPr>
            <a:spLocks noGrp="1"/>
          </p:cNvSpPr>
          <p:nvPr>
            <p:ph type="title"/>
          </p:nvPr>
        </p:nvSpPr>
        <p:spPr/>
        <p:txBody>
          <a:bodyPr/>
          <a:lstStyle/>
          <a:p>
            <a:r>
              <a:rPr lang="zh-TW" altLang="en-US" dirty="0" smtClean="0"/>
              <a:t>風險分類 </a:t>
            </a:r>
            <a:r>
              <a:rPr lang="en-US" altLang="zh-TW" dirty="0" smtClean="0"/>
              <a:t>-- </a:t>
            </a:r>
            <a:r>
              <a:rPr lang="zh-TW" altLang="en-US" dirty="0" smtClean="0"/>
              <a:t>免除審查</a:t>
            </a:r>
            <a:endParaRPr lang="zh-TW" altLang="en-US" dirty="0"/>
          </a:p>
        </p:txBody>
      </p:sp>
      <p:sp>
        <p:nvSpPr>
          <p:cNvPr id="4" name="流程圖: 循序存取儲存裝置 3"/>
          <p:cNvSpPr/>
          <p:nvPr/>
        </p:nvSpPr>
        <p:spPr>
          <a:xfrm>
            <a:off x="6876256" y="332656"/>
            <a:ext cx="1800200" cy="936104"/>
          </a:xfrm>
          <a:prstGeom prst="flowChartMagnetic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華康POP1體W9" pitchFamily="81" charset="-120"/>
                <a:ea typeface="華康POP1體W9" pitchFamily="81" charset="-120"/>
              </a:rPr>
              <a:t>長者</a:t>
            </a:r>
            <a:r>
              <a:rPr lang="en-US" altLang="zh-TW" sz="2800" b="1" dirty="0" smtClean="0">
                <a:latin typeface="華康POP1體W9" pitchFamily="81" charset="-120"/>
                <a:ea typeface="華康POP1體W9" pitchFamily="81" charset="-120"/>
              </a:rPr>
              <a:t>!</a:t>
            </a:r>
            <a:endParaRPr lang="zh-TW" altLang="en-US" sz="2800" b="1" dirty="0">
              <a:latin typeface="華康POP1體W9" pitchFamily="81" charset="-120"/>
              <a:ea typeface="華康POP1體W9" pitchFamily="81" charset="-120"/>
            </a:endParaRPr>
          </a:p>
        </p:txBody>
      </p:sp>
    </p:spTree>
    <p:extLst>
      <p:ext uri="{BB962C8B-B14F-4D97-AF65-F5344CB8AC3E}">
        <p14:creationId xmlns:p14="http://schemas.microsoft.com/office/powerpoint/2010/main" val="309394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1" y="1719070"/>
            <a:ext cx="8537372" cy="5094306"/>
          </a:xfrm>
        </p:spPr>
        <p:txBody>
          <a:bodyPr>
            <a:normAutofit fontScale="92500" lnSpcReduction="10000"/>
          </a:bodyPr>
          <a:lstStyle/>
          <a:p>
            <a:pPr>
              <a:lnSpc>
                <a:spcPct val="110000"/>
              </a:lnSpc>
            </a:pPr>
            <a:r>
              <a:rPr lang="zh-TW" altLang="zh-TW" dirty="0">
                <a:latin typeface="微軟正黑體" panose="020B0604030504040204" pitchFamily="34" charset="-120"/>
                <a:ea typeface="微軟正黑體" panose="020B0604030504040204" pitchFamily="34" charset="-120"/>
              </a:rPr>
              <a:t>本研究計畫之實施，</a:t>
            </a:r>
            <a:r>
              <a:rPr lang="zh-TW" altLang="zh-TW" b="1" dirty="0">
                <a:solidFill>
                  <a:srgbClr val="FF0000"/>
                </a:solidFill>
                <a:latin typeface="微軟正黑體" panose="020B0604030504040204" pitchFamily="34" charset="-120"/>
                <a:ea typeface="微軟正黑體" panose="020B0604030504040204" pitchFamily="34" charset="-120"/>
              </a:rPr>
              <a:t>對於研究對象所可能引發之生理、心理、社會之危險或不適之或然率，</a:t>
            </a:r>
            <a:r>
              <a:rPr lang="zh-TW" altLang="zh-TW" b="1" u="sng" dirty="0">
                <a:solidFill>
                  <a:srgbClr val="FF0000"/>
                </a:solidFill>
                <a:latin typeface="微軟正黑體" panose="020B0604030504040204" pitchFamily="34" charset="-120"/>
                <a:ea typeface="微軟正黑體" panose="020B0604030504040204" pitchFamily="34" charset="-120"/>
              </a:rPr>
              <a:t>不高於</a:t>
            </a:r>
            <a:r>
              <a:rPr lang="zh-TW" altLang="zh-TW" b="1" dirty="0">
                <a:solidFill>
                  <a:srgbClr val="FF0000"/>
                </a:solidFill>
                <a:latin typeface="微軟正黑體" panose="020B0604030504040204" pitchFamily="34" charset="-120"/>
                <a:ea typeface="微軟正黑體" panose="020B0604030504040204" pitchFamily="34" charset="-120"/>
              </a:rPr>
              <a:t>日常生活之遭遇或例行性醫療處置之風險</a:t>
            </a:r>
            <a:r>
              <a:rPr lang="zh-TW" altLang="zh-TW" dirty="0">
                <a:latin typeface="微軟正黑體" panose="020B0604030504040204" pitchFamily="34" charset="-120"/>
                <a:ea typeface="微軟正黑體" panose="020B0604030504040204" pitchFamily="34" charset="-120"/>
              </a:rPr>
              <a:t>，並符合下列範疇之一項或多項：</a:t>
            </a:r>
          </a:p>
          <a:p>
            <a:pPr lvl="1">
              <a:lnSpc>
                <a:spcPct val="110000"/>
              </a:lnSpc>
            </a:pPr>
            <a:r>
              <a:rPr lang="zh-TW" altLang="zh-TW" dirty="0">
                <a:latin typeface="微軟正黑體" panose="020B0604030504040204" pitchFamily="34" charset="-120"/>
                <a:ea typeface="微軟正黑體" panose="020B0604030504040204" pitchFamily="34" charset="-120"/>
              </a:rPr>
              <a:t>自體重</a:t>
            </a:r>
            <a:r>
              <a:rPr lang="en-US" altLang="zh-TW" dirty="0">
                <a:latin typeface="微軟正黑體" panose="020B0604030504040204" pitchFamily="34" charset="-120"/>
                <a:ea typeface="微軟正黑體" panose="020B0604030504040204" pitchFamily="34" charset="-120"/>
              </a:rPr>
              <a:t>50</a:t>
            </a:r>
            <a:r>
              <a:rPr lang="zh-TW" altLang="zh-TW" dirty="0">
                <a:latin typeface="微軟正黑體" panose="020B0604030504040204" pitchFamily="34" charset="-120"/>
                <a:ea typeface="微軟正黑體" panose="020B0604030504040204" pitchFamily="34" charset="-120"/>
              </a:rPr>
              <a:t>公斤以上之成年人，採集手指、腳跟、耳朵或靜脈血液，且採血總量八週內不超過</a:t>
            </a:r>
            <a:r>
              <a:rPr lang="en-US" altLang="zh-TW" dirty="0">
                <a:latin typeface="微軟正黑體" panose="020B0604030504040204" pitchFamily="34" charset="-120"/>
                <a:ea typeface="微軟正黑體" panose="020B0604030504040204" pitchFamily="34" charset="-120"/>
              </a:rPr>
              <a:t>320</a:t>
            </a:r>
            <a:r>
              <a:rPr lang="zh-TW" altLang="zh-TW" dirty="0">
                <a:latin typeface="微軟正黑體" panose="020B0604030504040204" pitchFamily="34" charset="-120"/>
                <a:ea typeface="微軟正黑體" panose="020B0604030504040204" pitchFamily="34" charset="-120"/>
              </a:rPr>
              <a:t>毫升，每週採血不超過二次，且每次採血不超過</a:t>
            </a:r>
            <a:r>
              <a:rPr lang="en-US" altLang="zh-TW" dirty="0">
                <a:latin typeface="微軟正黑體" panose="020B0604030504040204" pitchFamily="34" charset="-120"/>
                <a:ea typeface="微軟正黑體" panose="020B0604030504040204" pitchFamily="34" charset="-120"/>
              </a:rPr>
              <a:t>20</a:t>
            </a:r>
            <a:r>
              <a:rPr lang="zh-TW" altLang="zh-TW" dirty="0">
                <a:latin typeface="微軟正黑體" panose="020B0604030504040204" pitchFamily="34" charset="-120"/>
                <a:ea typeface="微軟正黑體" panose="020B0604030504040204" pitchFamily="34" charset="-120"/>
              </a:rPr>
              <a:t>毫升。</a:t>
            </a:r>
          </a:p>
          <a:p>
            <a:pPr lvl="1">
              <a:lnSpc>
                <a:spcPct val="110000"/>
              </a:lnSpc>
            </a:pPr>
            <a:r>
              <a:rPr lang="zh-TW" altLang="zh-TW" dirty="0">
                <a:latin typeface="微軟正黑體" panose="020B0604030504040204" pitchFamily="34" charset="-120"/>
                <a:ea typeface="微軟正黑體" panose="020B0604030504040204" pitchFamily="34" charset="-120"/>
              </a:rPr>
              <a:t>以下列</a:t>
            </a:r>
            <a:r>
              <a:rPr lang="zh-TW" altLang="zh-TW" b="1" dirty="0">
                <a:solidFill>
                  <a:srgbClr val="FF0000"/>
                </a:solidFill>
                <a:latin typeface="微軟正黑體" panose="020B0604030504040204" pitchFamily="34" charset="-120"/>
                <a:ea typeface="微軟正黑體" panose="020B0604030504040204" pitchFamily="34" charset="-120"/>
              </a:rPr>
              <a:t>非侵入性方法</a:t>
            </a:r>
            <a:r>
              <a:rPr lang="zh-TW" altLang="zh-TW" dirty="0">
                <a:latin typeface="微軟正黑體" panose="020B0604030504040204" pitchFamily="34" charset="-120"/>
                <a:ea typeface="微軟正黑體" panose="020B0604030504040204" pitchFamily="34" charset="-120"/>
              </a:rPr>
              <a:t>採集研究用人體檢體：</a:t>
            </a:r>
          </a:p>
          <a:p>
            <a:pPr lvl="2">
              <a:lnSpc>
                <a:spcPct val="110000"/>
              </a:lnSpc>
            </a:pPr>
            <a:r>
              <a:rPr lang="zh-TW" altLang="zh-TW" sz="1800" dirty="0">
                <a:latin typeface="微軟正黑體" panose="020B0604030504040204" pitchFamily="34" charset="-120"/>
                <a:ea typeface="微軟正黑體" panose="020B0604030504040204" pitchFamily="34" charset="-120"/>
              </a:rPr>
              <a:t>以不損傷外形的方式收集頭髮、指甲或體表自然脫落之皮屑。</a:t>
            </a:r>
          </a:p>
          <a:p>
            <a:pPr lvl="2">
              <a:lnSpc>
                <a:spcPct val="110000"/>
              </a:lnSpc>
            </a:pPr>
            <a:r>
              <a:rPr lang="zh-TW" altLang="zh-TW" sz="1800" dirty="0">
                <a:latin typeface="微軟正黑體" panose="020B0604030504040204" pitchFamily="34" charset="-120"/>
                <a:ea typeface="微軟正黑體" panose="020B0604030504040204" pitchFamily="34" charset="-120"/>
              </a:rPr>
              <a:t>收集因例行照護需要而拔除之恆齒。</a:t>
            </a:r>
          </a:p>
          <a:p>
            <a:pPr lvl="2">
              <a:lnSpc>
                <a:spcPct val="110000"/>
              </a:lnSpc>
            </a:pPr>
            <a:r>
              <a:rPr lang="zh-TW" altLang="zh-TW" sz="1800" dirty="0">
                <a:latin typeface="微軟正黑體" panose="020B0604030504040204" pitchFamily="34" charset="-120"/>
                <a:ea typeface="微軟正黑體" panose="020B0604030504040204" pitchFamily="34" charset="-120"/>
              </a:rPr>
              <a:t>收集排泄物和體外分泌物，如汗液等。</a:t>
            </a:r>
          </a:p>
          <a:p>
            <a:pPr lvl="2">
              <a:lnSpc>
                <a:spcPct val="110000"/>
              </a:lnSpc>
            </a:pPr>
            <a:r>
              <a:rPr lang="zh-TW" altLang="zh-TW" sz="1800" dirty="0">
                <a:latin typeface="微軟正黑體" panose="020B0604030504040204" pitchFamily="34" charset="-120"/>
                <a:ea typeface="微軟正黑體" panose="020B0604030504040204" pitchFamily="34" charset="-120"/>
              </a:rPr>
              <a:t>非以套管取得唾液，但使用非刺激方式、咀嚼口香糖、蠟或施用檸檬酸刺激舌頭取得唾液。</a:t>
            </a:r>
          </a:p>
          <a:p>
            <a:pPr lvl="2">
              <a:lnSpc>
                <a:spcPct val="110000"/>
              </a:lnSpc>
            </a:pPr>
            <a:r>
              <a:rPr lang="zh-TW" altLang="zh-TW" sz="1800" dirty="0">
                <a:latin typeface="微軟正黑體" panose="020B0604030504040204" pitchFamily="34" charset="-120"/>
                <a:ea typeface="微軟正黑體" panose="020B0604030504040204" pitchFamily="34" charset="-120"/>
              </a:rPr>
              <a:t>以一般洗牙程序或低於其侵犯性範圍之程序採集牙齦上或牙齦內之牙菌斑及牙結石。</a:t>
            </a:r>
          </a:p>
          <a:p>
            <a:pPr lvl="2">
              <a:lnSpc>
                <a:spcPct val="110000"/>
              </a:lnSpc>
            </a:pPr>
            <a:r>
              <a:rPr lang="zh-TW" altLang="zh-TW" sz="1800" dirty="0">
                <a:latin typeface="微軟正黑體" panose="020B0604030504040204" pitchFamily="34" charset="-120"/>
                <a:ea typeface="微軟正黑體" panose="020B0604030504040204" pitchFamily="34" charset="-120"/>
              </a:rPr>
              <a:t>以刮取或漱口方式，自口腔或皮膚採集黏膜或皮膚細胞。</a:t>
            </a:r>
          </a:p>
          <a:p>
            <a:pPr lvl="2">
              <a:lnSpc>
                <a:spcPct val="110000"/>
              </a:lnSpc>
            </a:pPr>
            <a:r>
              <a:rPr lang="zh-TW" altLang="zh-TW" sz="1800" dirty="0">
                <a:latin typeface="微軟正黑體" panose="020B0604030504040204" pitchFamily="34" charset="-120"/>
                <a:ea typeface="微軟正黑體" panose="020B0604030504040204" pitchFamily="34" charset="-120"/>
              </a:rPr>
              <a:t>以蒸氣吸入後收集之痰液。</a:t>
            </a:r>
          </a:p>
          <a:p>
            <a:pPr lvl="2">
              <a:lnSpc>
                <a:spcPct val="110000"/>
              </a:lnSpc>
            </a:pPr>
            <a:r>
              <a:rPr lang="zh-TW" altLang="zh-TW" sz="1800" dirty="0">
                <a:latin typeface="微軟正黑體" panose="020B0604030504040204" pitchFamily="34" charset="-120"/>
                <a:ea typeface="微軟正黑體" panose="020B0604030504040204" pitchFamily="34" charset="-120"/>
              </a:rPr>
              <a:t>其他非以穿刺、皮膚切開或使用器械置入人體方式採集檢體</a:t>
            </a:r>
            <a:r>
              <a:rPr lang="zh-TW" altLang="zh-TW" sz="1800" dirty="0" smtClean="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p:txBody>
      </p:sp>
      <p:sp>
        <p:nvSpPr>
          <p:cNvPr id="3" name="標題 2"/>
          <p:cNvSpPr>
            <a:spLocks noGrp="1"/>
          </p:cNvSpPr>
          <p:nvPr>
            <p:ph type="title"/>
          </p:nvPr>
        </p:nvSpPr>
        <p:spPr/>
        <p:txBody>
          <a:bodyPr/>
          <a:lstStyle/>
          <a:p>
            <a:r>
              <a:rPr lang="zh-TW" altLang="en-US" dirty="0" smtClean="0"/>
              <a:t>風險分類</a:t>
            </a:r>
            <a:r>
              <a:rPr lang="en-US" altLang="zh-TW" dirty="0"/>
              <a:t> </a:t>
            </a:r>
            <a:r>
              <a:rPr lang="en-US" altLang="zh-TW" dirty="0" smtClean="0"/>
              <a:t>- </a:t>
            </a:r>
            <a:r>
              <a:rPr lang="zh-TW" altLang="en-US" dirty="0" smtClean="0"/>
              <a:t>簡易審查 </a:t>
            </a:r>
            <a:r>
              <a:rPr lang="en-US" altLang="zh-TW" dirty="0" smtClean="0"/>
              <a:t>1</a:t>
            </a:r>
            <a:endParaRPr lang="zh-TW" altLang="en-US" dirty="0"/>
          </a:p>
        </p:txBody>
      </p:sp>
      <p:sp>
        <p:nvSpPr>
          <p:cNvPr id="4" name="流程圖: 循序存取儲存裝置 3"/>
          <p:cNvSpPr/>
          <p:nvPr/>
        </p:nvSpPr>
        <p:spPr>
          <a:xfrm>
            <a:off x="7020272" y="404664"/>
            <a:ext cx="1800200" cy="936104"/>
          </a:xfrm>
          <a:prstGeom prst="flowChartMagnetic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a:latin typeface="華康POP1體W9" pitchFamily="81" charset="-120"/>
                <a:ea typeface="華康POP1體W9" pitchFamily="81" charset="-120"/>
              </a:rPr>
              <a:t>長者</a:t>
            </a:r>
            <a:r>
              <a:rPr lang="en-US" altLang="zh-TW" sz="2800" b="1" dirty="0" smtClean="0">
                <a:latin typeface="華康POP1體W9" pitchFamily="81" charset="-120"/>
                <a:ea typeface="華康POP1體W9" pitchFamily="81" charset="-120"/>
              </a:rPr>
              <a:t>?!</a:t>
            </a:r>
            <a:endParaRPr lang="zh-TW" altLang="en-US" sz="2800" b="1" dirty="0">
              <a:latin typeface="華康POP1體W9" pitchFamily="81" charset="-120"/>
              <a:ea typeface="華康POP1體W9" pitchFamily="81" charset="-120"/>
            </a:endParaRPr>
          </a:p>
        </p:txBody>
      </p:sp>
    </p:spTree>
    <p:extLst>
      <p:ext uri="{BB962C8B-B14F-4D97-AF65-F5344CB8AC3E}">
        <p14:creationId xmlns:p14="http://schemas.microsoft.com/office/powerpoint/2010/main" val="354930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9" y="1719070"/>
            <a:ext cx="8465364" cy="5094306"/>
          </a:xfrm>
        </p:spPr>
        <p:txBody>
          <a:bodyPr>
            <a:normAutofit/>
          </a:bodyPr>
          <a:lstStyle/>
          <a:p>
            <a:pPr lvl="1"/>
            <a:r>
              <a:rPr lang="zh-TW" altLang="zh-TW" sz="2000" dirty="0">
                <a:solidFill>
                  <a:srgbClr val="FF0000"/>
                </a:solidFill>
                <a:latin typeface="微軟正黑體" panose="020B0604030504040204" pitchFamily="34" charset="-120"/>
                <a:ea typeface="微軟正黑體" panose="020B0604030504040204" pitchFamily="34" charset="-120"/>
              </a:rPr>
              <a:t>使用下列</a:t>
            </a:r>
            <a:r>
              <a:rPr lang="zh-TW" altLang="zh-TW" sz="2000" b="1" dirty="0">
                <a:solidFill>
                  <a:srgbClr val="FF0000"/>
                </a:solidFill>
                <a:latin typeface="微軟正黑體" panose="020B0604030504040204" pitchFamily="34" charset="-120"/>
                <a:ea typeface="微軟正黑體" panose="020B0604030504040204" pitchFamily="34" charset="-120"/>
              </a:rPr>
              <a:t>非侵入性方法</a:t>
            </a:r>
            <a:r>
              <a:rPr lang="zh-TW" altLang="zh-TW" sz="2000" dirty="0">
                <a:solidFill>
                  <a:srgbClr val="FF0000"/>
                </a:solidFill>
                <a:latin typeface="微軟正黑體" panose="020B0604030504040204" pitchFamily="34" charset="-120"/>
                <a:ea typeface="微軟正黑體" panose="020B0604030504040204" pitchFamily="34" charset="-120"/>
              </a:rPr>
              <a:t>收集資料</a:t>
            </a:r>
            <a:r>
              <a:rPr lang="zh-TW" altLang="zh-TW" sz="2000" dirty="0">
                <a:latin typeface="微軟正黑體" panose="020B0604030504040204" pitchFamily="34" charset="-120"/>
                <a:ea typeface="微軟正黑體" panose="020B0604030504040204" pitchFamily="34" charset="-120"/>
              </a:rPr>
              <a:t>。使用之醫療器材，須經中央主管機關核准上市，且不包括使用游離輻射、微波、全身麻醉或鎮靜劑等方式。</a:t>
            </a:r>
          </a:p>
          <a:p>
            <a:pPr lvl="2"/>
            <a:r>
              <a:rPr lang="zh-TW" altLang="zh-TW" sz="1800" dirty="0">
                <a:latin typeface="微軟正黑體" panose="020B0604030504040204" pitchFamily="34" charset="-120"/>
                <a:ea typeface="微軟正黑體" panose="020B0604030504040204" pitchFamily="34" charset="-120"/>
              </a:rPr>
              <a:t>使用於研究對象體表或一段距離之感應器，不涉及相當能量的輸入或侵犯研究對象隱私。</a:t>
            </a:r>
          </a:p>
          <a:p>
            <a:pPr lvl="2"/>
            <a:r>
              <a:rPr lang="zh-TW" altLang="zh-TW" sz="1800" dirty="0">
                <a:latin typeface="微軟正黑體" panose="020B0604030504040204" pitchFamily="34" charset="-120"/>
                <a:ea typeface="微軟正黑體" panose="020B0604030504040204" pitchFamily="34" charset="-120"/>
              </a:rPr>
              <a:t>測量體重或感覺測試。</a:t>
            </a:r>
          </a:p>
          <a:p>
            <a:pPr lvl="2"/>
            <a:r>
              <a:rPr lang="zh-TW" altLang="zh-TW" sz="1800" dirty="0">
                <a:latin typeface="微軟正黑體" panose="020B0604030504040204" pitchFamily="34" charset="-120"/>
                <a:ea typeface="微軟正黑體" panose="020B0604030504040204" pitchFamily="34" charset="-120"/>
              </a:rPr>
              <a:t>核磁共振造影。</a:t>
            </a:r>
          </a:p>
          <a:p>
            <a:pPr lvl="2"/>
            <a:r>
              <a:rPr lang="zh-TW" altLang="zh-TW" sz="1800" dirty="0">
                <a:latin typeface="微軟正黑體" panose="020B0604030504040204" pitchFamily="34" charset="-120"/>
                <a:ea typeface="微軟正黑體" panose="020B0604030504040204" pitchFamily="34" charset="-120"/>
              </a:rPr>
              <a:t>心電圖、腦波圖、體溫、自然背景輻射偵測、視網膜電圖、超音波、診斷性紅外線造影、杜卜勒血流檢查及心臟超音波。</a:t>
            </a:r>
          </a:p>
          <a:p>
            <a:pPr lvl="2"/>
            <a:r>
              <a:rPr lang="zh-TW" altLang="zh-TW" sz="1800" dirty="0">
                <a:latin typeface="微軟正黑體" panose="020B0604030504040204" pitchFamily="34" charset="-120"/>
                <a:ea typeface="微軟正黑體" panose="020B0604030504040204" pitchFamily="34" charset="-120"/>
              </a:rPr>
              <a:t>依研究對象年齡、體重和健康情形所為之適度運動、肌力測試、身體組織成分評估與柔軟度測試。</a:t>
            </a:r>
          </a:p>
          <a:p>
            <a:pPr lvl="2"/>
            <a:r>
              <a:rPr lang="zh-TW" altLang="zh-TW" sz="1800" dirty="0">
                <a:latin typeface="微軟正黑體" panose="020B0604030504040204" pitchFamily="34" charset="-120"/>
                <a:ea typeface="微軟正黑體" panose="020B0604030504040204" pitchFamily="34" charset="-120"/>
              </a:rPr>
              <a:t>其他符合本款規定之非侵入性方法。</a:t>
            </a:r>
          </a:p>
          <a:p>
            <a:pPr lvl="1">
              <a:spcBef>
                <a:spcPts val="1800"/>
              </a:spcBef>
            </a:pPr>
            <a:r>
              <a:rPr lang="zh-TW" altLang="zh-TW" sz="2000" dirty="0">
                <a:solidFill>
                  <a:srgbClr val="FF0000"/>
                </a:solidFill>
                <a:latin typeface="微軟正黑體" panose="020B0604030504040204" pitchFamily="34" charset="-120"/>
                <a:ea typeface="微軟正黑體" panose="020B0604030504040204" pitchFamily="34" charset="-120"/>
              </a:rPr>
              <a:t>使用臨床常規治療或診斷之病歷，含個案報告之研究。</a:t>
            </a:r>
            <a:r>
              <a:rPr lang="zh-TW" altLang="zh-TW" sz="2000" dirty="0">
                <a:latin typeface="微軟正黑體" panose="020B0604030504040204" pitchFamily="34" charset="-120"/>
                <a:ea typeface="微軟正黑體" panose="020B0604030504040204" pitchFamily="34" charset="-120"/>
              </a:rPr>
              <a:t>但不含人類後天性免疫不全病毒（</a:t>
            </a:r>
            <a:r>
              <a:rPr lang="en-US" altLang="zh-TW" sz="2000" dirty="0">
                <a:latin typeface="微軟正黑體" panose="020B0604030504040204" pitchFamily="34" charset="-120"/>
                <a:ea typeface="微軟正黑體" panose="020B0604030504040204" pitchFamily="34" charset="-120"/>
              </a:rPr>
              <a:t>HIV</a:t>
            </a:r>
            <a:r>
              <a:rPr lang="zh-TW" altLang="zh-TW" sz="2000" dirty="0">
                <a:latin typeface="微軟正黑體" panose="020B0604030504040204" pitchFamily="34" charset="-120"/>
                <a:ea typeface="微軟正黑體" panose="020B0604030504040204" pitchFamily="34" charset="-120"/>
              </a:rPr>
              <a:t>）陽性患者之病歷。</a:t>
            </a:r>
          </a:p>
          <a:p>
            <a:pPr marL="45720" indent="0">
              <a:buNone/>
            </a:pPr>
            <a:endParaRPr lang="zh-TW" altLang="en-US" dirty="0"/>
          </a:p>
        </p:txBody>
      </p:sp>
      <p:sp>
        <p:nvSpPr>
          <p:cNvPr id="3" name="標題 2"/>
          <p:cNvSpPr>
            <a:spLocks noGrp="1"/>
          </p:cNvSpPr>
          <p:nvPr>
            <p:ph type="title"/>
          </p:nvPr>
        </p:nvSpPr>
        <p:spPr/>
        <p:txBody>
          <a:bodyPr/>
          <a:lstStyle/>
          <a:p>
            <a:r>
              <a:rPr lang="zh-TW" altLang="en-US" dirty="0" smtClean="0"/>
              <a:t>風險分類 </a:t>
            </a:r>
            <a:r>
              <a:rPr lang="en-US" altLang="zh-TW" dirty="0" smtClean="0"/>
              <a:t>-- </a:t>
            </a:r>
            <a:r>
              <a:rPr lang="zh-TW" altLang="en-US" dirty="0" smtClean="0"/>
              <a:t>簡易審查 </a:t>
            </a:r>
            <a:r>
              <a:rPr lang="en-US" altLang="zh-TW" dirty="0" smtClean="0"/>
              <a:t>2</a:t>
            </a:r>
            <a:endParaRPr lang="zh-TW" altLang="en-US" dirty="0"/>
          </a:p>
        </p:txBody>
      </p:sp>
      <p:sp>
        <p:nvSpPr>
          <p:cNvPr id="4" name="流程圖: 循序存取儲存裝置 3"/>
          <p:cNvSpPr/>
          <p:nvPr/>
        </p:nvSpPr>
        <p:spPr>
          <a:xfrm>
            <a:off x="6948264" y="332656"/>
            <a:ext cx="1800200" cy="936104"/>
          </a:xfrm>
          <a:prstGeom prst="flowChartMagnetic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華康POP1體W9" pitchFamily="81" charset="-120"/>
                <a:ea typeface="華康POP1體W9" pitchFamily="81" charset="-120"/>
              </a:rPr>
              <a:t>長者</a:t>
            </a:r>
            <a:r>
              <a:rPr lang="en-US" altLang="zh-TW" sz="2800" b="1" dirty="0" smtClean="0">
                <a:latin typeface="華康POP1體W9" pitchFamily="81" charset="-120"/>
                <a:ea typeface="華康POP1體W9" pitchFamily="81" charset="-120"/>
              </a:rPr>
              <a:t>?!</a:t>
            </a:r>
            <a:endParaRPr lang="zh-TW" altLang="en-US" sz="2800" b="1" dirty="0">
              <a:latin typeface="華康POP1體W9" pitchFamily="81" charset="-120"/>
              <a:ea typeface="華康POP1體W9" pitchFamily="81" charset="-120"/>
            </a:endParaRPr>
          </a:p>
        </p:txBody>
      </p:sp>
    </p:spTree>
    <p:extLst>
      <p:ext uri="{BB962C8B-B14F-4D97-AF65-F5344CB8AC3E}">
        <p14:creationId xmlns:p14="http://schemas.microsoft.com/office/powerpoint/2010/main" val="295022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9" y="1719070"/>
            <a:ext cx="8465364" cy="5138930"/>
          </a:xfrm>
        </p:spPr>
        <p:txBody>
          <a:bodyPr>
            <a:normAutofit/>
          </a:bodyPr>
          <a:lstStyle/>
          <a:p>
            <a:pPr lvl="1">
              <a:spcBef>
                <a:spcPts val="1200"/>
              </a:spcBef>
              <a:spcAft>
                <a:spcPts val="1200"/>
              </a:spcAft>
            </a:pPr>
            <a:r>
              <a:rPr lang="zh-TW" altLang="zh-TW" sz="2000" dirty="0">
                <a:latin typeface="微軟正黑體" panose="020B0604030504040204" pitchFamily="34" charset="-120"/>
                <a:ea typeface="微軟正黑體" panose="020B0604030504040204" pitchFamily="34" charset="-120"/>
              </a:rPr>
              <a:t>以研究為目的所蒐集之</a:t>
            </a:r>
            <a:r>
              <a:rPr lang="zh-TW" altLang="zh-TW" sz="2000" dirty="0">
                <a:solidFill>
                  <a:srgbClr val="FF0000"/>
                </a:solidFill>
                <a:latin typeface="微軟正黑體" panose="020B0604030504040204" pitchFamily="34" charset="-120"/>
                <a:ea typeface="微軟正黑體" panose="020B0604030504040204" pitchFamily="34" charset="-120"/>
              </a:rPr>
              <a:t>錄音、錄影或影像資料</a:t>
            </a:r>
            <a:r>
              <a:rPr lang="zh-TW" altLang="zh-TW" sz="2000" dirty="0">
                <a:latin typeface="微軟正黑體" panose="020B0604030504040204" pitchFamily="34" charset="-120"/>
                <a:ea typeface="微軟正黑體" panose="020B0604030504040204" pitchFamily="34" charset="-120"/>
              </a:rPr>
              <a:t>。但</a:t>
            </a:r>
            <a:r>
              <a:rPr lang="zh-TW" altLang="zh-TW" sz="2000" dirty="0">
                <a:solidFill>
                  <a:srgbClr val="FF0000"/>
                </a:solidFill>
                <a:latin typeface="微軟正黑體" panose="020B0604030504040204" pitchFamily="34" charset="-120"/>
                <a:ea typeface="微軟正黑體" panose="020B0604030504040204" pitchFamily="34" charset="-120"/>
              </a:rPr>
              <a:t>不含可辨識或可能影響研究對象工作、保險、財務及社會關係之資料</a:t>
            </a:r>
            <a:r>
              <a:rPr lang="zh-TW" altLang="zh-TW" sz="2000" dirty="0">
                <a:latin typeface="微軟正黑體" panose="020B0604030504040204" pitchFamily="34" charset="-120"/>
                <a:ea typeface="微軟正黑體" panose="020B0604030504040204" pitchFamily="34" charset="-120"/>
              </a:rPr>
              <a:t>。</a:t>
            </a:r>
          </a:p>
          <a:p>
            <a:pPr lvl="1">
              <a:spcBef>
                <a:spcPts val="1200"/>
              </a:spcBef>
              <a:spcAft>
                <a:spcPts val="1200"/>
              </a:spcAft>
            </a:pPr>
            <a:r>
              <a:rPr lang="zh-TW" altLang="zh-TW" sz="2000" dirty="0">
                <a:latin typeface="微軟正黑體" panose="020B0604030504040204" pitchFamily="34" charset="-120"/>
                <a:ea typeface="微軟正黑體" panose="020B0604030504040204" pitchFamily="34" charset="-120"/>
              </a:rPr>
              <a:t>研究</a:t>
            </a:r>
            <a:r>
              <a:rPr lang="zh-TW" altLang="zh-TW" sz="2000" dirty="0">
                <a:solidFill>
                  <a:srgbClr val="FF0000"/>
                </a:solidFill>
                <a:latin typeface="微軟正黑體" panose="020B0604030504040204" pitchFamily="34" charset="-120"/>
                <a:ea typeface="微軟正黑體" panose="020B0604030504040204" pitchFamily="34" charset="-120"/>
              </a:rPr>
              <a:t>個人或群體特質或行為</a:t>
            </a:r>
            <a:r>
              <a:rPr lang="zh-TW" altLang="zh-TW" sz="2000" dirty="0">
                <a:latin typeface="微軟正黑體" panose="020B0604030504040204" pitchFamily="34" charset="-120"/>
                <a:ea typeface="微軟正黑體" panose="020B0604030504040204" pitchFamily="34" charset="-120"/>
              </a:rPr>
              <a:t>，</a:t>
            </a:r>
            <a:r>
              <a:rPr lang="zh-TW" altLang="zh-TW" sz="2000" dirty="0">
                <a:solidFill>
                  <a:srgbClr val="FF0000"/>
                </a:solidFill>
                <a:latin typeface="微軟正黑體" panose="020B0604030504040204" pitchFamily="34" charset="-120"/>
                <a:ea typeface="微軟正黑體" panose="020B0604030504040204" pitchFamily="34" charset="-120"/>
              </a:rPr>
              <a:t>但不含造成個人或族群歧視之潛在可能者</a:t>
            </a:r>
            <a:r>
              <a:rPr lang="zh-TW" altLang="zh-TW" sz="2000" dirty="0">
                <a:latin typeface="微軟正黑體" panose="020B0604030504040204" pitchFamily="34" charset="-120"/>
                <a:ea typeface="微軟正黑體" panose="020B0604030504040204" pitchFamily="34" charset="-120"/>
              </a:rPr>
              <a:t>。</a:t>
            </a:r>
          </a:p>
          <a:p>
            <a:pPr lvl="1"/>
            <a:r>
              <a:rPr lang="zh-TW" altLang="zh-TW" sz="2000" dirty="0">
                <a:latin typeface="微軟正黑體" panose="020B0604030504040204" pitchFamily="34" charset="-120"/>
                <a:ea typeface="微軟正黑體" panose="020B0604030504040204" pitchFamily="34" charset="-120"/>
              </a:rPr>
              <a:t>已審查通過之計畫，符合下列情形之一者：</a:t>
            </a:r>
          </a:p>
          <a:p>
            <a:pPr lvl="2"/>
            <a:r>
              <a:rPr lang="zh-TW" altLang="zh-TW" sz="1800" dirty="0">
                <a:latin typeface="微軟正黑體" panose="020B0604030504040204" pitchFamily="34" charset="-120"/>
                <a:ea typeface="微軟正黑體" panose="020B0604030504040204" pitchFamily="34" charset="-120"/>
              </a:rPr>
              <a:t>該研究已不再收錄新個案，且所收錄之研究對象均已完成所有相關的研究試驗，惟仍須長期追蹤。</a:t>
            </a:r>
          </a:p>
          <a:p>
            <a:pPr lvl="2"/>
            <a:r>
              <a:rPr lang="zh-TW" altLang="zh-TW" sz="1800" dirty="0">
                <a:latin typeface="微軟正黑體" panose="020B0604030504040204" pitchFamily="34" charset="-120"/>
                <a:ea typeface="微軟正黑體" panose="020B0604030504040204" pitchFamily="34" charset="-120"/>
              </a:rPr>
              <a:t>未能於原訂計畫期間達成收案數，僅展延計畫期間，未再增加個案數，且無新增之危險性。</a:t>
            </a:r>
          </a:p>
          <a:p>
            <a:pPr lvl="2"/>
            <a:r>
              <a:rPr lang="zh-TW" altLang="zh-TW" sz="1800" dirty="0">
                <a:latin typeface="微軟正黑體" panose="020B0604030504040204" pitchFamily="34" charset="-120"/>
                <a:ea typeface="微軟正黑體" panose="020B0604030504040204" pitchFamily="34" charset="-120"/>
              </a:rPr>
              <a:t>僅限於接續前階段研究之後續資料分析。</a:t>
            </a:r>
          </a:p>
          <a:p>
            <a:pPr lvl="1">
              <a:spcBef>
                <a:spcPts val="1200"/>
              </a:spcBef>
            </a:pPr>
            <a:r>
              <a:rPr lang="zh-TW" altLang="zh-TW" sz="2000" b="1" dirty="0">
                <a:latin typeface="微軟正黑體" panose="020B0604030504040204" pitchFamily="34" charset="-120"/>
                <a:ea typeface="微軟正黑體" panose="020B0604030504040204" pitchFamily="34" charset="-120"/>
              </a:rPr>
              <a:t>自</a:t>
            </a:r>
            <a:r>
              <a:rPr lang="zh-TW" altLang="zh-TW" sz="2000" b="1" dirty="0">
                <a:solidFill>
                  <a:srgbClr val="FF0000"/>
                </a:solidFill>
                <a:latin typeface="微軟正黑體" panose="020B0604030504040204" pitchFamily="34" charset="-120"/>
                <a:ea typeface="微軟正黑體" panose="020B0604030504040204" pitchFamily="34" charset="-120"/>
              </a:rPr>
              <a:t>合法生物資料庫取得之去連結或無法辨識特定個人之資料</a:t>
            </a:r>
            <a:r>
              <a:rPr lang="zh-TW" altLang="zh-TW" sz="2000" dirty="0">
                <a:latin typeface="微軟正黑體" panose="020B0604030504040204" pitchFamily="34" charset="-120"/>
                <a:ea typeface="微軟正黑體" panose="020B0604030504040204" pitchFamily="34" charset="-120"/>
              </a:rPr>
              <a:t>、檔案、文件、資訊或檢體進行研究。但</a:t>
            </a:r>
            <a:r>
              <a:rPr lang="zh-TW" altLang="zh-TW" sz="2000" b="1" dirty="0">
                <a:solidFill>
                  <a:srgbClr val="FF0000"/>
                </a:solidFill>
                <a:latin typeface="微軟正黑體" panose="020B0604030504040204" pitchFamily="34" charset="-120"/>
                <a:ea typeface="微軟正黑體" panose="020B0604030504040204" pitchFamily="34" charset="-120"/>
              </a:rPr>
              <a:t>不包括涉及族群或群體利益者</a:t>
            </a:r>
            <a:r>
              <a:rPr lang="zh-TW" altLang="zh-TW" sz="2000" b="1" dirty="0" smtClean="0">
                <a:solidFill>
                  <a:srgbClr val="FF0000"/>
                </a:solidFill>
                <a:latin typeface="微軟正黑體" panose="020B0604030504040204" pitchFamily="34" charset="-120"/>
                <a:ea typeface="微軟正黑體" panose="020B0604030504040204" pitchFamily="34" charset="-120"/>
              </a:rPr>
              <a:t>。</a:t>
            </a:r>
            <a:endParaRPr lang="zh-TW" altLang="en-US" sz="2000" b="1" dirty="0">
              <a:solidFill>
                <a:srgbClr val="FF0000"/>
              </a:solidFill>
              <a:latin typeface="微軟正黑體" panose="020B0604030504040204" pitchFamily="34" charset="-120"/>
              <a:ea typeface="微軟正黑體" panose="020B0604030504040204" pitchFamily="34" charset="-120"/>
            </a:endParaRPr>
          </a:p>
        </p:txBody>
      </p:sp>
      <p:sp>
        <p:nvSpPr>
          <p:cNvPr id="3" name="標題 2"/>
          <p:cNvSpPr>
            <a:spLocks noGrp="1"/>
          </p:cNvSpPr>
          <p:nvPr>
            <p:ph type="title"/>
          </p:nvPr>
        </p:nvSpPr>
        <p:spPr/>
        <p:txBody>
          <a:bodyPr/>
          <a:lstStyle/>
          <a:p>
            <a:r>
              <a:rPr lang="zh-TW" altLang="en-US" dirty="0"/>
              <a:t>風險</a:t>
            </a:r>
            <a:r>
              <a:rPr lang="zh-TW" altLang="en-US" dirty="0" smtClean="0"/>
              <a:t>分類 </a:t>
            </a:r>
            <a:r>
              <a:rPr lang="en-US" altLang="zh-TW" dirty="0" smtClean="0"/>
              <a:t>-- </a:t>
            </a:r>
            <a:r>
              <a:rPr lang="zh-TW" altLang="en-US" dirty="0" smtClean="0"/>
              <a:t>簡易審查 </a:t>
            </a:r>
            <a:r>
              <a:rPr lang="en-US" altLang="zh-TW" dirty="0" smtClean="0"/>
              <a:t>3</a:t>
            </a:r>
            <a:endParaRPr lang="zh-TW" altLang="en-US" dirty="0"/>
          </a:p>
        </p:txBody>
      </p:sp>
      <p:sp>
        <p:nvSpPr>
          <p:cNvPr id="4" name="流程圖: 循序存取儲存裝置 3"/>
          <p:cNvSpPr/>
          <p:nvPr/>
        </p:nvSpPr>
        <p:spPr>
          <a:xfrm>
            <a:off x="7092280" y="404664"/>
            <a:ext cx="1800200" cy="936104"/>
          </a:xfrm>
          <a:prstGeom prst="flowChartMagnetic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華康POP1體W9" pitchFamily="81" charset="-120"/>
                <a:ea typeface="華康POP1體W9" pitchFamily="81" charset="-120"/>
              </a:rPr>
              <a:t>長者</a:t>
            </a:r>
            <a:r>
              <a:rPr lang="en-US" altLang="zh-TW" sz="2800" b="1" dirty="0" smtClean="0">
                <a:latin typeface="華康POP1體W9" pitchFamily="81" charset="-120"/>
                <a:ea typeface="華康POP1體W9" pitchFamily="81" charset="-120"/>
              </a:rPr>
              <a:t>?!</a:t>
            </a:r>
            <a:endParaRPr lang="zh-TW" altLang="en-US" sz="2800" b="1" dirty="0">
              <a:latin typeface="華康POP1體W9" pitchFamily="81" charset="-120"/>
              <a:ea typeface="華康POP1體W9" pitchFamily="81" charset="-120"/>
            </a:endParaRPr>
          </a:p>
        </p:txBody>
      </p:sp>
    </p:spTree>
    <p:extLst>
      <p:ext uri="{BB962C8B-B14F-4D97-AF65-F5344CB8AC3E}">
        <p14:creationId xmlns:p14="http://schemas.microsoft.com/office/powerpoint/2010/main" val="108372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格線">
  <a:themeElements>
    <a:clrScheme name="格線">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格線">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格線">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01">
  <a:themeElements>
    <a:clrScheme name="01 2">
      <a:dk1>
        <a:srgbClr val="003366"/>
      </a:dk1>
      <a:lt1>
        <a:srgbClr val="FFFFFF"/>
      </a:lt1>
      <a:dk2>
        <a:srgbClr val="2E6272"/>
      </a:dk2>
      <a:lt2>
        <a:srgbClr val="B2B2B2"/>
      </a:lt2>
      <a:accent1>
        <a:srgbClr val="3984C9"/>
      </a:accent1>
      <a:accent2>
        <a:srgbClr val="77AE26"/>
      </a:accent2>
      <a:accent3>
        <a:srgbClr val="FFFFFF"/>
      </a:accent3>
      <a:accent4>
        <a:srgbClr val="002A56"/>
      </a:accent4>
      <a:accent5>
        <a:srgbClr val="AEC2E1"/>
      </a:accent5>
      <a:accent6>
        <a:srgbClr val="6B9D21"/>
      </a:accent6>
      <a:hlink>
        <a:srgbClr val="6E815B"/>
      </a:hlink>
      <a:folHlink>
        <a:srgbClr val="90A8B0"/>
      </a:folHlink>
    </a:clrScheme>
    <a:fontScheme name="0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1 1">
        <a:dk1>
          <a:srgbClr val="003366"/>
        </a:dk1>
        <a:lt1>
          <a:srgbClr val="FFFFFF"/>
        </a:lt1>
        <a:dk2>
          <a:srgbClr val="3C8196"/>
        </a:dk2>
        <a:lt2>
          <a:srgbClr val="B2B2B2"/>
        </a:lt2>
        <a:accent1>
          <a:srgbClr val="2C6AA2"/>
        </a:accent1>
        <a:accent2>
          <a:srgbClr val="77AE26"/>
        </a:accent2>
        <a:accent3>
          <a:srgbClr val="FFFFFF"/>
        </a:accent3>
        <a:accent4>
          <a:srgbClr val="002A56"/>
        </a:accent4>
        <a:accent5>
          <a:srgbClr val="ACB9CE"/>
        </a:accent5>
        <a:accent6>
          <a:srgbClr val="6B9D21"/>
        </a:accent6>
        <a:hlink>
          <a:srgbClr val="6E815B"/>
        </a:hlink>
        <a:folHlink>
          <a:srgbClr val="90A8B0"/>
        </a:folHlink>
      </a:clrScheme>
      <a:clrMap bg1="lt1" tx1="dk1" bg2="lt2" tx2="dk2" accent1="accent1" accent2="accent2" accent3="accent3" accent4="accent4" accent5="accent5" accent6="accent6" hlink="hlink" folHlink="folHlink"/>
    </a:extraClrScheme>
    <a:extraClrScheme>
      <a:clrScheme name="01 2">
        <a:dk1>
          <a:srgbClr val="003366"/>
        </a:dk1>
        <a:lt1>
          <a:srgbClr val="FFFFFF"/>
        </a:lt1>
        <a:dk2>
          <a:srgbClr val="2E6272"/>
        </a:dk2>
        <a:lt2>
          <a:srgbClr val="B2B2B2"/>
        </a:lt2>
        <a:accent1>
          <a:srgbClr val="3984C9"/>
        </a:accent1>
        <a:accent2>
          <a:srgbClr val="77AE26"/>
        </a:accent2>
        <a:accent3>
          <a:srgbClr val="FFFFFF"/>
        </a:accent3>
        <a:accent4>
          <a:srgbClr val="002A56"/>
        </a:accent4>
        <a:accent5>
          <a:srgbClr val="AEC2E1"/>
        </a:accent5>
        <a:accent6>
          <a:srgbClr val="6B9D21"/>
        </a:accent6>
        <a:hlink>
          <a:srgbClr val="6E815B"/>
        </a:hlink>
        <a:folHlink>
          <a:srgbClr val="90A8B0"/>
        </a:folHlink>
      </a:clrScheme>
      <a:clrMap bg1="lt1" tx1="dk1" bg2="lt2" tx2="dk2" accent1="accent1" accent2="accent2" accent3="accent3" accent4="accent4" accent5="accent5" accent6="accent6" hlink="hlink" folHlink="folHlink"/>
    </a:extraClrScheme>
    <a:extraClrScheme>
      <a:clrScheme name="01 3">
        <a:dk1>
          <a:srgbClr val="30311D"/>
        </a:dk1>
        <a:lt1>
          <a:srgbClr val="FFFFFF"/>
        </a:lt1>
        <a:dk2>
          <a:srgbClr val="4A5B1F"/>
        </a:dk2>
        <a:lt2>
          <a:srgbClr val="B2B2B2"/>
        </a:lt2>
        <a:accent1>
          <a:srgbClr val="907242"/>
        </a:accent1>
        <a:accent2>
          <a:srgbClr val="93B75F"/>
        </a:accent2>
        <a:accent3>
          <a:srgbClr val="FFFFFF"/>
        </a:accent3>
        <a:accent4>
          <a:srgbClr val="272817"/>
        </a:accent4>
        <a:accent5>
          <a:srgbClr val="C6BCB0"/>
        </a:accent5>
        <a:accent6>
          <a:srgbClr val="85A655"/>
        </a:accent6>
        <a:hlink>
          <a:srgbClr val="557B97"/>
        </a:hlink>
        <a:folHlink>
          <a:srgbClr val="A1A18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預設簡報設計">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市鎮">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格線">
  <a:themeElements>
    <a:clrScheme name="格線">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格線">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格線">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2_格線">
  <a:themeElements>
    <a:clrScheme name="格線">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格線">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格線">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1792</TotalTime>
  <Words>2944</Words>
  <Application>Microsoft Office PowerPoint</Application>
  <PresentationFormat>如螢幕大小 (4:3)</PresentationFormat>
  <Paragraphs>273</Paragraphs>
  <Slides>29</Slides>
  <Notes>11</Notes>
  <HiddenSlides>0</HiddenSlides>
  <MMClips>0</MMClips>
  <ScaleCrop>false</ScaleCrop>
  <HeadingPairs>
    <vt:vector size="4" baseType="variant">
      <vt:variant>
        <vt:lpstr>佈景主題</vt:lpstr>
      </vt:variant>
      <vt:variant>
        <vt:i4>7</vt:i4>
      </vt:variant>
      <vt:variant>
        <vt:lpstr>投影片標題</vt:lpstr>
      </vt:variant>
      <vt:variant>
        <vt:i4>29</vt:i4>
      </vt:variant>
    </vt:vector>
  </HeadingPairs>
  <TitlesOfParts>
    <vt:vector size="36" baseType="lpstr">
      <vt:lpstr>格線</vt:lpstr>
      <vt:lpstr>01</vt:lpstr>
      <vt:lpstr>預設簡報設計</vt:lpstr>
      <vt:lpstr>1_市鎮</vt:lpstr>
      <vt:lpstr>2_Office 佈景主題</vt:lpstr>
      <vt:lpstr>1_格線</vt:lpstr>
      <vt:lpstr>2_格線</vt:lpstr>
      <vt:lpstr>高齡研究倫理議題</vt:lpstr>
      <vt:lpstr>高齡者醫療 &amp; 研究倫理</vt:lpstr>
      <vt:lpstr>人類研究倫理基本原則</vt:lpstr>
      <vt:lpstr>倫理審查風險分類 與 高齡者研究</vt:lpstr>
      <vt:lpstr>行政院衛生署公告                   衛部醫字第1010265075號函</vt:lpstr>
      <vt:lpstr>風險分類 -- 免除審查</vt:lpstr>
      <vt:lpstr>風險分類 - 簡易審查 1</vt:lpstr>
      <vt:lpstr>風險分類 -- 簡易審查 2</vt:lpstr>
      <vt:lpstr>風險分類 -- 簡易審查 3</vt:lpstr>
      <vt:lpstr>風險分類 -- 一般審查</vt:lpstr>
      <vt:lpstr>高齡者研究案件</vt:lpstr>
      <vt:lpstr>跨領域研究計畫:科技部範例</vt:lpstr>
      <vt:lpstr>高齡研究特色</vt:lpstr>
      <vt:lpstr>CCU 人類倫理中心高齡研究案件 -1</vt:lpstr>
      <vt:lpstr>CCU 人類倫理中心高齡研究案件 -2</vt:lpstr>
      <vt:lpstr>易受傷害族群… 高齡者</vt:lpstr>
      <vt:lpstr>研究風險 的 判斷</vt:lpstr>
      <vt:lpstr>研究過程</vt:lpstr>
      <vt:lpstr>高齡研究建議</vt:lpstr>
      <vt:lpstr>建議申請重點</vt:lpstr>
      <vt:lpstr>從 高齡者人權 到 高齡社會人權 </vt:lpstr>
      <vt:lpstr> 高齡化社會法制：高齡者人權 </vt:lpstr>
      <vt:lpstr>高齡者權益保障政策與法制  </vt:lpstr>
      <vt:lpstr>PowerPoint 簡報</vt:lpstr>
      <vt:lpstr>PowerPoint 簡報</vt:lpstr>
      <vt:lpstr>PowerPoint 簡報</vt:lpstr>
      <vt:lpstr>PowerPoint 簡報</vt:lpstr>
      <vt:lpstr>高齡社會人權保障之跨域合作網絡</vt:lpstr>
      <vt:lpstr>謝謝聆聽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教育訓練準備資料</dc:title>
  <dc:creator>Admin</dc:creator>
  <cp:lastModifiedBy>user</cp:lastModifiedBy>
  <cp:revision>68</cp:revision>
  <dcterms:created xsi:type="dcterms:W3CDTF">2017-04-21T02:44:21Z</dcterms:created>
  <dcterms:modified xsi:type="dcterms:W3CDTF">2018-06-29T07:09:29Z</dcterms:modified>
</cp:coreProperties>
</file>