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1" r:id="rId6"/>
    <p:sldId id="262" r:id="rId7"/>
    <p:sldId id="279" r:id="rId8"/>
    <p:sldId id="280" r:id="rId9"/>
    <p:sldId id="290" r:id="rId10"/>
    <p:sldId id="265" r:id="rId11"/>
    <p:sldId id="306" r:id="rId12"/>
    <p:sldId id="271" r:id="rId13"/>
    <p:sldId id="307" r:id="rId14"/>
    <p:sldId id="281" r:id="rId15"/>
    <p:sldId id="296" r:id="rId16"/>
    <p:sldId id="298" r:id="rId17"/>
    <p:sldId id="299" r:id="rId18"/>
    <p:sldId id="300" r:id="rId19"/>
    <p:sldId id="303" r:id="rId20"/>
    <p:sldId id="301" r:id="rId21"/>
    <p:sldId id="302" r:id="rId22"/>
    <p:sldId id="304" r:id="rId23"/>
    <p:sldId id="305" r:id="rId24"/>
    <p:sldId id="291" r:id="rId25"/>
    <p:sldId id="273" r:id="rId26"/>
    <p:sldId id="289" r:id="rId27"/>
    <p:sldId id="287" r:id="rId28"/>
    <p:sldId id="293" r:id="rId29"/>
    <p:sldId id="294" r:id="rId30"/>
    <p:sldId id="292" r:id="rId31"/>
    <p:sldId id="295" r:id="rId32"/>
    <p:sldId id="270" r:id="rId3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/>
  </p:cmAuthor>
  <p:cmAuthor id="2" name="蘇歡歡" initials="蘇歡歡" lastIdx="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34" autoAdjust="0"/>
    <p:restoredTop sz="94660"/>
  </p:normalViewPr>
  <p:slideViewPr>
    <p:cSldViewPr snapToGrid="0">
      <p:cViewPr varScale="1">
        <p:scale>
          <a:sx n="69" d="100"/>
          <a:sy n="69" d="100"/>
        </p:scale>
        <p:origin x="268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18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6C950-54D8-4A83-A737-4ABFAC0378B7}" type="datetimeFigureOut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B9AE-7CF0-4120-8C5B-08FE86BEFA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556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63506-9A8C-4B8F-B199-03B07E9EA49F}" type="datetimeFigureOut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5F676-32FC-4467-93A8-019927EFBF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652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8F39-CD0C-4068-AC71-C8E153A6F9FB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4375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543F-2FC2-49F9-BC93-7144F43D5A9C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911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C281-77AB-4A71-831B-693036934EED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277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A097-5BCE-4C04-9F3E-339A9C0C6D6A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6663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FD35-965F-4B46-8573-0CE8AA7C6413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895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2467-E88C-4B95-BE5B-E253DAFFC2AB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2066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475EF-998E-4206-85F4-557C409D6268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3553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45D82-5ED1-4296-A361-DEEFFEE5800C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003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AC67-0AEE-4C92-B2FF-793936CAFC1E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8930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 sz="3600"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 sz="3600"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 sz="3600"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 sz="3600"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6947-26D3-472C-9C44-C6E9E4DC9D79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08535" y="239216"/>
            <a:ext cx="838199" cy="767687"/>
          </a:xfrm>
        </p:spPr>
        <p:txBody>
          <a:bodyPr/>
          <a:lstStyle>
            <a:lvl1pPr>
              <a:defRPr sz="1800"/>
            </a:lvl1pPr>
          </a:lstStyle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10668266" y="780103"/>
            <a:ext cx="598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/32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93148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8796D-9B4E-4956-BCE3-2CD8BD24570D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978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7D8D-09DD-44A6-B2E3-7AEF81F4B349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233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739A-B147-4D06-9A8A-23EE14FF26E2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461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56F0-E702-4A6E-AE70-68F7B8460266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453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02B-8987-413D-9814-33FD6AC5F158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81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CD3-CD81-4F49-B980-486E692A400A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63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662F-08CE-489D-B697-850AED51199A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745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CFAAB4D-D128-4470-B0ED-0B6B733D5B22}" type="datetime1">
              <a:rPr lang="zh-TW" altLang="en-US" smtClean="0"/>
              <a:pPr/>
              <a:t>2021/1/13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04457-B10E-4A37-9EC4-9C58F5081985}" type="slidenum">
              <a:rPr lang="zh-TW" altLang="en-US" smtClean="0"/>
              <a:pPr/>
              <a:t>‹#›</a:t>
            </a:fld>
            <a:r>
              <a:rPr lang="en-US" altLang="zh-TW" dirty="0" smtClean="0"/>
              <a:t>/17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1355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209964"/>
            <a:ext cx="10529455" cy="1915368"/>
          </a:xfrm>
        </p:spPr>
        <p:txBody>
          <a:bodyPr/>
          <a:lstStyle/>
          <a:p>
            <a:pPr algn="ctr"/>
            <a:r>
              <a:rPr lang="en-US" altLang="zh-TW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zh-TW" sz="6600" dirty="0"/>
              <a:t>人性尊嚴理念與法律意涵</a:t>
            </a:r>
            <a:br>
              <a:rPr lang="zh-TW" altLang="zh-TW" sz="6600" dirty="0"/>
            </a:br>
            <a:r>
              <a:rPr lang="en-US" altLang="zh-TW" sz="6600" dirty="0"/>
              <a:t>--</a:t>
            </a:r>
            <a:r>
              <a:rPr lang="zh-TW" altLang="zh-TW" sz="6600" dirty="0"/>
              <a:t>以長者為中心</a:t>
            </a:r>
            <a:r>
              <a:rPr lang="en-US" altLang="zh-TW" sz="6600" dirty="0"/>
              <a:t>--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34665" y="2827736"/>
            <a:ext cx="8825658" cy="2523030"/>
          </a:xfrm>
        </p:spPr>
        <p:txBody>
          <a:bodyPr>
            <a:noAutofit/>
          </a:bodyPr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</a:rPr>
              <a:t>吳信華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2800" dirty="0" smtClean="0">
                <a:solidFill>
                  <a:schemeClr val="tx1"/>
                </a:solidFill>
              </a:rPr>
              <a:t>中正大學法律學系教授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algn="ctr"/>
            <a:endParaRPr lang="en-US" altLang="zh-TW" sz="1000" dirty="0" smtClean="0"/>
          </a:p>
          <a:p>
            <a:pPr algn="ctr"/>
            <a:r>
              <a:rPr lang="zh-TW" altLang="en-US" sz="2200" dirty="0" smtClean="0">
                <a:solidFill>
                  <a:schemeClr val="tx1"/>
                </a:solidFill>
              </a:rPr>
              <a:t>中正大學</a:t>
            </a:r>
            <a:r>
              <a:rPr lang="en-US" altLang="zh-TW" sz="2200" dirty="0">
                <a:solidFill>
                  <a:schemeClr val="tx1"/>
                </a:solidFill>
              </a:rPr>
              <a:t>x</a:t>
            </a:r>
            <a:r>
              <a:rPr lang="zh-TW" altLang="en-US" sz="2200" dirty="0" smtClean="0">
                <a:solidFill>
                  <a:schemeClr val="tx1"/>
                </a:solidFill>
              </a:rPr>
              <a:t>理律學堂</a:t>
            </a:r>
            <a:endParaRPr lang="en-US" altLang="zh-TW" sz="2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2200" dirty="0" smtClean="0">
                <a:solidFill>
                  <a:schemeClr val="tx1"/>
                </a:solidFill>
              </a:rPr>
              <a:t>2021</a:t>
            </a:r>
            <a:r>
              <a:rPr lang="zh-TW" altLang="en-US" sz="2200" dirty="0" smtClean="0">
                <a:solidFill>
                  <a:schemeClr val="tx1"/>
                </a:solidFill>
              </a:rPr>
              <a:t>法律與社會跨領域寒假營隊</a:t>
            </a:r>
            <a:endParaRPr lang="en-US" altLang="zh-TW" sz="2200" dirty="0" smtClean="0">
              <a:solidFill>
                <a:schemeClr val="tx1"/>
              </a:solidFill>
            </a:endParaRPr>
          </a:p>
          <a:p>
            <a:pPr algn="ctr"/>
            <a:endParaRPr lang="en-US" altLang="zh-TW" sz="2200" dirty="0" smtClean="0"/>
          </a:p>
          <a:p>
            <a:pPr algn="ctr"/>
            <a:r>
              <a:rPr lang="zh-TW" altLang="en-US" sz="2200" dirty="0" smtClean="0">
                <a:solidFill>
                  <a:schemeClr val="tx1"/>
                </a:solidFill>
              </a:rPr>
              <a:t>嘉義</a:t>
            </a:r>
            <a:r>
              <a:rPr lang="zh-TW" altLang="en-US" sz="2200" dirty="0">
                <a:solidFill>
                  <a:schemeClr val="tx1"/>
                </a:solidFill>
              </a:rPr>
              <a:t> </a:t>
            </a:r>
            <a:r>
              <a:rPr lang="en-US" altLang="zh-TW" sz="2200" dirty="0" smtClean="0">
                <a:solidFill>
                  <a:schemeClr val="tx1"/>
                </a:solidFill>
              </a:rPr>
              <a:t>2021/01/25</a:t>
            </a:r>
            <a:endParaRPr lang="zh-TW" altLang="en-US" sz="2200" dirty="0">
              <a:solidFill>
                <a:schemeClr val="tx1"/>
              </a:solidFill>
            </a:endParaRPr>
          </a:p>
          <a:p>
            <a:pPr algn="ctr"/>
            <a:endParaRPr lang="zh-TW" altLang="en-US" sz="3200" dirty="0"/>
          </a:p>
          <a:p>
            <a:pPr algn="ctr"/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012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540718"/>
            <a:ext cx="12192000" cy="1031838"/>
          </a:xfrm>
        </p:spPr>
        <p:txBody>
          <a:bodyPr/>
          <a:lstStyle/>
          <a:p>
            <a:pPr lvl="1" algn="ctr"/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「人性尊嚴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」在我國法體系</a:t>
            </a:r>
            <a:r>
              <a:rPr lang="zh-TW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內涵與法理辨證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779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7839" y="1556951"/>
            <a:ext cx="9790415" cy="5140411"/>
          </a:xfrm>
        </p:spPr>
        <p:txBody>
          <a:bodyPr>
            <a:normAutofit/>
          </a:bodyPr>
          <a:lstStyle/>
          <a:p>
            <a:r>
              <a:rPr lang="zh-TW" altLang="zh-TW" dirty="0"/>
              <a:t>「人」的保障作為現代意義憲法的</a:t>
            </a:r>
            <a:r>
              <a:rPr lang="zh-TW" altLang="zh-TW" dirty="0" smtClean="0"/>
              <a:t>核心</a:t>
            </a:r>
            <a:endParaRPr lang="en-US" altLang="zh-TW" dirty="0" smtClean="0"/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zh-TW" altLang="zh-TW" dirty="0">
                <a:solidFill>
                  <a:prstClr val="white"/>
                </a:solidFill>
              </a:rPr>
              <a:t>學理多繼受德國</a:t>
            </a:r>
            <a:r>
              <a:rPr lang="zh-TW" altLang="zh-TW" dirty="0" smtClean="0">
                <a:solidFill>
                  <a:prstClr val="white"/>
                </a:solidFill>
              </a:rPr>
              <a:t>見解</a:t>
            </a:r>
            <a:r>
              <a:rPr lang="zh-TW" altLang="en-US" dirty="0">
                <a:solidFill>
                  <a:prstClr val="white"/>
                </a:solidFill>
              </a:rPr>
              <a:t>：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zh-TW" sz="2600" dirty="0" smtClean="0">
                <a:solidFill>
                  <a:prstClr val="white"/>
                </a:solidFill>
              </a:rPr>
              <a:t>「</a:t>
            </a:r>
            <a:r>
              <a:rPr lang="zh-TW" altLang="zh-TW" sz="2600" dirty="0">
                <a:solidFill>
                  <a:prstClr val="white"/>
                </a:solidFill>
              </a:rPr>
              <a:t>一個人人格成功的自我展現」 </a:t>
            </a:r>
            <a:endParaRPr lang="en-US" altLang="zh-TW" sz="2600" dirty="0">
              <a:solidFill>
                <a:prstClr val="white"/>
              </a:solidFill>
            </a:endParaRPr>
          </a:p>
          <a:p>
            <a:pPr lvl="1">
              <a:buClr>
                <a:srgbClr val="1E5155">
                  <a:lumMod val="40000"/>
                  <a:lumOff val="60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zh-TW" sz="2600" dirty="0">
                <a:solidFill>
                  <a:prstClr val="white"/>
                </a:solidFill>
              </a:rPr>
              <a:t>「人的固有價值，獨立性，本質」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zh-TW" sz="2600" dirty="0">
                <a:solidFill>
                  <a:prstClr val="white"/>
                </a:solidFill>
              </a:rPr>
              <a:t>「人格的核心」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2600" dirty="0" smtClean="0">
                <a:solidFill>
                  <a:prstClr val="white"/>
                </a:solidFill>
              </a:rPr>
              <a:t> </a:t>
            </a:r>
            <a:r>
              <a:rPr lang="zh-TW" altLang="zh-TW" sz="2600" dirty="0" smtClean="0">
                <a:solidFill>
                  <a:srgbClr val="FFC000"/>
                </a:solidFill>
              </a:rPr>
              <a:t>人性</a:t>
            </a:r>
            <a:r>
              <a:rPr lang="zh-TW" altLang="zh-TW" sz="2600" dirty="0">
                <a:solidFill>
                  <a:srgbClr val="FFC000"/>
                </a:solidFill>
              </a:rPr>
              <a:t>尊嚴</a:t>
            </a:r>
            <a:r>
              <a:rPr lang="zh-TW" altLang="zh-TW" sz="2600" dirty="0">
                <a:solidFill>
                  <a:prstClr val="white"/>
                </a:solidFill>
              </a:rPr>
              <a:t>「不可侵犯」：不可剝奪，不可放棄，不可限制</a:t>
            </a:r>
            <a:endParaRPr lang="en-US" altLang="zh-TW" dirty="0" smtClean="0"/>
          </a:p>
          <a:p>
            <a:pPr marL="457200" lvl="1" indent="0">
              <a:buNone/>
            </a:pPr>
            <a:endParaRPr lang="zh-TW" altLang="zh-TW" sz="3200" dirty="0" smtClean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518984" y="632993"/>
            <a:ext cx="9889270" cy="1186274"/>
          </a:xfrm>
        </p:spPr>
        <p:txBody>
          <a:bodyPr/>
          <a:lstStyle/>
          <a:p>
            <a:pPr lvl="0"/>
            <a:r>
              <a:rPr lang="zh-TW" altLang="en-US" dirty="0" smtClean="0"/>
              <a:t>一、</a:t>
            </a:r>
            <a:r>
              <a:rPr lang="zh-TW" altLang="zh-TW" dirty="0"/>
              <a:t>於我國法體系中之內涵</a:t>
            </a:r>
            <a:r>
              <a:rPr lang="en-US" altLang="zh-TW" dirty="0"/>
              <a:t>--</a:t>
            </a:r>
            <a:r>
              <a:rPr lang="zh-TW" altLang="zh-TW" dirty="0"/>
              <a:t>學理見解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5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7839" y="1556951"/>
            <a:ext cx="9856197" cy="5140411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具體</a:t>
            </a:r>
            <a:r>
              <a:rPr lang="zh-TW" altLang="en-US" dirty="0"/>
              <a:t>的判斷</a:t>
            </a:r>
            <a:r>
              <a:rPr lang="en-US" altLang="zh-TW" dirty="0"/>
              <a:t>(</a:t>
            </a:r>
            <a:r>
              <a:rPr lang="zh-TW" altLang="en-US" dirty="0"/>
              <a:t>通說</a:t>
            </a:r>
            <a:r>
              <a:rPr lang="en-US" altLang="zh-TW" dirty="0"/>
              <a:t>)</a:t>
            </a:r>
            <a:r>
              <a:rPr lang="zh-TW" altLang="en-US" dirty="0"/>
              <a:t>：「客體公式</a:t>
            </a:r>
            <a:r>
              <a:rPr lang="zh-TW" altLang="en-US" dirty="0" smtClean="0"/>
              <a:t>」</a:t>
            </a:r>
            <a:r>
              <a:rPr lang="en-US" altLang="zh-TW" dirty="0" smtClean="0"/>
              <a:t>--</a:t>
            </a:r>
            <a:r>
              <a:rPr lang="zh-TW" altLang="en-US" dirty="0"/>
              <a:t>人應該是一個自決的主體，故人被矮化為一種物體，手段或數值時，即可能落入他治他決的框架中，而喪失其</a:t>
            </a:r>
            <a:r>
              <a:rPr lang="zh-TW" altLang="en-US" dirty="0">
                <a:solidFill>
                  <a:srgbClr val="FFC000"/>
                </a:solidFill>
              </a:rPr>
              <a:t>人性尊嚴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  <a:p>
            <a:r>
              <a:rPr lang="zh-TW" altLang="en-US" dirty="0"/>
              <a:t>「禁止量化」</a:t>
            </a:r>
          </a:p>
          <a:p>
            <a:endParaRPr lang="zh-TW" altLang="zh-TW" sz="3200" dirty="0" smtClean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518984" y="632993"/>
            <a:ext cx="9889270" cy="1186274"/>
          </a:xfrm>
        </p:spPr>
        <p:txBody>
          <a:bodyPr/>
          <a:lstStyle/>
          <a:p>
            <a:pPr lvl="0"/>
            <a:r>
              <a:rPr lang="zh-TW" altLang="en-US" dirty="0" smtClean="0"/>
              <a:t>一、</a:t>
            </a:r>
            <a:r>
              <a:rPr lang="zh-TW" altLang="zh-TW" dirty="0"/>
              <a:t>於我國法體系中之內涵</a:t>
            </a:r>
            <a:r>
              <a:rPr lang="en-US" altLang="zh-TW" dirty="0"/>
              <a:t>--</a:t>
            </a:r>
            <a:r>
              <a:rPr lang="zh-TW" altLang="zh-TW" dirty="0"/>
              <a:t>學理見解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76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62918" y="1226130"/>
            <a:ext cx="9445336" cy="5140411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案例：</a:t>
            </a:r>
            <a:endParaRPr lang="en-US" altLang="zh-TW" sz="4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4000" dirty="0"/>
              <a:t>綁架刑求案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4000" dirty="0"/>
              <a:t>航空安全</a:t>
            </a:r>
            <a:r>
              <a:rPr lang="zh-TW" altLang="zh-TW" sz="4000" dirty="0" smtClean="0"/>
              <a:t>法案</a:t>
            </a:r>
          </a:p>
          <a:p>
            <a:pPr marL="457200" lvl="1" indent="0">
              <a:buNone/>
            </a:pPr>
            <a:endParaRPr lang="zh-TW" altLang="zh-TW" sz="3200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535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639" y="918422"/>
            <a:ext cx="10392032" cy="1041718"/>
          </a:xfrm>
        </p:spPr>
        <p:txBody>
          <a:bodyPr/>
          <a:lstStyle/>
          <a:p>
            <a:pPr lvl="0"/>
            <a:r>
              <a:rPr lang="zh-TW" altLang="en-US" dirty="0" smtClean="0"/>
              <a:t>二、</a:t>
            </a:r>
            <a:r>
              <a:rPr lang="zh-TW" altLang="zh-TW" dirty="0"/>
              <a:t>於我國法體系中之內涵</a:t>
            </a:r>
            <a:r>
              <a:rPr lang="en-US" altLang="zh-TW" dirty="0"/>
              <a:t>--</a:t>
            </a:r>
            <a:r>
              <a:rPr lang="zh-TW" altLang="zh-TW" dirty="0"/>
              <a:t>大法官解釋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468880"/>
            <a:ext cx="9469438" cy="3779519"/>
          </a:xfrm>
        </p:spPr>
        <p:txBody>
          <a:bodyPr/>
          <a:lstStyle/>
          <a:p>
            <a:r>
              <a:rPr lang="zh-TW" altLang="zh-TW" dirty="0"/>
              <a:t>概述</a:t>
            </a:r>
          </a:p>
          <a:p>
            <a:r>
              <a:rPr lang="zh-TW" altLang="zh-TW" dirty="0"/>
              <a:t>與基本權利等的結合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932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3632" y="864973"/>
            <a:ext cx="9761838" cy="5572897"/>
          </a:xfrm>
        </p:spPr>
        <p:txBody>
          <a:bodyPr>
            <a:normAutofit fontScale="92500"/>
          </a:bodyPr>
          <a:lstStyle/>
          <a:p>
            <a:pPr lvl="2"/>
            <a:r>
              <a:rPr lang="zh-TW" altLang="zh-TW" sz="2800" dirty="0"/>
              <a:t>人格</a:t>
            </a:r>
            <a:r>
              <a:rPr lang="zh-TW" altLang="zh-TW" sz="2800" dirty="0" smtClean="0"/>
              <a:t>權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712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基於</a:t>
            </a:r>
            <a:r>
              <a:rPr lang="zh-TW" altLang="zh-TW" sz="2800" b="1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之理念，個人主體性及人格之自由發展，應受憲法保障。」</a:t>
            </a:r>
          </a:p>
          <a:p>
            <a:pPr lvl="2"/>
            <a:r>
              <a:rPr lang="zh-TW" altLang="zh-TW" sz="2800" dirty="0"/>
              <a:t>身體一體性與</a:t>
            </a:r>
            <a:r>
              <a:rPr lang="zh-TW" altLang="zh-TW" sz="2800" dirty="0" smtClean="0"/>
              <a:t>完整性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/>
              <a:t>689</a:t>
            </a:r>
            <a:r>
              <a:rPr lang="zh-TW" altLang="zh-TW" sz="2800" dirty="0"/>
              <a:t>理由</a:t>
            </a:r>
            <a:r>
              <a:rPr lang="zh-TW" altLang="zh-TW" sz="2800" dirty="0" smtClean="0"/>
              <a:t>書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免於身心傷害之身體權亦與上開闡釋之一般行為自由相同，雖非憲法明文列舉之自由權利，惟基於</a:t>
            </a:r>
            <a:r>
              <a:rPr lang="zh-TW" altLang="zh-TW" sz="2800" b="1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理念，維護個人主體性及人格自由發展，亦屬憲法第二十二條所保障之基本權利。</a:t>
            </a:r>
            <a:r>
              <a:rPr lang="zh-TW" altLang="zh-TW" sz="2800" dirty="0" smtClean="0"/>
              <a:t>」</a:t>
            </a:r>
            <a:endParaRPr lang="en-US" altLang="zh-TW" sz="2800" dirty="0" smtClean="0"/>
          </a:p>
          <a:p>
            <a:pPr lvl="2"/>
            <a:r>
              <a:rPr lang="zh-TW" altLang="zh-TW" sz="2800" dirty="0"/>
              <a:t>性自</a:t>
            </a:r>
            <a:r>
              <a:rPr lang="zh-TW" altLang="zh-TW" sz="2800" dirty="0" smtClean="0"/>
              <a:t>主權</a:t>
            </a:r>
            <a:r>
              <a:rPr lang="zh-TW" altLang="en-US" sz="2800" dirty="0" smtClean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791: 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按性自主權與個人之人格有不可分離之關係，為個人自主決定權之一環，與</a:t>
            </a:r>
            <a:r>
              <a:rPr lang="zh-TW" altLang="zh-TW" sz="2800" b="1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密切相關，屬憲法第</a:t>
            </a:r>
            <a:r>
              <a:rPr lang="en-US" altLang="zh-TW" sz="2800" dirty="0"/>
              <a:t>22</a:t>
            </a:r>
            <a:r>
              <a:rPr lang="zh-TW" altLang="zh-TW" sz="2800" dirty="0"/>
              <a:t>條所保障之基本權</a:t>
            </a:r>
            <a:r>
              <a:rPr lang="en-US" altLang="zh-TW" sz="2800" dirty="0"/>
              <a:t>(</a:t>
            </a:r>
            <a:r>
              <a:rPr lang="zh-TW" altLang="zh-TW" sz="2800" dirty="0"/>
              <a:t>釋</a:t>
            </a:r>
            <a:r>
              <a:rPr lang="en-US" altLang="zh-TW" sz="2800" dirty="0"/>
              <a:t>554</a:t>
            </a:r>
            <a:r>
              <a:rPr lang="zh-TW" altLang="zh-TW" sz="2800" dirty="0"/>
              <a:t>參照</a:t>
            </a:r>
            <a:r>
              <a:rPr lang="en-US" altLang="zh-TW" sz="2800" dirty="0"/>
              <a:t>)</a:t>
            </a:r>
            <a:r>
              <a:rPr lang="zh-TW" altLang="zh-TW" sz="2800" dirty="0" smtClean="0"/>
              <a:t>。」</a:t>
            </a:r>
            <a:endParaRPr lang="en-US" altLang="zh-TW" sz="2800" dirty="0" smtClean="0"/>
          </a:p>
          <a:p>
            <a:pPr lvl="2"/>
            <a:r>
              <a:rPr lang="zh-TW" altLang="zh-TW" sz="2800" dirty="0"/>
              <a:t>集會</a:t>
            </a:r>
            <a:r>
              <a:rPr lang="zh-TW" altLang="zh-TW" sz="2800" dirty="0" smtClean="0"/>
              <a:t>遊行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445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表現自由為實施民主政治最重要的基本人權。國家所以保障人民之此項權利，乃以尊重個人獨立存在之</a:t>
            </a:r>
            <a:r>
              <a:rPr lang="zh-TW" altLang="zh-TW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2800" dirty="0"/>
              <a:t>及自由活動之自主權為目的。」</a:t>
            </a:r>
          </a:p>
          <a:p>
            <a:pPr lvl="2"/>
            <a:endParaRPr lang="zh-TW" altLang="zh-TW" sz="2800" dirty="0"/>
          </a:p>
          <a:p>
            <a:pPr lvl="2"/>
            <a:endParaRPr lang="en-US" altLang="zh-TW" sz="3200" dirty="0" smtClean="0"/>
          </a:p>
          <a:p>
            <a:pPr lvl="2"/>
            <a:endParaRPr lang="zh-TW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559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3632" y="976185"/>
            <a:ext cx="9761838" cy="5523470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zh-TW" altLang="zh-TW" sz="3000" dirty="0" smtClean="0"/>
              <a:t>思想自由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釋</a:t>
            </a:r>
            <a:r>
              <a:rPr lang="en-US" altLang="zh-TW" sz="3000" dirty="0" smtClean="0"/>
              <a:t>567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「</a:t>
            </a:r>
            <a:r>
              <a:rPr lang="zh-TW" altLang="zh-TW" sz="3000" dirty="0"/>
              <a:t>思想自由保障人民內在精神活動，是人類文明之根源與言論自由之基礎，亦為憲法所欲保障最基本之</a:t>
            </a:r>
            <a:r>
              <a:rPr lang="zh-TW" altLang="zh-TW" sz="3000" b="1" dirty="0">
                <a:solidFill>
                  <a:srgbClr val="FFC000"/>
                </a:solidFill>
              </a:rPr>
              <a:t>人性尊嚴</a:t>
            </a:r>
            <a:r>
              <a:rPr lang="zh-TW" altLang="zh-TW" sz="3000" dirty="0"/>
              <a:t>，對自由民主憲政秩序之存續，具特殊重要意義，不容國家機關以包括緊急事態之因應在內之任何理由侵犯之，亦不容國家機關以任何方式予以侵害。」 </a:t>
            </a:r>
          </a:p>
          <a:p>
            <a:pPr lvl="2"/>
            <a:r>
              <a:rPr lang="zh-TW" altLang="zh-TW" sz="3000" dirty="0"/>
              <a:t>言論自由</a:t>
            </a:r>
            <a:r>
              <a:rPr lang="en-US" altLang="zh-TW" sz="3000" dirty="0"/>
              <a:t>/</a:t>
            </a:r>
            <a:r>
              <a:rPr lang="zh-TW" altLang="zh-TW" sz="3000" dirty="0"/>
              <a:t>不表意</a:t>
            </a:r>
            <a:r>
              <a:rPr lang="zh-TW" altLang="zh-TW" sz="3000" dirty="0" smtClean="0"/>
              <a:t>自由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釋</a:t>
            </a:r>
            <a:r>
              <a:rPr lang="en-US" altLang="zh-TW" sz="3000" dirty="0" smtClean="0"/>
              <a:t>656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「</a:t>
            </a:r>
            <a:r>
              <a:rPr lang="zh-TW" altLang="zh-TW" sz="3000" dirty="0"/>
              <a:t>民法第一百九十五條第一項後段</a:t>
            </a:r>
            <a:r>
              <a:rPr lang="en-US" altLang="zh-TW" sz="3000" dirty="0"/>
              <a:t>…</a:t>
            </a:r>
            <a:r>
              <a:rPr lang="zh-TW" altLang="zh-TW" sz="3000" dirty="0"/>
              <a:t>所謂回復名譽之適當處分，如屬以判決命加害人公開道歉，而未涉及加害人自我羞辱等損及</a:t>
            </a:r>
            <a:r>
              <a:rPr lang="zh-TW" altLang="zh-TW" sz="3000" b="1" dirty="0">
                <a:solidFill>
                  <a:srgbClr val="FFC000"/>
                </a:solidFill>
              </a:rPr>
              <a:t>人性尊嚴</a:t>
            </a:r>
            <a:r>
              <a:rPr lang="zh-TW" altLang="zh-TW" sz="3000" dirty="0"/>
              <a:t>之情事者，即未違背憲法第二十三條比例原則，而不牴觸憲法對不表意自由之保障。」釋</a:t>
            </a:r>
            <a:r>
              <a:rPr lang="en-US" altLang="zh-TW" sz="3000" dirty="0" smtClean="0"/>
              <a:t>756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「</a:t>
            </a:r>
            <a:r>
              <a:rPr lang="zh-TW" altLang="zh-TW" sz="3000" dirty="0"/>
              <a:t>又人民之表現自由涉及</a:t>
            </a:r>
            <a:r>
              <a:rPr lang="zh-TW" altLang="zh-TW" sz="3000" b="1" dirty="0">
                <a:solidFill>
                  <a:srgbClr val="FFC000"/>
                </a:solidFill>
              </a:rPr>
              <a:t>人性尊嚴</a:t>
            </a:r>
            <a:r>
              <a:rPr lang="zh-TW" altLang="zh-TW" sz="3000" dirty="0"/>
              <a:t>、個人主體性及人格發展之完整，為憲法保障之重要自由權利。國家對一般人民言論之事前審查，原則上應為違憲。</a:t>
            </a:r>
            <a:r>
              <a:rPr lang="zh-TW" altLang="zh-TW" sz="3000" dirty="0" smtClean="0"/>
              <a:t>」</a:t>
            </a:r>
            <a:endParaRPr lang="en-US" altLang="zh-TW" sz="3000" dirty="0" smtClean="0"/>
          </a:p>
          <a:p>
            <a:pPr lvl="2"/>
            <a:endParaRPr lang="zh-TW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699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0703" y="902044"/>
            <a:ext cx="9761838" cy="5523470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zh-TW" altLang="zh-TW" sz="3000" dirty="0" smtClean="0"/>
              <a:t>人身自由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釋</a:t>
            </a:r>
            <a:r>
              <a:rPr lang="en-US" altLang="zh-TW" sz="3000" dirty="0" smtClean="0"/>
              <a:t>708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「</a:t>
            </a:r>
            <a:r>
              <a:rPr lang="en-US" altLang="zh-TW" sz="3000" dirty="0" smtClean="0"/>
              <a:t>…</a:t>
            </a:r>
            <a:r>
              <a:rPr lang="zh-TW" altLang="zh-TW" sz="3000" dirty="0"/>
              <a:t>應規範收容場所設施及管理方法之合理性，以維護</a:t>
            </a:r>
            <a:r>
              <a:rPr lang="zh-TW" altLang="zh-TW" sz="3000" b="1" dirty="0">
                <a:solidFill>
                  <a:srgbClr val="FFC000"/>
                </a:solidFill>
              </a:rPr>
              <a:t>人性尊嚴</a:t>
            </a:r>
            <a:r>
              <a:rPr lang="zh-TW" altLang="zh-TW" sz="3000" dirty="0"/>
              <a:t>，兼顧保障外國人之權利及確保國家安全。」</a:t>
            </a:r>
          </a:p>
          <a:p>
            <a:pPr lvl="2"/>
            <a:r>
              <a:rPr lang="zh-TW" altLang="zh-TW" sz="3000" dirty="0"/>
              <a:t>秘密通訊</a:t>
            </a:r>
            <a:r>
              <a:rPr lang="zh-TW" altLang="zh-TW" sz="3000" dirty="0" smtClean="0"/>
              <a:t>自由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釋</a:t>
            </a:r>
            <a:r>
              <a:rPr lang="en-US" altLang="zh-TW" sz="3000" dirty="0" smtClean="0"/>
              <a:t>756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「</a:t>
            </a:r>
            <a:r>
              <a:rPr lang="zh-TW" altLang="zh-TW" sz="3000" dirty="0"/>
              <a:t>憲法第</a:t>
            </a:r>
            <a:r>
              <a:rPr lang="en-US" altLang="zh-TW" sz="3000" dirty="0"/>
              <a:t>12</a:t>
            </a:r>
            <a:r>
              <a:rPr lang="zh-TW" altLang="zh-TW" sz="3000" dirty="0"/>
              <a:t>條</a:t>
            </a:r>
            <a:r>
              <a:rPr lang="en-US" altLang="zh-TW" sz="3000" dirty="0"/>
              <a:t>…</a:t>
            </a:r>
            <a:r>
              <a:rPr lang="zh-TW" altLang="zh-TW" sz="3000" dirty="0"/>
              <a:t>此項秘密通訊自由乃憲法保障隱私權之具體態樣之一，為維護</a:t>
            </a:r>
            <a:r>
              <a:rPr lang="zh-TW" altLang="zh-TW" sz="3000" b="1" dirty="0">
                <a:solidFill>
                  <a:srgbClr val="FFC000"/>
                </a:solidFill>
              </a:rPr>
              <a:t>人性尊嚴</a:t>
            </a:r>
            <a:r>
              <a:rPr lang="zh-TW" altLang="zh-TW" sz="3000" dirty="0"/>
              <a:t>、個人主體性及人格發展之完整，並係保障個人生活私密領域免於國家、他人任意侵擾及維護個人資料之自主控制，所不可或缺之基本權利</a:t>
            </a:r>
            <a:r>
              <a:rPr lang="zh-TW" altLang="zh-TW" sz="3000" dirty="0" smtClean="0"/>
              <a:t>。</a:t>
            </a:r>
            <a:endParaRPr lang="en-US" altLang="zh-TW" sz="3000" dirty="0" smtClean="0"/>
          </a:p>
          <a:p>
            <a:pPr lvl="2"/>
            <a:r>
              <a:rPr lang="zh-TW" altLang="zh-TW" sz="3000" dirty="0" smtClean="0"/>
              <a:t>隱私權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釋</a:t>
            </a:r>
            <a:r>
              <a:rPr lang="en-US" altLang="zh-TW" sz="3000" dirty="0" smtClean="0"/>
              <a:t>603</a:t>
            </a:r>
            <a:r>
              <a:rPr lang="zh-TW" altLang="en-US" sz="3000" dirty="0"/>
              <a:t>：</a:t>
            </a:r>
            <a:r>
              <a:rPr lang="zh-TW" altLang="zh-TW" sz="3000" dirty="0" smtClean="0"/>
              <a:t>「</a:t>
            </a:r>
            <a:r>
              <a:rPr lang="zh-TW" altLang="zh-TW" sz="3000" dirty="0"/>
              <a:t>隱私權雖非憲法明文列舉之權利，惟基於</a:t>
            </a:r>
            <a:r>
              <a:rPr lang="zh-TW" altLang="zh-TW" sz="3000" b="1" dirty="0">
                <a:solidFill>
                  <a:srgbClr val="FFC000"/>
                </a:solidFill>
              </a:rPr>
              <a:t>人性尊嚴</a:t>
            </a:r>
            <a:r>
              <a:rPr lang="zh-TW" altLang="zh-TW" sz="3000" dirty="0"/>
              <a:t>與個人主體性之維護及人格發展之完整，並為保障個人生活私密領域免於他人侵擾及個人資料之自主控制，隱私權乃為不可或缺之基本權利，而受憲法第二十二條所保障。」</a:t>
            </a:r>
          </a:p>
          <a:p>
            <a:pPr lvl="2"/>
            <a:endParaRPr lang="zh-TW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33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5988" y="1124465"/>
            <a:ext cx="9761838" cy="5288692"/>
          </a:xfrm>
        </p:spPr>
        <p:txBody>
          <a:bodyPr>
            <a:normAutofit/>
          </a:bodyPr>
          <a:lstStyle/>
          <a:p>
            <a:pPr lvl="2"/>
            <a:r>
              <a:rPr lang="zh-TW" altLang="zh-TW" sz="2800" dirty="0"/>
              <a:t>名譽</a:t>
            </a:r>
            <a:r>
              <a:rPr lang="zh-TW" altLang="zh-TW" sz="2800" dirty="0" smtClean="0"/>
              <a:t>權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656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名譽權旨在維護個人主體性及人格之完整，為實現</a:t>
            </a:r>
            <a:r>
              <a:rPr lang="zh-TW" altLang="zh-TW" sz="2800" b="1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所必要，受憲法第二十二條所保障」</a:t>
            </a:r>
          </a:p>
          <a:p>
            <a:pPr lvl="2"/>
            <a:r>
              <a:rPr lang="zh-TW" altLang="zh-TW" sz="2800" dirty="0" smtClean="0"/>
              <a:t>財產權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747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憲法第</a:t>
            </a:r>
            <a:r>
              <a:rPr lang="en-US" altLang="zh-TW" sz="2800" dirty="0"/>
              <a:t>15</a:t>
            </a:r>
            <a:r>
              <a:rPr lang="zh-TW" altLang="zh-TW" sz="2800" dirty="0"/>
              <a:t>條規定人民財產權應予保障，旨在確保個人依財產之存續狀態，行使其自由使用、收益及處分之權能，並免於遭受公權力或第三人之侵害，俾能實現個人自由、發展人格及維護</a:t>
            </a:r>
            <a:r>
              <a:rPr lang="zh-TW" altLang="zh-TW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2800" b="1" dirty="0"/>
              <a:t>。</a:t>
            </a:r>
            <a:r>
              <a:rPr lang="zh-TW" altLang="zh-TW" sz="2800" dirty="0"/>
              <a:t>」</a:t>
            </a:r>
          </a:p>
          <a:p>
            <a:pPr lvl="2"/>
            <a:endParaRPr lang="zh-TW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053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5987" y="1087395"/>
            <a:ext cx="10035685" cy="5325762"/>
          </a:xfrm>
        </p:spPr>
        <p:txBody>
          <a:bodyPr>
            <a:normAutofit/>
          </a:bodyPr>
          <a:lstStyle/>
          <a:p>
            <a:pPr lvl="2"/>
            <a:r>
              <a:rPr lang="zh-TW" altLang="zh-TW" sz="2800" dirty="0" smtClean="0"/>
              <a:t>基本</a:t>
            </a:r>
            <a:r>
              <a:rPr lang="zh-TW" altLang="zh-TW" sz="2800" dirty="0"/>
              <a:t>生活</a:t>
            </a:r>
            <a:r>
              <a:rPr lang="zh-TW" altLang="zh-TW" sz="2800" dirty="0" smtClean="0"/>
              <a:t>需求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485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憲法係以促進民生福祉為一項基本原則，此觀憲法前言、第一條、基本國策章及憲法增修條文第十條之規定自明。本此原則國家應提供各種給付，以保障人民得維持合乎</a:t>
            </a:r>
            <a:r>
              <a:rPr lang="zh-TW" altLang="zh-TW" sz="2800" b="1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之基本生活需求，扶助並照顧經濟上弱勢之人民，推行社會安全等民生福利措施。</a:t>
            </a:r>
            <a:r>
              <a:rPr lang="zh-TW" altLang="zh-TW" sz="2800" dirty="0" smtClean="0"/>
              <a:t>」</a:t>
            </a:r>
            <a:endParaRPr lang="en-US" altLang="zh-TW" sz="2800" dirty="0" smtClean="0"/>
          </a:p>
          <a:p>
            <a:pPr lvl="2"/>
            <a:r>
              <a:rPr lang="zh-TW" altLang="zh-TW" sz="2800" dirty="0"/>
              <a:t>平等之</a:t>
            </a:r>
            <a:r>
              <a:rPr lang="zh-TW" altLang="zh-TW" sz="2800" dirty="0" smtClean="0"/>
              <a:t>要求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794</a:t>
            </a:r>
            <a:r>
              <a:rPr lang="zh-TW" altLang="en-US" sz="2800" dirty="0" smtClean="0"/>
              <a:t>：</a:t>
            </a:r>
            <a:r>
              <a:rPr lang="zh-TW" altLang="zh-TW" sz="2800" dirty="0" smtClean="0"/>
              <a:t>「法</a:t>
            </a:r>
            <a:r>
              <a:rPr lang="zh-TW" altLang="zh-TW" sz="2800" dirty="0"/>
              <a:t>規範如以種族、性別、性傾向等為分類</a:t>
            </a:r>
            <a:r>
              <a:rPr lang="en-US" altLang="zh-TW" sz="2800" dirty="0"/>
              <a:t>…</a:t>
            </a:r>
            <a:r>
              <a:rPr lang="zh-TW" altLang="zh-TW" sz="2800" dirty="0"/>
              <a:t>法規範所採取之分類如非上述分類，且其差別待遇並不涉及攸關個人人格發展及</a:t>
            </a:r>
            <a:r>
              <a:rPr lang="zh-TW" altLang="zh-TW" sz="2800" b="1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之重要基本權利，本院自得採寬鬆標準予以審查</a:t>
            </a:r>
            <a:r>
              <a:rPr lang="en-US" altLang="zh-TW" sz="2800" dirty="0"/>
              <a:t>…</a:t>
            </a:r>
            <a:r>
              <a:rPr lang="zh-TW" altLang="zh-TW" sz="2800" dirty="0"/>
              <a:t>。」</a:t>
            </a:r>
            <a:endParaRPr lang="en-US" altLang="zh-TW" sz="2800" dirty="0"/>
          </a:p>
          <a:p>
            <a:pPr lvl="2"/>
            <a:endParaRPr lang="zh-TW" altLang="zh-TW" sz="3000" dirty="0"/>
          </a:p>
          <a:p>
            <a:pPr lvl="2"/>
            <a:endParaRPr lang="zh-TW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19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144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871" y="190122"/>
            <a:ext cx="9404723" cy="1027818"/>
          </a:xfrm>
        </p:spPr>
        <p:txBody>
          <a:bodyPr/>
          <a:lstStyle/>
          <a:p>
            <a:r>
              <a:rPr lang="zh-TW" altLang="en-US" sz="5400" dirty="0" smtClean="0"/>
              <a:t>目</a:t>
            </a:r>
            <a:r>
              <a:rPr lang="zh-TW" altLang="en-US" sz="5400" dirty="0"/>
              <a:t>次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50123" y="1358446"/>
            <a:ext cx="9393278" cy="7072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 smtClean="0"/>
              <a:t>前言</a:t>
            </a:r>
            <a:r>
              <a:rPr lang="en-US" altLang="zh-TW" dirty="0"/>
              <a:t>--</a:t>
            </a:r>
            <a:r>
              <a:rPr lang="zh-TW" altLang="en-US" dirty="0"/>
              <a:t>「人性尊嚴」作為法律上有意義的概念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213886" y="2218914"/>
            <a:ext cx="8041982" cy="722226"/>
            <a:chOff x="1986852" y="3230480"/>
            <a:chExt cx="5593726" cy="524007"/>
          </a:xfrm>
        </p:grpSpPr>
        <p:sp>
          <p:nvSpPr>
            <p:cNvPr id="5" name="橢圓 4"/>
            <p:cNvSpPr/>
            <p:nvPr/>
          </p:nvSpPr>
          <p:spPr>
            <a:xfrm>
              <a:off x="1986852" y="3230480"/>
              <a:ext cx="521930" cy="5131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貳</a:t>
              </a:r>
            </a:p>
          </p:txBody>
        </p:sp>
        <p:sp>
          <p:nvSpPr>
            <p:cNvPr id="7" name="內容版面配置區 2"/>
            <p:cNvSpPr txBox="1">
              <a:spLocks/>
            </p:cNvSpPr>
            <p:nvPr/>
          </p:nvSpPr>
          <p:spPr>
            <a:xfrm>
              <a:off x="2430936" y="3241368"/>
              <a:ext cx="5149642" cy="51311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20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06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marL="0" indent="0">
                <a:buNone/>
              </a:pP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「</a:t>
              </a:r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人性尊嚴</a:t>
              </a: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」的各種實定法規範</a:t>
              </a:r>
              <a:endPara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1202239" y="3090169"/>
            <a:ext cx="10437824" cy="707220"/>
            <a:chOff x="2004774" y="3636179"/>
            <a:chExt cx="7373761" cy="513119"/>
          </a:xfrm>
        </p:grpSpPr>
        <p:sp>
          <p:nvSpPr>
            <p:cNvPr id="6" name="橢圓 5"/>
            <p:cNvSpPr/>
            <p:nvPr/>
          </p:nvSpPr>
          <p:spPr>
            <a:xfrm>
              <a:off x="2004774" y="3636179"/>
              <a:ext cx="521930" cy="5131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hangingPunct="0"/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參</a:t>
              </a:r>
            </a:p>
          </p:txBody>
        </p:sp>
        <p:sp>
          <p:nvSpPr>
            <p:cNvPr id="8" name="內容版面配置區 2"/>
            <p:cNvSpPr txBox="1">
              <a:spLocks/>
            </p:cNvSpPr>
            <p:nvPr/>
          </p:nvSpPr>
          <p:spPr>
            <a:xfrm>
              <a:off x="2464031" y="3636179"/>
              <a:ext cx="6914504" cy="51311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20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06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marL="0" indent="0">
                <a:buNone/>
              </a:pP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「人性尊嚴」在我國法體系中之內涵與法理辯證</a:t>
              </a:r>
              <a:endPara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1248740" y="3974065"/>
            <a:ext cx="7075350" cy="711464"/>
            <a:chOff x="1248740" y="4568425"/>
            <a:chExt cx="7075350" cy="711464"/>
          </a:xfrm>
        </p:grpSpPr>
        <p:sp>
          <p:nvSpPr>
            <p:cNvPr id="11" name="橢圓 10"/>
            <p:cNvSpPr/>
            <p:nvPr/>
          </p:nvSpPr>
          <p:spPr>
            <a:xfrm>
              <a:off x="1248740" y="4569886"/>
              <a:ext cx="715514" cy="7100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肆</a:t>
              </a:r>
            </a:p>
          </p:txBody>
        </p:sp>
        <p:sp>
          <p:nvSpPr>
            <p:cNvPr id="12" name="矩形 11"/>
            <p:cNvSpPr/>
            <p:nvPr/>
          </p:nvSpPr>
          <p:spPr>
            <a:xfrm>
              <a:off x="2137781" y="4568425"/>
              <a:ext cx="61863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涉及「</a:t>
              </a:r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人性尊嚴</a:t>
              </a: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」的具體案例</a:t>
              </a:r>
              <a:endPara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16" name="橢圓 15"/>
          <p:cNvSpPr/>
          <p:nvPr/>
        </p:nvSpPr>
        <p:spPr>
          <a:xfrm>
            <a:off x="1237092" y="1358446"/>
            <a:ext cx="746252" cy="707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</a:p>
        </p:txBody>
      </p:sp>
      <p:grpSp>
        <p:nvGrpSpPr>
          <p:cNvPr id="15" name="群組 14"/>
          <p:cNvGrpSpPr/>
          <p:nvPr/>
        </p:nvGrpSpPr>
        <p:grpSpPr>
          <a:xfrm>
            <a:off x="1237092" y="4840145"/>
            <a:ext cx="10318651" cy="710003"/>
            <a:chOff x="1211723" y="4378882"/>
            <a:chExt cx="10318651" cy="710003"/>
          </a:xfrm>
        </p:grpSpPr>
        <p:sp>
          <p:nvSpPr>
            <p:cNvPr id="17" name="橢圓 16"/>
            <p:cNvSpPr/>
            <p:nvPr/>
          </p:nvSpPr>
          <p:spPr>
            <a:xfrm>
              <a:off x="1211723" y="4378882"/>
              <a:ext cx="715514" cy="7100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伍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2112411" y="4378882"/>
              <a:ext cx="941796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由憲法上的「</a:t>
              </a:r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人性尊嚴</a:t>
              </a: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」到法律</a:t>
              </a:r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上的</a:t>
              </a: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「尊嚴</a:t>
              </a:r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」</a:t>
              </a:r>
            </a:p>
          </p:txBody>
        </p:sp>
      </p:grpSp>
      <p:sp>
        <p:nvSpPr>
          <p:cNvPr id="19" name="橢圓 18"/>
          <p:cNvSpPr/>
          <p:nvPr/>
        </p:nvSpPr>
        <p:spPr>
          <a:xfrm>
            <a:off x="1213887" y="5713241"/>
            <a:ext cx="715514" cy="710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陸</a:t>
            </a:r>
          </a:p>
        </p:txBody>
      </p:sp>
      <p:sp>
        <p:nvSpPr>
          <p:cNvPr id="20" name="矩形 19"/>
          <p:cNvSpPr/>
          <p:nvPr/>
        </p:nvSpPr>
        <p:spPr>
          <a:xfrm>
            <a:off x="2137781" y="574507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934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19" grpId="0" animBg="1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7442" y="917396"/>
            <a:ext cx="10331249" cy="5523470"/>
          </a:xfrm>
        </p:spPr>
        <p:txBody>
          <a:bodyPr>
            <a:noAutofit/>
          </a:bodyPr>
          <a:lstStyle/>
          <a:p>
            <a:pPr lvl="2"/>
            <a:r>
              <a:rPr lang="zh-TW" altLang="zh-TW" sz="2800" dirty="0" smtClean="0"/>
              <a:t>婚姻自由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748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復鑑於婚姻自由，攸關人格健全發展與</a:t>
            </a:r>
            <a:r>
              <a:rPr lang="zh-TW" altLang="zh-TW" sz="2800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之維護，</a:t>
            </a:r>
            <a:r>
              <a:rPr lang="en-US" altLang="zh-TW" sz="2800" dirty="0"/>
              <a:t>…</a:t>
            </a:r>
            <a:r>
              <a:rPr lang="zh-TW" altLang="zh-TW" sz="2800" dirty="0"/>
              <a:t>按憲法第</a:t>
            </a:r>
            <a:r>
              <a:rPr lang="en-US" altLang="zh-TW" sz="2800" dirty="0"/>
              <a:t>22</a:t>
            </a:r>
            <a:r>
              <a:rPr lang="zh-TW" altLang="zh-TW" sz="2800" dirty="0"/>
              <a:t>條保障之婚姻自由與人格自由、</a:t>
            </a:r>
            <a:r>
              <a:rPr lang="zh-TW" altLang="zh-TW" sz="2800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密切相關，屬重要之基本權。」</a:t>
            </a:r>
            <a:endParaRPr lang="en-US" altLang="zh-TW" sz="2800" dirty="0"/>
          </a:p>
          <a:p>
            <a:pPr lvl="2"/>
            <a:r>
              <a:rPr lang="zh-TW" altLang="zh-TW" sz="2800" dirty="0"/>
              <a:t>收養子女之</a:t>
            </a:r>
            <a:r>
              <a:rPr lang="zh-TW" altLang="zh-TW" sz="2800" dirty="0" smtClean="0"/>
              <a:t>自由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712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人民收養子女之自由，攸關收養人及被收養人之人格自由發展，應受憲法第二十二條所保障</a:t>
            </a:r>
            <a:r>
              <a:rPr lang="en-US" altLang="zh-TW" sz="2800" dirty="0"/>
              <a:t>…</a:t>
            </a:r>
            <a:r>
              <a:rPr lang="zh-TW" altLang="zh-TW" sz="2800" dirty="0"/>
              <a:t>惟臺灣地區人民收養其配偶之大陸地區子女，將有助於其婚姻幸福、家庭和諧及其與被收養人之身心發展與人格之形塑，系爭規定並未就此種情形排除法院應不予認可之適用，實與憲法強調人民婚姻與家庭應受制度性保障，及維護</a:t>
            </a:r>
            <a:r>
              <a:rPr lang="zh-TW" altLang="zh-TW" sz="2800" b="1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與人格自由發展之意旨不符</a:t>
            </a:r>
            <a:r>
              <a:rPr lang="zh-TW" altLang="zh-TW" sz="2800" dirty="0" smtClean="0"/>
              <a:t>。</a:t>
            </a:r>
            <a:endParaRPr lang="zh-TW" altLang="zh-TW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82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0569" y="1179759"/>
            <a:ext cx="10183467" cy="5325761"/>
          </a:xfrm>
        </p:spPr>
        <p:txBody>
          <a:bodyPr>
            <a:noAutofit/>
          </a:bodyPr>
          <a:lstStyle/>
          <a:p>
            <a:pPr lvl="2"/>
            <a:r>
              <a:rPr lang="zh-TW" altLang="zh-TW" sz="2800" dirty="0" smtClean="0">
                <a:solidFill>
                  <a:srgbClr val="FF0000"/>
                </a:solidFill>
              </a:rPr>
              <a:t>服兵役義務</a:t>
            </a:r>
            <a:r>
              <a:rPr lang="zh-TW" altLang="en-US" sz="2800" dirty="0" smtClean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490</a:t>
            </a:r>
            <a:r>
              <a:rPr lang="zh-TW" altLang="en-US" sz="2800" dirty="0" smtClean="0"/>
              <a:t>：</a:t>
            </a:r>
            <a:r>
              <a:rPr lang="zh-TW" altLang="zh-TW" sz="2800" dirty="0" smtClean="0"/>
              <a:t>「於兵役法第一條規定：中華民國男子依法皆有服兵役之義務，係為實踐國家目的及憲法上人民之基本義務而為之規定</a:t>
            </a:r>
            <a:r>
              <a:rPr lang="en-US" altLang="zh-TW" sz="2800" dirty="0" smtClean="0"/>
              <a:t>…</a:t>
            </a:r>
            <a:r>
              <a:rPr lang="zh-TW" altLang="zh-TW" sz="2800" dirty="0" smtClean="0"/>
              <a:t>，服兵役之義務，並無違反</a:t>
            </a:r>
            <a:r>
              <a:rPr lang="zh-TW" altLang="zh-TW" sz="2800" b="1" dirty="0" smtClean="0">
                <a:solidFill>
                  <a:srgbClr val="FFC000"/>
                </a:solidFill>
              </a:rPr>
              <a:t>人性</a:t>
            </a:r>
            <a:r>
              <a:rPr lang="zh-TW" altLang="zh-TW" sz="2800" b="1" dirty="0">
                <a:solidFill>
                  <a:srgbClr val="FFC000"/>
                </a:solidFill>
              </a:rPr>
              <a:t>尊嚴</a:t>
            </a:r>
            <a:r>
              <a:rPr lang="zh-TW" altLang="zh-TW" sz="2800" dirty="0"/>
              <a:t>亦未動搖憲法價值體系之基礎</a:t>
            </a:r>
            <a:r>
              <a:rPr lang="en-US" altLang="zh-TW" sz="2800" dirty="0"/>
              <a:t>…</a:t>
            </a:r>
            <a:r>
              <a:rPr lang="zh-TW" altLang="zh-TW" sz="2800" dirty="0"/>
              <a:t>。」</a:t>
            </a:r>
          </a:p>
          <a:p>
            <a:pPr lvl="2"/>
            <a:r>
              <a:rPr lang="zh-TW" altLang="zh-TW" sz="2800" dirty="0" smtClean="0">
                <a:solidFill>
                  <a:srgbClr val="FF0000"/>
                </a:solidFill>
              </a:rPr>
              <a:t>基本國策</a:t>
            </a:r>
            <a:r>
              <a:rPr lang="zh-TW" altLang="en-US" sz="2800" dirty="0" smtClean="0"/>
              <a:t>：</a:t>
            </a:r>
            <a:r>
              <a:rPr lang="zh-TW" altLang="zh-TW" sz="2800" dirty="0" smtClean="0"/>
              <a:t>釋</a:t>
            </a:r>
            <a:r>
              <a:rPr lang="en-US" altLang="zh-TW" sz="2800" dirty="0" smtClean="0"/>
              <a:t>781</a:t>
            </a:r>
            <a:r>
              <a:rPr lang="zh-TW" altLang="en-US" sz="2800" dirty="0" smtClean="0"/>
              <a:t>：</a:t>
            </a:r>
            <a:r>
              <a:rPr lang="zh-TW" altLang="zh-TW" sz="2800" dirty="0" smtClean="0"/>
              <a:t>「憲法增修條文第</a:t>
            </a:r>
            <a:r>
              <a:rPr lang="en-US" altLang="zh-TW" sz="2800" dirty="0" smtClean="0"/>
              <a:t>10</a:t>
            </a:r>
            <a:r>
              <a:rPr lang="zh-TW" altLang="zh-TW" sz="2800" dirty="0" smtClean="0"/>
              <a:t>條第</a:t>
            </a:r>
            <a:r>
              <a:rPr lang="en-US" altLang="zh-TW" sz="2800" dirty="0" smtClean="0"/>
              <a:t>9</a:t>
            </a:r>
            <a:r>
              <a:rPr lang="zh-TW" altLang="zh-TW" sz="2800" dirty="0" smtClean="0"/>
              <a:t>項規定：『國家應尊重軍人對社會之貢獻，並對其退役後之就學、就業、就醫、就養予以保障。』係考量軍人對國家負有忠誠義務，並承擔具高度危險性之軍事工作，以保衛國家與人民安全，以及屆齡強制退伍除役之職業特殊性，而由國家提供退伍除役人員適足之生活照顧，以保障其退役後之生活條件與</a:t>
            </a:r>
            <a:r>
              <a:rPr lang="zh-TW" altLang="zh-TW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2800" dirty="0" smtClean="0"/>
              <a:t>。」</a:t>
            </a:r>
            <a:endParaRPr lang="zh-TW" altLang="zh-TW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444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5988" y="1124465"/>
            <a:ext cx="10063394" cy="5288691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r>
              <a:rPr lang="zh-TW" altLang="en-US" sz="2800" dirty="0"/>
              <a:t>釋</a:t>
            </a:r>
            <a:r>
              <a:rPr lang="en-US" altLang="zh-TW" sz="2800" dirty="0" smtClean="0"/>
              <a:t>766</a:t>
            </a:r>
            <a:r>
              <a:rPr lang="zh-TW" altLang="en-US" sz="2800" dirty="0"/>
              <a:t>：「國民年金保險係國家為實現人民享有</a:t>
            </a:r>
            <a:r>
              <a:rPr lang="zh-TW" altLang="en-US" sz="2800" dirty="0">
                <a:solidFill>
                  <a:srgbClr val="FFC000"/>
                </a:solidFill>
              </a:rPr>
              <a:t>人性尊嚴</a:t>
            </a:r>
            <a:r>
              <a:rPr lang="zh-TW" altLang="en-US" sz="2800" dirty="0"/>
              <a:t>之生活，依憲法第</a:t>
            </a:r>
            <a:r>
              <a:rPr lang="en-US" altLang="zh-TW" sz="2800" dirty="0"/>
              <a:t>155</a:t>
            </a:r>
            <a:r>
              <a:rPr lang="zh-TW" altLang="en-US" sz="2800" dirty="0"/>
              <a:t>條及憲法增修條文第</a:t>
            </a:r>
            <a:r>
              <a:rPr lang="en-US" altLang="zh-TW" sz="2800" dirty="0"/>
              <a:t>10</a:t>
            </a:r>
            <a:r>
              <a:rPr lang="zh-TW" altLang="en-US" sz="2800" dirty="0"/>
              <a:t>條第</a:t>
            </a:r>
            <a:r>
              <a:rPr lang="en-US" altLang="zh-TW" sz="2800" dirty="0"/>
              <a:t>8</a:t>
            </a:r>
            <a:r>
              <a:rPr lang="zh-TW" altLang="en-US" sz="2800" dirty="0"/>
              <a:t>項實施</a:t>
            </a:r>
            <a:r>
              <a:rPr lang="zh-TW" altLang="en-US" sz="2800" dirty="0" smtClean="0"/>
              <a:t>社會保險</a:t>
            </a:r>
            <a:r>
              <a:rPr lang="zh-TW" altLang="en-US" sz="2800" dirty="0"/>
              <a:t>制度之基本國策而建立之社會福利措施，為社會保險之一種（立法院公報第</a:t>
            </a:r>
            <a:r>
              <a:rPr lang="en-US" altLang="zh-TW" sz="2800" dirty="0"/>
              <a:t>96</a:t>
            </a:r>
            <a:r>
              <a:rPr lang="zh-TW" altLang="en-US" sz="2800" dirty="0"/>
              <a:t>卷第</a:t>
            </a:r>
            <a:r>
              <a:rPr lang="en-US" altLang="zh-TW" sz="2800" dirty="0"/>
              <a:t>58</a:t>
            </a:r>
            <a:r>
              <a:rPr lang="zh-TW" altLang="en-US" sz="2800" dirty="0"/>
              <a:t>期第</a:t>
            </a:r>
            <a:r>
              <a:rPr lang="en-US" altLang="zh-TW" sz="2800" dirty="0"/>
              <a:t>132</a:t>
            </a:r>
            <a:r>
              <a:rPr lang="zh-TW" altLang="en-US" sz="2800" dirty="0"/>
              <a:t>頁及第</a:t>
            </a:r>
            <a:r>
              <a:rPr lang="en-US" altLang="zh-TW" sz="2800" dirty="0"/>
              <a:t>135</a:t>
            </a:r>
            <a:r>
              <a:rPr lang="zh-TW" altLang="en-US" sz="2800" dirty="0"/>
              <a:t>頁參照）。</a:t>
            </a:r>
            <a:r>
              <a:rPr lang="zh-TW" altLang="en-US" sz="2800" dirty="0" smtClean="0"/>
              <a:t>」</a:t>
            </a:r>
            <a:endParaRPr lang="en-US" altLang="zh-TW" sz="2800" dirty="0" smtClean="0"/>
          </a:p>
          <a:p>
            <a:pPr marL="914400" lvl="2" indent="0">
              <a:buNone/>
            </a:pPr>
            <a:r>
              <a:rPr lang="zh-TW" altLang="en-US" sz="2800" dirty="0" smtClean="0"/>
              <a:t>釋</a:t>
            </a:r>
            <a:r>
              <a:rPr lang="en-US" altLang="zh-TW" sz="2800" dirty="0" smtClean="0"/>
              <a:t>753</a:t>
            </a:r>
            <a:r>
              <a:rPr lang="zh-TW" altLang="en-US" sz="2800" dirty="0"/>
              <a:t>：「依憲法第</a:t>
            </a:r>
            <a:r>
              <a:rPr lang="en-US" altLang="zh-TW" sz="2800" dirty="0"/>
              <a:t>155</a:t>
            </a:r>
            <a:r>
              <a:rPr lang="zh-TW" altLang="en-US" sz="2800" dirty="0"/>
              <a:t>條、第</a:t>
            </a:r>
            <a:r>
              <a:rPr lang="en-US" altLang="zh-TW" sz="2800" dirty="0"/>
              <a:t>157</a:t>
            </a:r>
            <a:r>
              <a:rPr lang="zh-TW" altLang="en-US" sz="2800" dirty="0"/>
              <a:t>條、憲法增修條文第</a:t>
            </a:r>
            <a:r>
              <a:rPr lang="en-US" altLang="zh-TW" sz="2800" dirty="0"/>
              <a:t>10</a:t>
            </a:r>
            <a:r>
              <a:rPr lang="zh-TW" altLang="en-US" sz="2800" dirty="0"/>
              <a:t>條第</a:t>
            </a:r>
            <a:r>
              <a:rPr lang="en-US" altLang="zh-TW" sz="2800" dirty="0"/>
              <a:t>5</a:t>
            </a:r>
            <a:r>
              <a:rPr lang="zh-TW" altLang="en-US" sz="2800" dirty="0"/>
              <a:t>項及第</a:t>
            </a:r>
            <a:r>
              <a:rPr lang="en-US" altLang="zh-TW" sz="2800" dirty="0"/>
              <a:t>8</a:t>
            </a:r>
            <a:r>
              <a:rPr lang="zh-TW" altLang="en-US" sz="2800" dirty="0"/>
              <a:t>項規定，全民健保為國家應實施之強制性社會保險，乃國家實現人民享有</a:t>
            </a:r>
            <a:r>
              <a:rPr lang="zh-TW" altLang="en-US" sz="2800" dirty="0">
                <a:solidFill>
                  <a:srgbClr val="FFC000"/>
                </a:solidFill>
              </a:rPr>
              <a:t>人性尊嚴</a:t>
            </a:r>
            <a:r>
              <a:rPr lang="zh-TW" altLang="en-US" sz="2800" dirty="0"/>
              <a:t>之生活所應盡之照顧義務，關係全體國民福祉至鉅。」</a:t>
            </a:r>
          </a:p>
          <a:p>
            <a:pPr lvl="2"/>
            <a:endParaRPr lang="zh-TW" altLang="en-US" sz="2800" dirty="0"/>
          </a:p>
          <a:p>
            <a:pPr lvl="2"/>
            <a:endParaRPr lang="zh-TW" altLang="zh-TW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745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5988" y="1124465"/>
            <a:ext cx="10017212" cy="5288691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r>
              <a:rPr lang="zh-TW" altLang="en-US" sz="2800" dirty="0"/>
              <a:t>釋</a:t>
            </a:r>
            <a:r>
              <a:rPr lang="en-US" altLang="zh-TW" sz="2800" dirty="0" smtClean="0"/>
              <a:t>717</a:t>
            </a:r>
            <a:r>
              <a:rPr lang="zh-TW" altLang="en-US" sz="2800" dirty="0"/>
              <a:t>：「公教人員退休制度，目的在保障退休公教人員之生活條件與</a:t>
            </a:r>
            <a:r>
              <a:rPr lang="zh-TW" alt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en-US" sz="2800" dirty="0"/>
              <a:t>，俾使其於在職時得以無後顧之憂，而戮力從公。相關機關檢討退休人員優惠存款之規定時，除應符合本解釋意旨外，亦應避免使其退休所得降低至影響生活</a:t>
            </a:r>
            <a:r>
              <a:rPr lang="zh-TW" alt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en-US" sz="2800" dirty="0"/>
              <a:t>之程度。」</a:t>
            </a:r>
          </a:p>
          <a:p>
            <a:pPr marL="914400" lvl="2" indent="0">
              <a:buNone/>
            </a:pPr>
            <a:r>
              <a:rPr lang="zh-TW" altLang="en-US" sz="2800" dirty="0"/>
              <a:t>釋</a:t>
            </a:r>
            <a:r>
              <a:rPr lang="en-US" altLang="zh-TW" sz="2800" dirty="0" smtClean="0"/>
              <a:t>709</a:t>
            </a:r>
            <a:r>
              <a:rPr lang="zh-TW" altLang="en-US" sz="2800" dirty="0"/>
              <a:t>：「都市更新條例即為此目的而制定，除具有使人民得享有安全、和平與</a:t>
            </a:r>
            <a:r>
              <a:rPr lang="zh-TW" alt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en-US" sz="2800" dirty="0"/>
              <a:t>之適足居住環境之意義（經濟社會文化權利國際公約第十一條第一項規定參照）外，並作為限制財產權與居住自由之法律依據。</a:t>
            </a:r>
          </a:p>
          <a:p>
            <a:pPr marL="914400" lvl="2" indent="0">
              <a:buNone/>
            </a:pPr>
            <a:endParaRPr lang="zh-TW" altLang="en-US" sz="2800" dirty="0"/>
          </a:p>
          <a:p>
            <a:pPr lvl="2"/>
            <a:endParaRPr lang="zh-TW" altLang="zh-TW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927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4909" y="782498"/>
            <a:ext cx="7685902" cy="1041718"/>
          </a:xfrm>
        </p:spPr>
        <p:txBody>
          <a:bodyPr/>
          <a:lstStyle/>
          <a:p>
            <a:pPr lvl="0"/>
            <a:r>
              <a:rPr lang="zh-TW" altLang="en-US" dirty="0" smtClean="0"/>
              <a:t>三、</a:t>
            </a:r>
            <a:r>
              <a:rPr lang="zh-TW" altLang="zh-TW" dirty="0"/>
              <a:t>法理爭論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8599" y="1937539"/>
            <a:ext cx="9469438" cy="3779519"/>
          </a:xfrm>
        </p:spPr>
        <p:txBody>
          <a:bodyPr/>
          <a:lstStyle/>
          <a:p>
            <a:r>
              <a:rPr lang="zh-TW" altLang="zh-TW" dirty="0"/>
              <a:t>是否為基本權利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r>
              <a:rPr lang="zh-TW" altLang="zh-TW" dirty="0"/>
              <a:t>承認</a:t>
            </a:r>
            <a:r>
              <a:rPr lang="zh-TW" altLang="zh-TW" dirty="0">
                <a:solidFill>
                  <a:srgbClr val="FFC000"/>
                </a:solidFill>
              </a:rPr>
              <a:t>人性尊嚴</a:t>
            </a:r>
            <a:r>
              <a:rPr lang="zh-TW" altLang="zh-TW" dirty="0"/>
              <a:t>的實益</a:t>
            </a:r>
            <a:r>
              <a:rPr lang="en-US" altLang="zh-TW" dirty="0"/>
              <a:t>/</a:t>
            </a:r>
            <a:r>
              <a:rPr lang="zh-TW" altLang="zh-TW" dirty="0"/>
              <a:t>大法官的</a:t>
            </a:r>
            <a:r>
              <a:rPr lang="zh-TW" altLang="zh-TW" dirty="0" smtClean="0"/>
              <a:t>論證</a:t>
            </a:r>
            <a:endParaRPr lang="en-US" altLang="zh-TW" dirty="0" smtClean="0"/>
          </a:p>
          <a:p>
            <a:r>
              <a:rPr lang="zh-TW" altLang="zh-TW" dirty="0">
                <a:solidFill>
                  <a:srgbClr val="FFC000"/>
                </a:solidFill>
              </a:rPr>
              <a:t>人性尊嚴</a:t>
            </a:r>
            <a:r>
              <a:rPr lang="zh-TW" altLang="zh-TW" dirty="0"/>
              <a:t>的「通貨膨脹化」</a:t>
            </a:r>
            <a:r>
              <a:rPr lang="en-US" altLang="zh-TW" dirty="0"/>
              <a:t>/</a:t>
            </a:r>
            <a:r>
              <a:rPr lang="zh-TW" altLang="zh-TW" dirty="0"/>
              <a:t>「泛思考化」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976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81913" y="2633151"/>
            <a:ext cx="12192000" cy="1379911"/>
          </a:xfrm>
        </p:spPr>
        <p:txBody>
          <a:bodyPr/>
          <a:lstStyle/>
          <a:p>
            <a:pPr lvl="1"/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肆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涉及「人性尊嚴」的具體案例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02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6684" y="732756"/>
            <a:ext cx="9404723" cy="1178878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5997" y="2054619"/>
            <a:ext cx="10390737" cy="3859529"/>
          </a:xfrm>
        </p:spPr>
        <p:txBody>
          <a:bodyPr>
            <a:normAutofit/>
          </a:bodyPr>
          <a:lstStyle/>
          <a:p>
            <a:r>
              <a:rPr lang="zh-TW" altLang="zh-TW" dirty="0"/>
              <a:t>死刑（死刑制度本身</a:t>
            </a:r>
            <a:r>
              <a:rPr lang="zh-TW" altLang="zh-TW" dirty="0" smtClean="0"/>
              <a:t>，執行</a:t>
            </a:r>
            <a:r>
              <a:rPr lang="zh-TW" altLang="zh-TW" dirty="0"/>
              <a:t>方式</a:t>
            </a:r>
            <a:r>
              <a:rPr lang="en-US" altLang="zh-TW" dirty="0"/>
              <a:t>/</a:t>
            </a:r>
            <a:r>
              <a:rPr lang="zh-TW" altLang="zh-TW" dirty="0"/>
              <a:t>待死情狀）</a:t>
            </a:r>
            <a:endParaRPr lang="en-US" altLang="zh-TW" sz="2000" dirty="0"/>
          </a:p>
          <a:p>
            <a:r>
              <a:rPr lang="zh-TW" altLang="zh-TW" dirty="0" smtClean="0"/>
              <a:t>安樂死</a:t>
            </a:r>
            <a:endParaRPr lang="en-US" altLang="zh-TW" dirty="0" smtClean="0"/>
          </a:p>
          <a:p>
            <a:r>
              <a:rPr lang="zh-TW" altLang="zh-TW" dirty="0" smtClean="0"/>
              <a:t>墮胎</a:t>
            </a:r>
            <a:endParaRPr lang="en-US" altLang="zh-TW" dirty="0" smtClean="0"/>
          </a:p>
          <a:p>
            <a:r>
              <a:rPr lang="zh-TW" altLang="zh-TW" dirty="0"/>
              <a:t>生物科技相關</a:t>
            </a:r>
            <a:r>
              <a:rPr lang="zh-TW" altLang="zh-TW" dirty="0" smtClean="0"/>
              <a:t>議題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zh-TW" dirty="0"/>
              <a:t>基因診斷</a:t>
            </a:r>
            <a:r>
              <a:rPr lang="en-US" altLang="zh-TW" dirty="0"/>
              <a:t>/</a:t>
            </a:r>
            <a:r>
              <a:rPr lang="zh-TW" altLang="zh-TW" dirty="0" smtClean="0"/>
              <a:t>治療</a:t>
            </a:r>
            <a:r>
              <a:rPr lang="en-US" altLang="zh-TW" dirty="0" smtClean="0"/>
              <a:t>; </a:t>
            </a:r>
            <a:r>
              <a:rPr lang="zh-TW" altLang="zh-TW" dirty="0" smtClean="0"/>
              <a:t>複製</a:t>
            </a:r>
            <a:r>
              <a:rPr lang="en-US" altLang="zh-TW" dirty="0" smtClean="0"/>
              <a:t>--</a:t>
            </a:r>
            <a:r>
              <a:rPr lang="zh-TW" altLang="zh-TW" dirty="0" smtClean="0"/>
              <a:t>生殖</a:t>
            </a:r>
            <a:r>
              <a:rPr lang="zh-TW" altLang="zh-TW" dirty="0"/>
              <a:t>性複製</a:t>
            </a:r>
            <a:r>
              <a:rPr lang="en-US" altLang="zh-TW" dirty="0"/>
              <a:t>/</a:t>
            </a:r>
            <a:r>
              <a:rPr lang="zh-TW" altLang="zh-TW" dirty="0"/>
              <a:t>醫療性複製</a:t>
            </a:r>
            <a:r>
              <a:rPr lang="en-US" altLang="zh-TW" dirty="0"/>
              <a:t>)</a:t>
            </a:r>
            <a:endParaRPr lang="zh-TW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817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0" y="2596081"/>
            <a:ext cx="12192000" cy="1379911"/>
          </a:xfrm>
        </p:spPr>
        <p:txBody>
          <a:bodyPr/>
          <a:lstStyle/>
          <a:p>
            <a:pPr algn="ctr"/>
            <a:r>
              <a:rPr lang="zh-TW" altLang="en-US" sz="5400" dirty="0"/>
              <a:t>伍</a:t>
            </a:r>
            <a:r>
              <a:rPr lang="zh-TW" altLang="en-US" sz="5400" dirty="0" smtClean="0"/>
              <a:t>、</a:t>
            </a:r>
            <a:r>
              <a:rPr lang="zh-TW" altLang="zh-TW" sz="5400" dirty="0"/>
              <a:t>由憲法上的「人性尊嚴」</a:t>
            </a:r>
            <a:r>
              <a:rPr lang="zh-TW" altLang="zh-TW" sz="5400" dirty="0" smtClean="0"/>
              <a:t>到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zh-TW" altLang="zh-TW" sz="5400" dirty="0" smtClean="0"/>
              <a:t>法律</a:t>
            </a:r>
            <a:r>
              <a:rPr lang="zh-TW" altLang="zh-TW" sz="5400" dirty="0"/>
              <a:t>上的「尊嚴」</a:t>
            </a:r>
            <a:endParaRPr lang="zh-TW" altLang="en-US" sz="5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40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8475" y="918422"/>
            <a:ext cx="9774195" cy="1041718"/>
          </a:xfrm>
        </p:spPr>
        <p:txBody>
          <a:bodyPr/>
          <a:lstStyle/>
          <a:p>
            <a:pPr lvl="0"/>
            <a:r>
              <a:rPr lang="zh-TW" altLang="en-US" dirty="0" smtClean="0"/>
              <a:t>一、</a:t>
            </a:r>
            <a:r>
              <a:rPr lang="zh-TW" altLang="zh-TW" dirty="0"/>
              <a:t>二者的關連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28" y="2227985"/>
            <a:ext cx="10405572" cy="3779519"/>
          </a:xfrm>
        </p:spPr>
        <p:txBody>
          <a:bodyPr>
            <a:normAutofit lnSpcReduction="10000"/>
          </a:bodyPr>
          <a:lstStyle/>
          <a:p>
            <a:r>
              <a:rPr lang="zh-TW" altLang="zh-TW" dirty="0"/>
              <a:t>「</a:t>
            </a:r>
            <a:r>
              <a:rPr lang="zh-TW" altLang="en-US" sz="4000" dirty="0" smtClean="0"/>
              <a:t>尊嚴</a:t>
            </a:r>
            <a:r>
              <a:rPr lang="zh-TW" altLang="zh-TW" dirty="0"/>
              <a:t>」</a:t>
            </a:r>
            <a:r>
              <a:rPr lang="en-US" altLang="zh-TW" sz="4000" dirty="0" smtClean="0"/>
              <a:t>=</a:t>
            </a:r>
            <a:r>
              <a:rPr lang="zh-TW" altLang="zh-TW" dirty="0"/>
              <a:t>「</a:t>
            </a:r>
            <a:r>
              <a:rPr lang="zh-TW" altLang="en-US" sz="4000" dirty="0" smtClean="0"/>
              <a:t>人性尊嚴</a:t>
            </a:r>
            <a:r>
              <a:rPr lang="zh-TW" altLang="zh-TW" dirty="0"/>
              <a:t>」</a:t>
            </a:r>
            <a:r>
              <a:rPr lang="en-US" altLang="zh-TW" sz="4000" dirty="0" smtClean="0"/>
              <a:t>?</a:t>
            </a:r>
          </a:p>
          <a:p>
            <a:endParaRPr lang="en-US" altLang="zh-TW" sz="4000" dirty="0"/>
          </a:p>
          <a:p>
            <a:r>
              <a:rPr lang="zh-TW" altLang="zh-TW" sz="4000" dirty="0" smtClean="0"/>
              <a:t>二</a:t>
            </a:r>
            <a:r>
              <a:rPr lang="zh-TW" altLang="zh-TW" sz="4000" dirty="0"/>
              <a:t>個案例的</a:t>
            </a:r>
            <a:r>
              <a:rPr lang="zh-TW" altLang="zh-TW" sz="4000" dirty="0" smtClean="0"/>
              <a:t>比較</a:t>
            </a:r>
            <a:endParaRPr lang="en-US" altLang="zh-TW" sz="4000" dirty="0" smtClean="0"/>
          </a:p>
          <a:p>
            <a:pPr lvl="1">
              <a:buClr>
                <a:srgbClr val="1E5155">
                  <a:lumMod val="40000"/>
                  <a:lumOff val="60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zh-TW" sz="3200" dirty="0"/>
              <a:t>七十歲死亡</a:t>
            </a:r>
            <a:r>
              <a:rPr lang="zh-TW" altLang="zh-TW" sz="3200" dirty="0" smtClean="0"/>
              <a:t>法案</a:t>
            </a:r>
            <a:endParaRPr lang="en-US" altLang="zh-TW" sz="3200" dirty="0" smtClean="0"/>
          </a:p>
          <a:p>
            <a:pPr lvl="1">
              <a:buClr>
                <a:srgbClr val="1E5155">
                  <a:lumMod val="40000"/>
                  <a:lumOff val="60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3200" dirty="0"/>
              <a:t>假設立法</a:t>
            </a:r>
            <a:r>
              <a:rPr lang="zh-TW" altLang="en-US" sz="3200" dirty="0" smtClean="0"/>
              <a:t>通過，七十</a:t>
            </a:r>
            <a:r>
              <a:rPr lang="zh-TW" altLang="en-US" sz="3200" dirty="0"/>
              <a:t>歲以上欲駕駛</a:t>
            </a:r>
            <a:r>
              <a:rPr lang="zh-TW" altLang="en-US" sz="3200" dirty="0" smtClean="0"/>
              <a:t>汽車，須</a:t>
            </a:r>
            <a:r>
              <a:rPr lang="zh-TW" altLang="en-US" sz="3200" dirty="0"/>
              <a:t>定期</a:t>
            </a:r>
            <a:r>
              <a:rPr lang="en-US" altLang="zh-TW" sz="3200" dirty="0"/>
              <a:t>(</a:t>
            </a:r>
            <a:r>
              <a:rPr lang="zh-TW" altLang="en-US" sz="3200" dirty="0"/>
              <a:t>一年或二年</a:t>
            </a:r>
            <a:r>
              <a:rPr lang="en-US" altLang="zh-TW" sz="3200" dirty="0"/>
              <a:t>)</a:t>
            </a:r>
            <a:r>
              <a:rPr lang="zh-TW" altLang="en-US" sz="3200" dirty="0"/>
              <a:t>再</a:t>
            </a:r>
            <a:r>
              <a:rPr lang="zh-TW" altLang="en-US" sz="3200"/>
              <a:t>測試</a:t>
            </a:r>
            <a:r>
              <a:rPr lang="zh-TW" altLang="en-US" sz="3200" smtClean="0"/>
              <a:t>通過，方</a:t>
            </a:r>
            <a:r>
              <a:rPr lang="zh-TW" altLang="en-US" sz="3200" dirty="0" smtClean="0"/>
              <a:t>能持有駕照</a:t>
            </a:r>
            <a:r>
              <a:rPr lang="zh-TW" altLang="zh-TW" dirty="0"/>
              <a:t>。</a:t>
            </a:r>
            <a:endParaRPr lang="en-US" altLang="zh-TW" sz="3200" dirty="0" smtClean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008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7264" y="893709"/>
            <a:ext cx="9514703" cy="1041718"/>
          </a:xfrm>
        </p:spPr>
        <p:txBody>
          <a:bodyPr/>
          <a:lstStyle/>
          <a:p>
            <a:r>
              <a:rPr lang="zh-TW" altLang="en-US" dirty="0" smtClean="0"/>
              <a:t>二、</a:t>
            </a:r>
            <a:r>
              <a:rPr lang="zh-TW" altLang="zh-TW" dirty="0" smtClean="0"/>
              <a:t>長者「</a:t>
            </a:r>
            <a:r>
              <a:rPr lang="en-US" altLang="zh-TW" dirty="0"/>
              <a:t>(</a:t>
            </a:r>
            <a:r>
              <a:rPr lang="zh-TW" altLang="zh-TW" dirty="0"/>
              <a:t>人性</a:t>
            </a:r>
            <a:r>
              <a:rPr lang="en-US" altLang="zh-TW" dirty="0"/>
              <a:t>)</a:t>
            </a:r>
            <a:r>
              <a:rPr lang="zh-TW" altLang="zh-TW" dirty="0"/>
              <a:t>尊嚴</a:t>
            </a:r>
            <a:r>
              <a:rPr lang="zh-TW" altLang="zh-TW" dirty="0" smtClean="0"/>
              <a:t>」</a:t>
            </a:r>
            <a:r>
              <a:rPr lang="zh-TW" altLang="en-US" dirty="0" smtClean="0"/>
              <a:t>的內涵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/>
              <a:t/>
            </a:r>
            <a:br>
              <a:rPr lang="zh-TW" altLang="zh-TW" dirty="0"/>
            </a:br>
            <a:endParaRPr lang="zh-TW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8846" y="2777120"/>
            <a:ext cx="10262474" cy="3600450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「</a:t>
            </a:r>
            <a:r>
              <a:rPr lang="zh-TW" altLang="zh-TW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3200" dirty="0"/>
              <a:t>」作為法律</a:t>
            </a:r>
            <a:r>
              <a:rPr lang="en-US" altLang="zh-TW" sz="3200" dirty="0"/>
              <a:t>(</a:t>
            </a:r>
            <a:r>
              <a:rPr lang="zh-TW" altLang="zh-TW" sz="3200" dirty="0"/>
              <a:t>有意義的</a:t>
            </a:r>
            <a:r>
              <a:rPr lang="en-US" altLang="zh-TW" sz="3200" dirty="0"/>
              <a:t>)</a:t>
            </a:r>
            <a:r>
              <a:rPr lang="zh-TW" altLang="zh-TW" sz="3200" dirty="0" smtClean="0"/>
              <a:t>用語</a:t>
            </a:r>
            <a:r>
              <a:rPr lang="zh-TW" altLang="en-US" sz="3200" dirty="0"/>
              <a:t>，</a:t>
            </a:r>
            <a:r>
              <a:rPr lang="zh-TW" altLang="zh-TW" sz="3200" dirty="0" smtClean="0"/>
              <a:t>抑或</a:t>
            </a:r>
            <a:r>
              <a:rPr lang="zh-TW" altLang="zh-TW" sz="3200" dirty="0"/>
              <a:t>是一般用語？</a:t>
            </a:r>
          </a:p>
          <a:p>
            <a:r>
              <a:rPr lang="zh-TW" altLang="en-US" sz="3200" dirty="0" smtClean="0"/>
              <a:t> </a:t>
            </a:r>
            <a:r>
              <a:rPr lang="zh-TW" altLang="zh-TW" sz="3200" dirty="0" smtClean="0"/>
              <a:t>如果</a:t>
            </a:r>
            <a:r>
              <a:rPr lang="zh-TW" altLang="zh-TW" sz="3200" dirty="0"/>
              <a:t>法條上沒有「</a:t>
            </a:r>
            <a:r>
              <a:rPr lang="zh-TW" altLang="zh-TW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3200" dirty="0" smtClean="0"/>
              <a:t>」</a:t>
            </a:r>
            <a:r>
              <a:rPr lang="zh-TW" altLang="en-US" sz="3200" dirty="0"/>
              <a:t>，</a:t>
            </a:r>
            <a:r>
              <a:rPr lang="zh-TW" altLang="zh-TW" sz="3200" dirty="0" smtClean="0"/>
              <a:t>實際</a:t>
            </a:r>
            <a:r>
              <a:rPr lang="zh-TW" altLang="zh-TW" sz="3200" dirty="0"/>
              <a:t>做法有沒有不同</a:t>
            </a:r>
            <a:r>
              <a:rPr lang="zh-TW" altLang="zh-TW" sz="3200" dirty="0" smtClean="0"/>
              <a:t>？</a:t>
            </a:r>
            <a:endParaRPr lang="en-US" altLang="zh-TW" sz="3200" dirty="0" smtClean="0"/>
          </a:p>
          <a:p>
            <a:r>
              <a:rPr lang="zh-TW" altLang="zh-TW" sz="3200" dirty="0"/>
              <a:t>「</a:t>
            </a:r>
            <a:r>
              <a:rPr lang="zh-TW" altLang="zh-TW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3200" dirty="0"/>
              <a:t>」作為評價國家行為合法性的基準</a:t>
            </a:r>
            <a:r>
              <a:rPr lang="zh-TW" altLang="zh-TW" sz="3200" dirty="0" smtClean="0"/>
              <a:t>？</a:t>
            </a:r>
            <a:endParaRPr lang="en-US" altLang="zh-TW" sz="3200" dirty="0" smtClean="0"/>
          </a:p>
          <a:p>
            <a:r>
              <a:rPr lang="zh-TW" altLang="en-US" sz="3200" dirty="0" smtClean="0"/>
              <a:t> </a:t>
            </a:r>
            <a:r>
              <a:rPr lang="zh-TW" altLang="zh-TW" sz="3200" dirty="0" smtClean="0"/>
              <a:t>意識</a:t>
            </a:r>
            <a:r>
              <a:rPr lang="zh-TW" altLang="zh-TW" sz="3200" dirty="0"/>
              <a:t>「</a:t>
            </a:r>
            <a:r>
              <a:rPr lang="zh-TW" altLang="zh-TW" sz="3200" dirty="0">
                <a:solidFill>
                  <a:srgbClr val="FFC000"/>
                </a:solidFill>
              </a:rPr>
              <a:t>人性尊嚴</a:t>
            </a:r>
            <a:r>
              <a:rPr lang="zh-TW" altLang="zh-TW" sz="3200" dirty="0"/>
              <a:t>」和「</a:t>
            </a:r>
            <a:r>
              <a:rPr lang="zh-TW" altLang="zh-TW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3200" dirty="0"/>
              <a:t>」在法律面的</a:t>
            </a:r>
            <a:r>
              <a:rPr lang="zh-TW" altLang="zh-TW" sz="3200" dirty="0" smtClean="0"/>
              <a:t>差異</a:t>
            </a:r>
            <a:r>
              <a:rPr lang="en-US" altLang="zh-TW" sz="3200" dirty="0" smtClean="0"/>
              <a:t>!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29</a:t>
            </a:fld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40696" y="1935427"/>
            <a:ext cx="4917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solidFill>
                  <a:srgbClr val="EBEBEB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4400" dirty="0" smtClean="0">
                <a:solidFill>
                  <a:srgbClr val="EBEBEB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  <a:sym typeface="Wingdings" panose="05000000000000000000" pitchFamily="2" charset="2"/>
              </a:rPr>
              <a:t></a:t>
            </a:r>
            <a:r>
              <a:rPr lang="zh-TW" altLang="en-US" sz="4000" dirty="0" smtClean="0">
                <a:solidFill>
                  <a:srgbClr val="EBEBEB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問題</a:t>
            </a:r>
            <a:r>
              <a:rPr lang="zh-TW" altLang="en-US" sz="4000" dirty="0">
                <a:solidFill>
                  <a:srgbClr val="EBEBEB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思考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9868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623293"/>
            <a:ext cx="12192000" cy="870471"/>
          </a:xfrm>
        </p:spPr>
        <p:txBody>
          <a:bodyPr/>
          <a:lstStyle/>
          <a:p>
            <a:pPr algn="ctr"/>
            <a:r>
              <a:rPr lang="zh-TW" altLang="en-US" sz="5400" dirty="0"/>
              <a:t>壹</a:t>
            </a:r>
            <a:r>
              <a:rPr lang="zh-TW" altLang="en-US" sz="5400" dirty="0" smtClean="0"/>
              <a:t>、</a:t>
            </a:r>
            <a:r>
              <a:rPr lang="zh-TW" altLang="zh-TW" sz="5400" dirty="0" smtClean="0"/>
              <a:t>前言</a:t>
            </a:r>
            <a:r>
              <a:rPr lang="en-US" altLang="zh-TW" sz="5400" dirty="0" smtClean="0"/>
              <a:t>--</a:t>
            </a:r>
            <a:r>
              <a:rPr lang="zh-TW" altLang="zh-TW" sz="5400" dirty="0"/>
              <a:t>「人性尊嚴」作為法律</a:t>
            </a:r>
            <a:r>
              <a:rPr lang="zh-TW" altLang="zh-TW" sz="5400" dirty="0" smtClean="0"/>
              <a:t>上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zh-TW" altLang="zh-TW" sz="5400" dirty="0" smtClean="0"/>
              <a:t>有</a:t>
            </a:r>
            <a:r>
              <a:rPr lang="zh-TW" altLang="zh-TW" sz="5400" dirty="0"/>
              <a:t>意義的概念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711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0" y="2633151"/>
            <a:ext cx="12192000" cy="1379911"/>
          </a:xfrm>
        </p:spPr>
        <p:txBody>
          <a:bodyPr/>
          <a:lstStyle/>
          <a:p>
            <a:pPr algn="ctr"/>
            <a:r>
              <a:rPr lang="zh-TW" altLang="en-US" sz="5400" dirty="0" smtClean="0"/>
              <a:t>陸、結論</a:t>
            </a:r>
            <a:endParaRPr lang="zh-TW" altLang="en-US" sz="5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30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26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1099" y="1530744"/>
            <a:ext cx="9766213" cy="3859529"/>
          </a:xfrm>
        </p:spPr>
        <p:txBody>
          <a:bodyPr/>
          <a:lstStyle/>
          <a:p>
            <a:r>
              <a:rPr lang="zh-TW" altLang="zh-TW" dirty="0"/>
              <a:t> </a:t>
            </a:r>
            <a:r>
              <a:rPr lang="en-US" altLang="zh-TW" dirty="0"/>
              <a:t>(</a:t>
            </a:r>
            <a:r>
              <a:rPr lang="zh-TW" altLang="zh-TW" dirty="0">
                <a:solidFill>
                  <a:srgbClr val="FFC000"/>
                </a:solidFill>
              </a:rPr>
              <a:t>人性</a:t>
            </a:r>
            <a:r>
              <a:rPr lang="en-US" altLang="zh-TW" dirty="0"/>
              <a:t>)</a:t>
            </a:r>
            <a:r>
              <a:rPr lang="zh-TW" altLang="zh-TW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dirty="0"/>
              <a:t>的迷思</a:t>
            </a:r>
          </a:p>
          <a:p>
            <a:r>
              <a:rPr lang="zh-TW" altLang="en-US" dirty="0" smtClean="0"/>
              <a:t> </a:t>
            </a:r>
            <a:r>
              <a:rPr lang="zh-TW" altLang="zh-TW" dirty="0" smtClean="0"/>
              <a:t>言</a:t>
            </a:r>
            <a:r>
              <a:rPr lang="zh-TW" altLang="zh-TW" dirty="0"/>
              <a:t>必稱「</a:t>
            </a:r>
            <a:r>
              <a:rPr lang="zh-TW" altLang="zh-TW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dirty="0"/>
              <a:t>」太</a:t>
            </a:r>
            <a:r>
              <a:rPr lang="zh-HK" altLang="zh-TW" dirty="0"/>
              <a:t>沉</a:t>
            </a:r>
            <a:r>
              <a:rPr lang="zh-TW" altLang="zh-TW" dirty="0" smtClean="0"/>
              <a:t>重</a:t>
            </a:r>
            <a:endParaRPr lang="en-US" altLang="zh-TW" dirty="0" smtClean="0"/>
          </a:p>
          <a:p>
            <a:r>
              <a:rPr lang="zh-TW" altLang="en-US" dirty="0"/>
              <a:t>「長者尊嚴」的落實回歸「依法行政」的思考 </a:t>
            </a:r>
          </a:p>
          <a:p>
            <a:endParaRPr lang="zh-TW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31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171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 algn="ctr"/>
            <a:r>
              <a:rPr lang="zh-TW" altLang="en-US" sz="6600" dirty="0" smtClean="0"/>
              <a:t>感 謝 聆 聽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r>
              <a:rPr lang="en-US" altLang="zh-TW" sz="6600" dirty="0"/>
              <a:t/>
            </a:r>
            <a:br>
              <a:rPr lang="en-US" altLang="zh-TW" sz="6600" dirty="0"/>
            </a:br>
            <a:r>
              <a:rPr lang="zh-TW" altLang="en-US" sz="6600" dirty="0" smtClean="0"/>
              <a:t>敬 請 指 教 </a:t>
            </a:r>
            <a:endParaRPr lang="zh-TW" altLang="en-US" sz="66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32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86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7651" y="2115784"/>
            <a:ext cx="10721384" cy="2446692"/>
          </a:xfrm>
        </p:spPr>
        <p:txBody>
          <a:bodyPr>
            <a:normAutofit/>
          </a:bodyPr>
          <a:lstStyle/>
          <a:p>
            <a:r>
              <a:rPr lang="zh-TW" altLang="zh-TW" sz="3200" dirty="0" smtClean="0"/>
              <a:t>「</a:t>
            </a:r>
            <a:r>
              <a:rPr lang="zh-TW" altLang="zh-TW" sz="3200" dirty="0">
                <a:solidFill>
                  <a:srgbClr val="FFC000"/>
                </a:solidFill>
              </a:rPr>
              <a:t>人性尊嚴</a:t>
            </a:r>
            <a:r>
              <a:rPr lang="zh-TW" altLang="zh-TW" sz="3200" dirty="0"/>
              <a:t>」與「</a:t>
            </a:r>
            <a:r>
              <a:rPr lang="zh-TW" altLang="zh-TW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3200" dirty="0" smtClean="0"/>
              <a:t>」</a:t>
            </a:r>
            <a:endParaRPr lang="en-US" altLang="zh-TW" sz="3400" dirty="0" smtClean="0"/>
          </a:p>
          <a:p>
            <a:r>
              <a:rPr lang="en-US" altLang="zh-TW" sz="3200" dirty="0" smtClean="0"/>
              <a:t> </a:t>
            </a:r>
            <a:r>
              <a:rPr lang="zh-TW" altLang="zh-TW" sz="3200" dirty="0" smtClean="0"/>
              <a:t>由</a:t>
            </a:r>
            <a:r>
              <a:rPr lang="zh-TW" altLang="zh-TW" sz="3200" dirty="0"/>
              <a:t>「</a:t>
            </a:r>
            <a:r>
              <a:rPr lang="zh-TW" altLang="zh-TW" sz="3200" dirty="0">
                <a:solidFill>
                  <a:srgbClr val="FFC000"/>
                </a:solidFill>
              </a:rPr>
              <a:t>人性尊嚴</a:t>
            </a:r>
            <a:r>
              <a:rPr lang="zh-TW" altLang="zh-TW" sz="3200" dirty="0"/>
              <a:t>」、「</a:t>
            </a:r>
            <a:r>
              <a:rPr lang="zh-TW" altLang="zh-TW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3200" dirty="0"/>
              <a:t>」、到「長者尊嚴」</a:t>
            </a:r>
            <a:r>
              <a:rPr lang="en-US" altLang="zh-TW" sz="3200" dirty="0"/>
              <a:t>--</a:t>
            </a:r>
            <a:r>
              <a:rPr lang="zh-TW" altLang="zh-TW" sz="3200" dirty="0"/>
              <a:t>法律</a:t>
            </a:r>
            <a:r>
              <a:rPr lang="zh-TW" altLang="zh-TW" sz="3200" dirty="0" smtClean="0"/>
              <a:t>面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 </a:t>
            </a:r>
            <a:r>
              <a:rPr lang="zh-TW" altLang="zh-TW" sz="3200" dirty="0" smtClean="0"/>
              <a:t>的思維</a:t>
            </a:r>
            <a:endParaRPr lang="en-US" altLang="zh-TW" sz="3200" dirty="0" smtClean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471899" y="1465172"/>
            <a:ext cx="3248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「</a:t>
            </a:r>
            <a:r>
              <a:rPr lang="zh-TW" altLang="en-US" sz="32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法律上</a:t>
            </a:r>
            <a:r>
              <a:rPr lang="zh-TW" altLang="en-US" sz="3200" dirty="0" smtClean="0"/>
              <a:t>」</a:t>
            </a:r>
            <a:r>
              <a:rPr lang="en-US" altLang="zh-TW" sz="3200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/</a:t>
            </a:r>
            <a:endParaRPr lang="zh-TW" altLang="en-US" sz="32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5831204" y="1518967"/>
            <a:ext cx="3248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「</a:t>
            </a:r>
            <a:r>
              <a:rPr lang="en-US" altLang="zh-TW" sz="3200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(</a:t>
            </a:r>
            <a:r>
              <a:rPr lang="zh-TW" altLang="en-US" sz="32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法律</a:t>
            </a:r>
            <a:r>
              <a:rPr lang="en-US" altLang="zh-TW" sz="32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)</a:t>
            </a:r>
            <a:r>
              <a:rPr lang="zh-TW" altLang="en-US" sz="32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概念</a:t>
            </a:r>
            <a:r>
              <a:rPr lang="zh-TW" altLang="en-US" sz="3200" dirty="0" smtClean="0"/>
              <a:t>」</a:t>
            </a:r>
            <a:r>
              <a:rPr lang="en-US" altLang="zh-TW" sz="3200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/</a:t>
            </a:r>
            <a:endParaRPr lang="zh-TW" altLang="en-US" sz="32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8834437" y="1518967"/>
            <a:ext cx="3248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「</a:t>
            </a:r>
            <a:r>
              <a:rPr lang="zh-TW" altLang="en-US" sz="32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有意義</a:t>
            </a:r>
            <a:r>
              <a:rPr lang="zh-TW" altLang="en-US" sz="3200" dirty="0" smtClean="0"/>
              <a:t>」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236217" y="1531009"/>
            <a:ext cx="1133475" cy="60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" panose="05000000000000000000" pitchFamily="2" charset="2"/>
              <a:buChar char="n"/>
            </a:pPr>
            <a:endParaRPr lang="zh-TW" altLang="en-US" dirty="0"/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607651" y="1465172"/>
            <a:ext cx="3121346" cy="6506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3600" b="0" i="0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3600" b="0" i="0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3600" b="0" i="0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3600" b="0" i="0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3600" b="0" i="0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zh-TW" altLang="zh-TW" sz="3200" dirty="0" smtClean="0"/>
              <a:t>「</a:t>
            </a:r>
            <a:r>
              <a:rPr lang="zh-TW" altLang="zh-TW" sz="3200" dirty="0" smtClean="0">
                <a:solidFill>
                  <a:srgbClr val="FFC000"/>
                </a:solidFill>
              </a:rPr>
              <a:t>人性尊嚴</a:t>
            </a:r>
            <a:r>
              <a:rPr lang="zh-TW" altLang="zh-TW" sz="3200" dirty="0" smtClean="0"/>
              <a:t>」</a:t>
            </a:r>
            <a:r>
              <a:rPr lang="en-US" altLang="zh-TW" sz="3200" dirty="0"/>
              <a:t>/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07270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884940"/>
            <a:ext cx="12192000" cy="839096"/>
          </a:xfrm>
        </p:spPr>
        <p:txBody>
          <a:bodyPr/>
          <a:lstStyle/>
          <a:p>
            <a:pPr algn="ctr"/>
            <a:r>
              <a:rPr lang="zh-TW" altLang="en-US" sz="5400" dirty="0"/>
              <a:t>貳</a:t>
            </a:r>
            <a:r>
              <a:rPr lang="zh-TW" altLang="en-US" sz="5400" dirty="0" smtClean="0"/>
              <a:t>、</a:t>
            </a:r>
            <a:r>
              <a:rPr lang="zh-TW" altLang="zh-TW" sz="5400" dirty="0"/>
              <a:t>「人性尊嚴」的各種實定法規範</a:t>
            </a:r>
            <a:br>
              <a:rPr lang="zh-TW" altLang="zh-TW" sz="5400" dirty="0"/>
            </a:b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03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0445" y="623059"/>
            <a:ext cx="10459239" cy="996575"/>
          </a:xfrm>
        </p:spPr>
        <p:txBody>
          <a:bodyPr/>
          <a:lstStyle/>
          <a:p>
            <a:pPr lvl="0"/>
            <a:r>
              <a:rPr lang="zh-TW" altLang="en-US" sz="4000" dirty="0"/>
              <a:t>一</a:t>
            </a:r>
            <a:r>
              <a:rPr lang="zh-TW" altLang="en-US" sz="4000" dirty="0" smtClean="0"/>
              <a:t>、</a:t>
            </a:r>
            <a:r>
              <a:rPr lang="zh-TW" altLang="zh-TW" sz="4000" dirty="0"/>
              <a:t>各國憲法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984" y="1587226"/>
            <a:ext cx="10056652" cy="4687882"/>
          </a:xfrm>
        </p:spPr>
        <p:txBody>
          <a:bodyPr>
            <a:noAutofit/>
          </a:bodyPr>
          <a:lstStyle/>
          <a:p>
            <a:r>
              <a:rPr lang="zh-TW" altLang="zh-TW" sz="3200" dirty="0"/>
              <a:t>德國</a:t>
            </a:r>
            <a:r>
              <a:rPr lang="en-US" altLang="zh-TW" sz="3200" dirty="0" smtClean="0"/>
              <a:t>:</a:t>
            </a:r>
            <a:r>
              <a:rPr lang="zh-TW" altLang="zh-TW" sz="3200" dirty="0" smtClean="0"/>
              <a:t>基本法</a:t>
            </a:r>
            <a:r>
              <a:rPr lang="zh-TW" altLang="zh-TW" sz="3200" dirty="0"/>
              <a:t>第</a:t>
            </a:r>
            <a:r>
              <a:rPr lang="en-US" altLang="zh-TW" sz="3200" dirty="0"/>
              <a:t>1</a:t>
            </a:r>
            <a:r>
              <a:rPr lang="zh-TW" altLang="zh-TW" sz="3200" dirty="0"/>
              <a:t>條</a:t>
            </a:r>
            <a:r>
              <a:rPr lang="en-US" altLang="zh-TW" sz="3200" dirty="0"/>
              <a:t>(</a:t>
            </a:r>
            <a:r>
              <a:rPr lang="zh-TW" altLang="zh-TW" sz="3200" dirty="0"/>
              <a:t>第</a:t>
            </a:r>
            <a:r>
              <a:rPr lang="en-US" altLang="zh-TW" sz="3200" dirty="0"/>
              <a:t>1</a:t>
            </a:r>
            <a:r>
              <a:rPr lang="zh-TW" altLang="zh-TW" sz="3200" dirty="0"/>
              <a:t>項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：</a:t>
            </a:r>
            <a:r>
              <a:rPr lang="zh-TW" altLang="zh-TW" sz="3200" dirty="0" smtClean="0"/>
              <a:t>「</a:t>
            </a:r>
            <a:r>
              <a:rPr lang="zh-TW" altLang="zh-TW" sz="3200" dirty="0">
                <a:solidFill>
                  <a:srgbClr val="FFC000"/>
                </a:solidFill>
              </a:rPr>
              <a:t>人性尊嚴</a:t>
            </a:r>
            <a:r>
              <a:rPr lang="zh-TW" altLang="zh-TW" sz="3200" dirty="0"/>
              <a:t>不可侵犯，尊重及保護此項</a:t>
            </a:r>
            <a:r>
              <a:rPr lang="zh-TW" altLang="zh-TW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3200" dirty="0"/>
              <a:t>為所有國家機關之義務。」</a:t>
            </a:r>
          </a:p>
          <a:p>
            <a:endParaRPr lang="en-US" altLang="zh-TW" sz="500" dirty="0" smtClean="0"/>
          </a:p>
          <a:p>
            <a:r>
              <a:rPr lang="zh-TW" altLang="zh-TW" sz="3200" dirty="0"/>
              <a:t>其他國家</a:t>
            </a:r>
            <a:r>
              <a:rPr lang="en-US" altLang="zh-TW" sz="3200" dirty="0"/>
              <a:t>: 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</a:t>
            </a:r>
            <a:r>
              <a:rPr lang="zh-TW" altLang="zh-TW" sz="3200" dirty="0" smtClean="0"/>
              <a:t>歐洲</a:t>
            </a:r>
            <a:r>
              <a:rPr lang="zh-TW" altLang="zh-TW" sz="3200" dirty="0"/>
              <a:t>各國</a:t>
            </a:r>
            <a:r>
              <a:rPr lang="zh-TW" altLang="zh-TW" sz="3200" dirty="0" smtClean="0"/>
              <a:t>憲法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(</a:t>
            </a:r>
            <a:r>
              <a:rPr lang="zh-TW" altLang="zh-TW" sz="3200" dirty="0"/>
              <a:t>瑞典、希臘、葡萄牙、</a:t>
            </a:r>
            <a:r>
              <a:rPr lang="zh-TW" altLang="zh-TW" sz="3200" dirty="0" smtClean="0"/>
              <a:t>西班牙</a:t>
            </a:r>
            <a:r>
              <a:rPr lang="zh-TW" altLang="zh-TW" sz="3200" dirty="0"/>
              <a:t>、</a:t>
            </a:r>
            <a:r>
              <a:rPr lang="zh-TW" altLang="zh-TW" sz="3200" dirty="0" smtClean="0"/>
              <a:t>瑞士</a:t>
            </a:r>
            <a:r>
              <a:rPr lang="zh-TW" altLang="zh-TW" sz="3200" dirty="0"/>
              <a:t>、</a:t>
            </a:r>
            <a:r>
              <a:rPr lang="zh-TW" altLang="zh-TW" sz="3200" dirty="0" smtClean="0"/>
              <a:t>芬蘭</a:t>
            </a:r>
            <a:r>
              <a:rPr lang="en-US" altLang="zh-TW" sz="3200" dirty="0"/>
              <a:t>)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</a:t>
            </a:r>
            <a:r>
              <a:rPr lang="zh-TW" altLang="zh-TW" sz="3200" dirty="0" smtClean="0"/>
              <a:t>二</a:t>
            </a:r>
            <a:r>
              <a:rPr lang="zh-TW" altLang="zh-TW" sz="3200" dirty="0"/>
              <a:t>戰後</a:t>
            </a:r>
            <a:r>
              <a:rPr lang="en-US" altLang="zh-TW" sz="3200" dirty="0" smtClean="0"/>
              <a:t>1990</a:t>
            </a:r>
            <a:r>
              <a:rPr lang="zh-TW" altLang="zh-TW" sz="3200" dirty="0"/>
              <a:t>年</a:t>
            </a:r>
            <a:r>
              <a:rPr lang="zh-TW" altLang="zh-TW" sz="3200" dirty="0" smtClean="0"/>
              <a:t>諸多</a:t>
            </a:r>
            <a:r>
              <a:rPr lang="zh-TW" altLang="zh-TW" sz="3200" dirty="0"/>
              <a:t>東歐</a:t>
            </a:r>
            <a:r>
              <a:rPr lang="zh-TW" altLang="zh-TW" sz="3200" dirty="0" smtClean="0"/>
              <a:t>國家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(</a:t>
            </a:r>
            <a:r>
              <a:rPr lang="zh-TW" altLang="zh-TW" sz="3200" dirty="0"/>
              <a:t>拉脫維亞、立陶</a:t>
            </a:r>
            <a:r>
              <a:rPr lang="zh-HK" altLang="zh-TW" sz="3200" dirty="0"/>
              <a:t>宛</a:t>
            </a:r>
            <a:r>
              <a:rPr lang="zh-TW" altLang="zh-TW" sz="3200" dirty="0"/>
              <a:t>、斯洛</a:t>
            </a:r>
            <a:r>
              <a:rPr lang="zh-TW" altLang="zh-TW" sz="3200" dirty="0" smtClean="0"/>
              <a:t>伐克</a:t>
            </a:r>
            <a:r>
              <a:rPr lang="en-US" altLang="zh-TW" sz="3200" dirty="0" smtClean="0"/>
              <a:t>、</a:t>
            </a:r>
            <a:r>
              <a:rPr lang="zh-TW" altLang="zh-TW" sz="3200" dirty="0" smtClean="0"/>
              <a:t>捷克</a:t>
            </a:r>
            <a:r>
              <a:rPr lang="en-US" altLang="zh-TW" sz="3200" dirty="0"/>
              <a:t>、</a:t>
            </a:r>
            <a:r>
              <a:rPr lang="zh-TW" altLang="zh-TW" sz="3200" dirty="0" smtClean="0"/>
              <a:t>波蘭</a:t>
            </a:r>
            <a:r>
              <a:rPr lang="en-US" altLang="zh-TW" sz="3200" dirty="0"/>
              <a:t>)</a:t>
            </a:r>
            <a:endParaRPr lang="zh-TW" altLang="zh-TW" sz="3200" dirty="0"/>
          </a:p>
          <a:p>
            <a:endParaRPr lang="zh-TW" altLang="zh-TW" sz="5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789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3241" y="886796"/>
            <a:ext cx="9404723" cy="1400530"/>
          </a:xfrm>
        </p:spPr>
        <p:txBody>
          <a:bodyPr/>
          <a:lstStyle/>
          <a:p>
            <a:pPr lvl="0"/>
            <a:r>
              <a:rPr lang="zh-TW" altLang="en-US" sz="4000" dirty="0"/>
              <a:t>二</a:t>
            </a:r>
            <a:r>
              <a:rPr lang="zh-TW" altLang="en-US" sz="4000" dirty="0" smtClean="0"/>
              <a:t>、</a:t>
            </a:r>
            <a:r>
              <a:rPr lang="zh-TW" altLang="zh-TW" sz="4000" dirty="0"/>
              <a:t>國際法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1637" y="1965342"/>
            <a:ext cx="9755454" cy="3562349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1948</a:t>
            </a:r>
            <a:r>
              <a:rPr lang="zh-TW" altLang="zh-TW" dirty="0"/>
              <a:t>年</a:t>
            </a:r>
            <a:r>
              <a:rPr lang="zh-TW" altLang="zh-TW" dirty="0" smtClean="0"/>
              <a:t>世界</a:t>
            </a:r>
            <a:r>
              <a:rPr lang="zh-TW" altLang="zh-TW" dirty="0"/>
              <a:t>人權宣言</a:t>
            </a:r>
            <a:r>
              <a:rPr lang="zh-TW" altLang="zh-TW" dirty="0" smtClean="0"/>
              <a:t>第</a:t>
            </a:r>
            <a:r>
              <a:rPr lang="en-US" altLang="zh-TW" dirty="0" smtClean="0"/>
              <a:t>1</a:t>
            </a:r>
            <a:r>
              <a:rPr lang="zh-TW" altLang="zh-TW" dirty="0" smtClean="0"/>
              <a:t>條</a:t>
            </a:r>
            <a:r>
              <a:rPr lang="zh-TW" altLang="en-US" dirty="0" smtClean="0"/>
              <a:t>：</a:t>
            </a:r>
            <a:r>
              <a:rPr lang="zh-TW" altLang="zh-TW" dirty="0" smtClean="0"/>
              <a:t>「</a:t>
            </a:r>
            <a:r>
              <a:rPr lang="zh-TW" altLang="zh-TW" dirty="0"/>
              <a:t>人皆生而自由</a:t>
            </a:r>
            <a:r>
              <a:rPr lang="en-US" altLang="zh-TW" dirty="0" smtClean="0"/>
              <a:t>;</a:t>
            </a:r>
            <a:r>
              <a:rPr lang="zh-TW" altLang="zh-TW" dirty="0" smtClean="0"/>
              <a:t>在</a:t>
            </a:r>
            <a:r>
              <a:rPr lang="zh-TW" altLang="zh-TW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dirty="0"/>
              <a:t>與權利上均各平等</a:t>
            </a:r>
            <a:r>
              <a:rPr lang="en-US" altLang="zh-TW" dirty="0"/>
              <a:t>……</a:t>
            </a:r>
            <a:r>
              <a:rPr lang="zh-TW" altLang="zh-TW" dirty="0" smtClean="0"/>
              <a:t>。」</a:t>
            </a:r>
          </a:p>
          <a:p>
            <a:r>
              <a:rPr lang="en-US" altLang="zh-TW" dirty="0"/>
              <a:t>2000</a:t>
            </a:r>
            <a:r>
              <a:rPr lang="zh-TW" altLang="zh-TW" dirty="0"/>
              <a:t>年歐盟基本權利憲章</a:t>
            </a:r>
            <a:r>
              <a:rPr lang="zh-TW" altLang="zh-TW" dirty="0" smtClean="0"/>
              <a:t>第</a:t>
            </a:r>
            <a:r>
              <a:rPr lang="en-US" altLang="zh-TW" dirty="0" smtClean="0"/>
              <a:t>1</a:t>
            </a:r>
            <a:r>
              <a:rPr lang="zh-TW" altLang="zh-TW" dirty="0" smtClean="0"/>
              <a:t>條</a:t>
            </a:r>
            <a:r>
              <a:rPr lang="zh-TW" altLang="en-US" dirty="0" smtClean="0"/>
              <a:t>：</a:t>
            </a:r>
            <a:r>
              <a:rPr lang="zh-TW" altLang="zh-TW" dirty="0" smtClean="0"/>
              <a:t>「</a:t>
            </a:r>
            <a:r>
              <a:rPr lang="zh-TW" altLang="zh-TW" dirty="0"/>
              <a:t>人之</a:t>
            </a:r>
            <a:r>
              <a:rPr lang="zh-TW" altLang="zh-TW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dirty="0"/>
              <a:t>不可侵犯，其</a:t>
            </a:r>
            <a:r>
              <a:rPr lang="zh-TW" altLang="zh-TW" dirty="0" smtClean="0"/>
              <a:t>應受</a:t>
            </a:r>
            <a:r>
              <a:rPr lang="zh-TW" altLang="zh-TW" dirty="0"/>
              <a:t>尊重及保護。」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078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6111" y="788670"/>
            <a:ext cx="9404723" cy="1064578"/>
          </a:xfrm>
        </p:spPr>
        <p:txBody>
          <a:bodyPr/>
          <a:lstStyle/>
          <a:p>
            <a:r>
              <a:rPr lang="zh-TW" altLang="en-US" sz="4000" dirty="0" smtClean="0"/>
              <a:t>三、</a:t>
            </a:r>
            <a:r>
              <a:rPr lang="zh-TW" altLang="zh-TW" sz="4000" dirty="0"/>
              <a:t>我國憲法</a:t>
            </a:r>
            <a:r>
              <a:rPr lang="en-US" altLang="zh-TW" sz="4000" dirty="0" smtClean="0"/>
              <a:t>:</a:t>
            </a:r>
            <a:r>
              <a:rPr lang="zh-TW" altLang="zh-TW" sz="4000" dirty="0" smtClean="0"/>
              <a:t>「</a:t>
            </a:r>
            <a:r>
              <a:rPr lang="zh-TW" altLang="zh-TW" sz="4000" dirty="0"/>
              <a:t>人格尊嚴」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9864" y="1802693"/>
            <a:ext cx="9598681" cy="4542192"/>
          </a:xfrm>
        </p:spPr>
        <p:txBody>
          <a:bodyPr>
            <a:normAutofit/>
          </a:bodyPr>
          <a:lstStyle/>
          <a:p>
            <a:r>
              <a:rPr lang="zh-TW" altLang="zh-TW" dirty="0"/>
              <a:t>增修條文第</a:t>
            </a:r>
            <a:r>
              <a:rPr lang="en-US" altLang="zh-TW" dirty="0"/>
              <a:t>10</a:t>
            </a:r>
            <a:r>
              <a:rPr lang="zh-TW" altLang="zh-TW" dirty="0"/>
              <a:t>條第</a:t>
            </a:r>
            <a:r>
              <a:rPr lang="en-US" altLang="zh-TW" dirty="0"/>
              <a:t>6</a:t>
            </a:r>
            <a:r>
              <a:rPr lang="zh-TW" altLang="zh-TW" dirty="0" smtClean="0"/>
              <a:t>項</a:t>
            </a:r>
            <a:r>
              <a:rPr lang="zh-TW" altLang="en-US" dirty="0"/>
              <a:t>：</a:t>
            </a:r>
            <a:r>
              <a:rPr lang="zh-TW" altLang="zh-TW" dirty="0" smtClean="0"/>
              <a:t>「</a:t>
            </a:r>
            <a:r>
              <a:rPr lang="zh-TW" altLang="zh-TW" dirty="0"/>
              <a:t>國家應維護婦女之</a:t>
            </a:r>
            <a:r>
              <a:rPr lang="zh-TW" altLang="zh-TW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人格尊嚴</a:t>
            </a:r>
            <a:r>
              <a:rPr lang="zh-TW" altLang="zh-TW" dirty="0"/>
              <a:t>」（</a:t>
            </a:r>
            <a:r>
              <a:rPr lang="en-US" altLang="zh-TW" dirty="0"/>
              <a:t>1992</a:t>
            </a:r>
            <a:r>
              <a:rPr lang="zh-TW" altLang="zh-TW" dirty="0"/>
              <a:t>年第二次修憲第</a:t>
            </a:r>
            <a:r>
              <a:rPr lang="en-US" altLang="zh-TW" dirty="0"/>
              <a:t>18</a:t>
            </a:r>
            <a:r>
              <a:rPr lang="zh-TW" altLang="zh-TW" dirty="0"/>
              <a:t>條第</a:t>
            </a:r>
            <a:r>
              <a:rPr lang="en-US" altLang="zh-TW" dirty="0"/>
              <a:t>4</a:t>
            </a:r>
            <a:r>
              <a:rPr lang="zh-TW" altLang="zh-TW" dirty="0"/>
              <a:t>項</a:t>
            </a:r>
            <a:r>
              <a:rPr lang="zh-TW" altLang="zh-TW" dirty="0" smtClean="0"/>
              <a:t>）</a:t>
            </a:r>
            <a:endParaRPr lang="zh-TW" altLang="zh-TW" sz="2000" dirty="0"/>
          </a:p>
          <a:p>
            <a:pPr algn="just"/>
            <a:r>
              <a:rPr lang="zh-TW" altLang="zh-TW" dirty="0"/>
              <a:t>此和「</a:t>
            </a:r>
            <a:r>
              <a:rPr lang="zh-TW" altLang="zh-TW" dirty="0">
                <a:solidFill>
                  <a:srgbClr val="FFC000"/>
                </a:solidFill>
              </a:rPr>
              <a:t>人性尊嚴</a:t>
            </a:r>
            <a:r>
              <a:rPr lang="zh-TW" altLang="zh-TW" dirty="0"/>
              <a:t>」是否相同？</a:t>
            </a:r>
            <a:endParaRPr lang="zh-TW" altLang="zh-TW" sz="20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77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3691" y="739242"/>
            <a:ext cx="10623251" cy="1064578"/>
          </a:xfrm>
        </p:spPr>
        <p:txBody>
          <a:bodyPr/>
          <a:lstStyle/>
          <a:p>
            <a:pPr lvl="0"/>
            <a:r>
              <a:rPr lang="zh-TW" altLang="en-US" sz="4000" dirty="0"/>
              <a:t>四</a:t>
            </a:r>
            <a:r>
              <a:rPr lang="zh-TW" altLang="en-US" sz="4000" dirty="0" smtClean="0"/>
              <a:t>、</a:t>
            </a:r>
            <a:r>
              <a:rPr lang="zh-TW" altLang="zh-TW" sz="4000" dirty="0"/>
              <a:t>我國法律</a:t>
            </a:r>
            <a:r>
              <a:rPr lang="en-US" altLang="zh-TW" sz="4000" dirty="0" smtClean="0"/>
              <a:t>:</a:t>
            </a:r>
            <a:r>
              <a:rPr lang="zh-TW" altLang="zh-TW" sz="4000" dirty="0" smtClean="0"/>
              <a:t>有</a:t>
            </a:r>
            <a:r>
              <a:rPr lang="zh-TW" altLang="zh-TW" sz="4000" dirty="0"/>
              <a:t>「</a:t>
            </a:r>
            <a:r>
              <a:rPr lang="zh-TW" altLang="zh-TW" sz="4000" dirty="0" smtClean="0">
                <a:solidFill>
                  <a:schemeClr val="tx1"/>
                </a:solidFill>
              </a:rPr>
              <a:t>尊嚴</a:t>
            </a:r>
            <a:r>
              <a:rPr lang="zh-TW" altLang="zh-TW" sz="4000" dirty="0" smtClean="0"/>
              <a:t>」，</a:t>
            </a:r>
            <a:r>
              <a:rPr lang="zh-TW" altLang="zh-TW" sz="4000" dirty="0"/>
              <a:t>無「</a:t>
            </a:r>
            <a:r>
              <a:rPr lang="zh-TW" altLang="zh-TW" sz="4000" dirty="0">
                <a:solidFill>
                  <a:schemeClr val="tx1"/>
                </a:solidFill>
              </a:rPr>
              <a:t>人性尊嚴</a:t>
            </a:r>
            <a:r>
              <a:rPr lang="zh-TW" altLang="zh-TW" sz="4000" dirty="0"/>
              <a:t>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7442" y="1740910"/>
            <a:ext cx="9976374" cy="4542192"/>
          </a:xfrm>
        </p:spPr>
        <p:txBody>
          <a:bodyPr>
            <a:normAutofit fontScale="85000" lnSpcReduction="10000"/>
          </a:bodyPr>
          <a:lstStyle/>
          <a:p>
            <a:r>
              <a:rPr lang="zh-TW" altLang="zh-TW" sz="2800" dirty="0"/>
              <a:t>老人福利法</a:t>
            </a:r>
            <a:r>
              <a:rPr lang="zh-TW" altLang="zh-TW" sz="2800" dirty="0" smtClean="0"/>
              <a:t>第</a:t>
            </a:r>
            <a:r>
              <a:rPr lang="en-US" altLang="zh-TW" sz="2800" dirty="0" smtClean="0"/>
              <a:t>1</a:t>
            </a:r>
            <a:r>
              <a:rPr lang="zh-TW" altLang="zh-TW" sz="2800" dirty="0" smtClean="0"/>
              <a:t>條：「維護</a:t>
            </a:r>
            <a:r>
              <a:rPr lang="zh-TW" altLang="zh-TW" sz="2800" dirty="0"/>
              <a:t>老人</a:t>
            </a:r>
            <a:r>
              <a:rPr lang="zh-TW" altLang="zh-TW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2800" dirty="0"/>
              <a:t>與健康，延緩老人失能，安定老人生活，保障老人權益，增進老人福利」</a:t>
            </a:r>
            <a:r>
              <a:rPr lang="zh-TW" altLang="zh-TW" sz="2800" dirty="0" smtClean="0"/>
              <a:t>此</a:t>
            </a:r>
            <a:r>
              <a:rPr lang="zh-TW" altLang="zh-TW" sz="2800" dirty="0"/>
              <a:t>和「</a:t>
            </a:r>
            <a:r>
              <a:rPr lang="zh-TW" altLang="zh-TW" sz="2800" dirty="0">
                <a:solidFill>
                  <a:srgbClr val="FFC000"/>
                </a:solidFill>
              </a:rPr>
              <a:t>人性尊嚴</a:t>
            </a:r>
            <a:r>
              <a:rPr lang="zh-TW" altLang="zh-TW" sz="2800" dirty="0"/>
              <a:t>」是否相同</a:t>
            </a:r>
            <a:r>
              <a:rPr lang="zh-TW" altLang="zh-TW" sz="2800" dirty="0" smtClean="0"/>
              <a:t>？</a:t>
            </a:r>
            <a:endParaRPr lang="en-US" altLang="zh-TW" sz="2800" dirty="0" smtClean="0"/>
          </a:p>
          <a:p>
            <a:r>
              <a:rPr lang="zh-TW" altLang="zh-TW" sz="2800" dirty="0"/>
              <a:t>長期照顧服務法第</a:t>
            </a:r>
            <a:r>
              <a:rPr lang="en-US" altLang="zh-TW" sz="2800" dirty="0"/>
              <a:t>1</a:t>
            </a:r>
            <a:r>
              <a:rPr lang="zh-TW" altLang="zh-TW" sz="2800" dirty="0"/>
              <a:t>條第</a:t>
            </a:r>
            <a:r>
              <a:rPr lang="en-US" altLang="zh-TW" sz="2800" dirty="0"/>
              <a:t>1</a:t>
            </a:r>
            <a:r>
              <a:rPr lang="zh-TW" altLang="zh-TW" sz="2800" dirty="0" smtClean="0"/>
              <a:t>項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為健全長期照顧服務體系提供長期照顧服務，確保照顧及支持服務品質，發展普及、多元及可負擔之服務，保障接受服務者與照顧者之</a:t>
            </a:r>
            <a:r>
              <a:rPr lang="zh-TW" altLang="zh-TW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2800" dirty="0"/>
              <a:t>及權益，特制定本</a:t>
            </a:r>
            <a:r>
              <a:rPr lang="zh-TW" altLang="zh-TW" sz="2800" dirty="0" smtClean="0"/>
              <a:t>法</a:t>
            </a:r>
            <a:r>
              <a:rPr lang="zh-TW" altLang="zh-TW" sz="2800" dirty="0"/>
              <a:t>。</a:t>
            </a:r>
            <a:r>
              <a:rPr lang="zh-TW" altLang="zh-TW" sz="2800" dirty="0" smtClean="0"/>
              <a:t>」</a:t>
            </a:r>
            <a:endParaRPr lang="en-US" altLang="zh-TW" sz="2800" dirty="0" smtClean="0"/>
          </a:p>
          <a:p>
            <a:r>
              <a:rPr lang="zh-TW" altLang="en-US" sz="2800" dirty="0" smtClean="0"/>
              <a:t>中高齡者及高齡者就業促進法</a:t>
            </a:r>
            <a:r>
              <a:rPr lang="zh-TW" altLang="zh-TW" sz="2800" dirty="0" smtClean="0"/>
              <a:t>第</a:t>
            </a:r>
            <a:r>
              <a:rPr lang="en-US" altLang="zh-TW" sz="2800" dirty="0"/>
              <a:t>1</a:t>
            </a:r>
            <a:r>
              <a:rPr lang="zh-TW" altLang="zh-TW" sz="2800" dirty="0"/>
              <a:t>條第</a:t>
            </a:r>
            <a:r>
              <a:rPr lang="en-US" altLang="zh-TW" sz="2800" dirty="0"/>
              <a:t>1</a:t>
            </a:r>
            <a:r>
              <a:rPr lang="zh-TW" altLang="zh-TW" sz="2800" dirty="0" smtClean="0"/>
              <a:t>項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</a:t>
            </a:r>
            <a:r>
              <a:rPr lang="zh-TW" altLang="zh-TW" sz="2800" dirty="0"/>
              <a:t>為落實</a:t>
            </a:r>
            <a:r>
              <a:rPr lang="zh-TW" altLang="zh-TW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尊嚴</a:t>
            </a:r>
            <a:r>
              <a:rPr lang="zh-TW" altLang="zh-TW" sz="2800" dirty="0"/>
              <a:t>勞動，提升中高齡者勞動參與，促進高齡者再就業，保障經濟安全，鼓勵世代合作與經驗傳承，維護中高齡者及高齡者就業權益，建構友善就業環境，並促進其人力資源之運用，特制定本法。</a:t>
            </a:r>
            <a:r>
              <a:rPr lang="zh-TW" altLang="zh-TW" sz="2800" dirty="0" smtClean="0"/>
              <a:t>」</a:t>
            </a:r>
            <a:endParaRPr lang="en-US" altLang="zh-TW" sz="2800" dirty="0" smtClean="0"/>
          </a:p>
          <a:p>
            <a:r>
              <a:rPr lang="zh-TW" altLang="zh-TW" sz="2800" dirty="0"/>
              <a:t>其他行政命令</a:t>
            </a:r>
            <a:r>
              <a:rPr lang="en-US" altLang="zh-TW" sz="2800" dirty="0" smtClean="0"/>
              <a:t>:</a:t>
            </a:r>
            <a:r>
              <a:rPr lang="zh-TW" altLang="zh-TW" sz="2800" dirty="0" smtClean="0"/>
              <a:t>老人</a:t>
            </a:r>
            <a:r>
              <a:rPr lang="zh-TW" altLang="zh-TW" sz="2800" dirty="0"/>
              <a:t>福利服務提供者資格要件及服務準則</a:t>
            </a:r>
            <a:r>
              <a:rPr lang="en-US" altLang="zh-TW" sz="2800" dirty="0" smtClean="0"/>
              <a:t>,</a:t>
            </a:r>
            <a:r>
              <a:rPr lang="zh-TW" altLang="zh-TW" sz="2800" dirty="0" smtClean="0"/>
              <a:t>南投縣</a:t>
            </a:r>
            <a:r>
              <a:rPr lang="zh-TW" altLang="zh-TW" sz="2800" dirty="0"/>
              <a:t>政府辦理身心障礙者涉訟或須作證之法律扶助實施計畫……等</a:t>
            </a:r>
            <a:r>
              <a:rPr lang="en-US" altLang="zh-TW" sz="2800" dirty="0"/>
              <a:t>)</a:t>
            </a:r>
            <a:endParaRPr lang="zh-TW" altLang="zh-TW" sz="2800" dirty="0"/>
          </a:p>
          <a:p>
            <a:endParaRPr lang="en-US" altLang="zh-TW" sz="2800" dirty="0" smtClean="0"/>
          </a:p>
          <a:p>
            <a:endParaRPr lang="zh-TW" altLang="zh-TW" sz="2800" dirty="0"/>
          </a:p>
          <a:p>
            <a:endParaRPr lang="en-US" altLang="zh-TW" sz="2800" dirty="0" smtClean="0"/>
          </a:p>
          <a:p>
            <a:endParaRPr lang="zh-TW" altLang="zh-TW" sz="28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4457-B10E-4A37-9EC4-9C58F5081985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051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離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離子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4226</TotalTime>
  <Words>2383</Words>
  <Application>Microsoft Office PowerPoint</Application>
  <PresentationFormat>寬螢幕</PresentationFormat>
  <Paragraphs>153</Paragraphs>
  <Slides>32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40" baseType="lpstr">
      <vt:lpstr>新細明體</vt:lpstr>
      <vt:lpstr>標楷體</vt:lpstr>
      <vt:lpstr>Arial</vt:lpstr>
      <vt:lpstr>Calibri</vt:lpstr>
      <vt:lpstr>Century Gothic</vt:lpstr>
      <vt:lpstr>Wingdings</vt:lpstr>
      <vt:lpstr>Wingdings 3</vt:lpstr>
      <vt:lpstr>離子</vt:lpstr>
      <vt:lpstr> 人性尊嚴理念與法律意涵 --以長者為中心-- </vt:lpstr>
      <vt:lpstr>目次</vt:lpstr>
      <vt:lpstr>壹、前言--「人性尊嚴」作為法律上 有意義的概念</vt:lpstr>
      <vt:lpstr>PowerPoint 簡報</vt:lpstr>
      <vt:lpstr>貳、「人性尊嚴」的各種實定法規範 </vt:lpstr>
      <vt:lpstr>一、各國憲法</vt:lpstr>
      <vt:lpstr>二、國際法</vt:lpstr>
      <vt:lpstr>三、我國憲法:「人格尊嚴」</vt:lpstr>
      <vt:lpstr>四、我國法律:有「尊嚴」，無「人性尊嚴」</vt:lpstr>
      <vt:lpstr>參、 「人性尊嚴」在我國法體系中 之內涵與法理辨證</vt:lpstr>
      <vt:lpstr>一、於我國法體系中之內涵--學理見解</vt:lpstr>
      <vt:lpstr>一、於我國法體系中之內涵--學理見解</vt:lpstr>
      <vt:lpstr>PowerPoint 簡報</vt:lpstr>
      <vt:lpstr>二、於我國法體系中之內涵--大法官解釋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三、法理爭論</vt:lpstr>
      <vt:lpstr>肆、涉及「人性尊嚴」的具體案例</vt:lpstr>
      <vt:lpstr>PowerPoint 簡報</vt:lpstr>
      <vt:lpstr>伍、由憲法上的「人性尊嚴」到 法律上的「尊嚴」</vt:lpstr>
      <vt:lpstr>一、二者的關連 </vt:lpstr>
      <vt:lpstr>二、長者「(人性)尊嚴」的內涵         </vt:lpstr>
      <vt:lpstr>陸、結論</vt:lpstr>
      <vt:lpstr>PowerPoint 簡報</vt:lpstr>
      <vt:lpstr>感 謝 聆 聽  敬 請 指 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正當法律程序— 依法行政的實體與程序</dc:title>
  <dc:creator>user</dc:creator>
  <cp:lastModifiedBy>亦筑 謝</cp:lastModifiedBy>
  <cp:revision>151</cp:revision>
  <dcterms:created xsi:type="dcterms:W3CDTF">2016-03-30T11:29:49Z</dcterms:created>
  <dcterms:modified xsi:type="dcterms:W3CDTF">2021-01-13T02:22:17Z</dcterms:modified>
</cp:coreProperties>
</file>